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Default Extension="tiff" ContentType="image/tif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8"/>
  </p:notesMasterIdLst>
  <p:handoutMasterIdLst>
    <p:handoutMasterId r:id="rId79"/>
  </p:handoutMasterIdLst>
  <p:sldIdLst>
    <p:sldId id="256" r:id="rId2"/>
    <p:sldId id="333" r:id="rId3"/>
    <p:sldId id="334" r:id="rId4"/>
    <p:sldId id="275" r:id="rId5"/>
    <p:sldId id="258" r:id="rId6"/>
    <p:sldId id="274" r:id="rId7"/>
    <p:sldId id="260" r:id="rId8"/>
    <p:sldId id="261" r:id="rId9"/>
    <p:sldId id="262" r:id="rId10"/>
    <p:sldId id="263" r:id="rId11"/>
    <p:sldId id="264" r:id="rId12"/>
    <p:sldId id="335" r:id="rId13"/>
    <p:sldId id="265" r:id="rId14"/>
    <p:sldId id="266" r:id="rId15"/>
    <p:sldId id="267" r:id="rId16"/>
    <p:sldId id="268" r:id="rId17"/>
    <p:sldId id="269" r:id="rId18"/>
    <p:sldId id="270" r:id="rId19"/>
    <p:sldId id="271" r:id="rId20"/>
    <p:sldId id="272" r:id="rId21"/>
    <p:sldId id="273" r:id="rId22"/>
    <p:sldId id="336" r:id="rId23"/>
    <p:sldId id="277" r:id="rId24"/>
    <p:sldId id="276" r:id="rId25"/>
    <p:sldId id="278" r:id="rId26"/>
    <p:sldId id="279" r:id="rId27"/>
    <p:sldId id="280" r:id="rId28"/>
    <p:sldId id="281" r:id="rId29"/>
    <p:sldId id="284" r:id="rId30"/>
    <p:sldId id="285" r:id="rId31"/>
    <p:sldId id="286" r:id="rId32"/>
    <p:sldId id="287" r:id="rId33"/>
    <p:sldId id="290" r:id="rId34"/>
    <p:sldId id="291" r:id="rId35"/>
    <p:sldId id="288" r:id="rId36"/>
    <p:sldId id="296" r:id="rId37"/>
    <p:sldId id="297" r:id="rId38"/>
    <p:sldId id="298" r:id="rId39"/>
    <p:sldId id="300" r:id="rId40"/>
    <p:sldId id="301" r:id="rId41"/>
    <p:sldId id="346" r:id="rId42"/>
    <p:sldId id="302" r:id="rId43"/>
    <p:sldId id="303" r:id="rId44"/>
    <p:sldId id="304" r:id="rId45"/>
    <p:sldId id="305" r:id="rId46"/>
    <p:sldId id="306" r:id="rId47"/>
    <p:sldId id="307" r:id="rId48"/>
    <p:sldId id="308" r:id="rId49"/>
    <p:sldId id="309" r:id="rId50"/>
    <p:sldId id="344" r:id="rId51"/>
    <p:sldId id="310" r:id="rId52"/>
    <p:sldId id="311" r:id="rId53"/>
    <p:sldId id="312" r:id="rId54"/>
    <p:sldId id="313" r:id="rId55"/>
    <p:sldId id="314" r:id="rId56"/>
    <p:sldId id="315" r:id="rId57"/>
    <p:sldId id="316" r:id="rId58"/>
    <p:sldId id="317" r:id="rId59"/>
    <p:sldId id="341" r:id="rId60"/>
    <p:sldId id="347" r:id="rId61"/>
    <p:sldId id="345" r:id="rId62"/>
    <p:sldId id="318" r:id="rId63"/>
    <p:sldId id="319" r:id="rId64"/>
    <p:sldId id="320" r:id="rId65"/>
    <p:sldId id="322" r:id="rId66"/>
    <p:sldId id="321" r:id="rId67"/>
    <p:sldId id="342" r:id="rId68"/>
    <p:sldId id="323" r:id="rId69"/>
    <p:sldId id="348" r:id="rId70"/>
    <p:sldId id="324" r:id="rId71"/>
    <p:sldId id="338" r:id="rId72"/>
    <p:sldId id="327" r:id="rId73"/>
    <p:sldId id="325" r:id="rId74"/>
    <p:sldId id="328" r:id="rId75"/>
    <p:sldId id="330" r:id="rId76"/>
    <p:sldId id="332" r:id="rId77"/>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2" autoAdjust="0"/>
    <p:restoredTop sz="76893" autoAdjust="0"/>
  </p:normalViewPr>
  <p:slideViewPr>
    <p:cSldViewPr snapToGrid="0" snapToObjects="1">
      <p:cViewPr varScale="1">
        <p:scale>
          <a:sx n="55" d="100"/>
          <a:sy n="55" d="100"/>
        </p:scale>
        <p:origin x="-1770" y="-90"/>
      </p:cViewPr>
      <p:guideLst>
        <p:guide orient="horz" pos="2160"/>
        <p:guide pos="2880"/>
      </p:guideLst>
    </p:cSldViewPr>
  </p:slideViewPr>
  <p:outlineViewPr>
    <p:cViewPr>
      <p:scale>
        <a:sx n="33" d="100"/>
        <a:sy n="33" d="100"/>
      </p:scale>
      <p:origin x="0" y="29784"/>
    </p:cViewPr>
  </p:outlineViewPr>
  <p:notesTextViewPr>
    <p:cViewPr>
      <p:scale>
        <a:sx n="100" d="100"/>
        <a:sy n="100" d="100"/>
      </p:scale>
      <p:origin x="0" y="0"/>
    </p:cViewPr>
  </p:notesTextViewPr>
  <p:sorterViewPr>
    <p:cViewPr>
      <p:scale>
        <a:sx n="100" d="100"/>
        <a:sy n="100" d="100"/>
      </p:scale>
      <p:origin x="0" y="17490"/>
    </p:cViewPr>
  </p:sorterViewPr>
  <p:notesViewPr>
    <p:cSldViewPr snapToGrid="0" snapToObjects="1">
      <p:cViewPr varScale="1">
        <p:scale>
          <a:sx n="54" d="100"/>
          <a:sy n="54" d="100"/>
        </p:scale>
        <p:origin x="-2820" y="-108"/>
      </p:cViewPr>
      <p:guideLst>
        <p:guide orient="horz" pos="2932"/>
        <p:guide pos="2212"/>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3"/>
            <a:ext cx="3043343" cy="465455"/>
          </a:xfrm>
          <a:prstGeom prst="rect">
            <a:avLst/>
          </a:prstGeom>
        </p:spPr>
        <p:txBody>
          <a:bodyPr vert="horz" lIns="93324" tIns="46662" rIns="93324" bIns="46662" rtlCol="0"/>
          <a:lstStyle>
            <a:lvl1pPr algn="l">
              <a:defRPr sz="1200"/>
            </a:lvl1pPr>
          </a:lstStyle>
          <a:p>
            <a:endParaRPr lang="en-US"/>
          </a:p>
        </p:txBody>
      </p:sp>
    </p:spTree>
    <p:extLst>
      <p:ext uri="{BB962C8B-B14F-4D97-AF65-F5344CB8AC3E}">
        <p14:creationId xmlns="" xmlns:p14="http://schemas.microsoft.com/office/powerpoint/2010/main" val="37218378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3"/>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5" y="3"/>
            <a:ext cx="3043343" cy="465455"/>
          </a:xfrm>
          <a:prstGeom prst="rect">
            <a:avLst/>
          </a:prstGeom>
        </p:spPr>
        <p:txBody>
          <a:bodyPr vert="horz" lIns="93324" tIns="46662" rIns="93324" bIns="46662" rtlCol="0"/>
          <a:lstStyle>
            <a:lvl1pPr algn="r">
              <a:defRPr sz="1200"/>
            </a:lvl1pPr>
          </a:lstStyle>
          <a:p>
            <a:fld id="{9BF24E9A-ADD0-C142-BA53-B3BAD296E9C3}" type="datetimeFigureOut">
              <a:rPr lang="en-US" smtClean="0"/>
              <a:pPr/>
              <a:t>4/22/2015</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6"/>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 y="8842033"/>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5" y="8842033"/>
            <a:ext cx="3043343" cy="465455"/>
          </a:xfrm>
          <a:prstGeom prst="rect">
            <a:avLst/>
          </a:prstGeom>
        </p:spPr>
        <p:txBody>
          <a:bodyPr vert="horz" lIns="93324" tIns="46662" rIns="93324" bIns="46662" rtlCol="0" anchor="b"/>
          <a:lstStyle>
            <a:lvl1pPr algn="r">
              <a:defRPr sz="1200"/>
            </a:lvl1pPr>
          </a:lstStyle>
          <a:p>
            <a:fld id="{05746064-F7F1-8F49-9DBA-24644550E7D7}" type="slidenum">
              <a:rPr lang="en-US" smtClean="0"/>
              <a:pPr/>
              <a:t>‹#›</a:t>
            </a:fld>
            <a:endParaRPr lang="en-US"/>
          </a:p>
        </p:txBody>
      </p:sp>
    </p:spTree>
    <p:extLst>
      <p:ext uri="{BB962C8B-B14F-4D97-AF65-F5344CB8AC3E}">
        <p14:creationId xmlns="" xmlns:p14="http://schemas.microsoft.com/office/powerpoint/2010/main" val="78637019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defTabSz="933237" fontAlgn="base">
              <a:spcBef>
                <a:spcPct val="30000"/>
              </a:spcBef>
              <a:spcAft>
                <a:spcPct val="0"/>
              </a:spcAft>
              <a:defRPr/>
            </a:pPr>
            <a:r>
              <a:rPr lang="en-US" b="1" dirty="0" smtClean="0"/>
              <a:t>This is a </a:t>
            </a:r>
            <a:r>
              <a:rPr lang="en-US" b="0" dirty="0" smtClean="0"/>
              <a:t>3 to 3.5 hour </a:t>
            </a:r>
            <a:r>
              <a:rPr lang="en-US" b="0" baseline="0" dirty="0" smtClean="0"/>
              <a:t>Presentation based upon the </a:t>
            </a:r>
            <a:r>
              <a:rPr lang="en-US" b="1" dirty="0" smtClean="0"/>
              <a:t>8-12 hour IHS</a:t>
            </a:r>
            <a:r>
              <a:rPr lang="en-US" b="1" baseline="0" dirty="0" smtClean="0"/>
              <a:t> </a:t>
            </a:r>
            <a:r>
              <a:rPr lang="en-US" dirty="0" smtClean="0"/>
              <a:t>SNAP training,</a:t>
            </a:r>
            <a:r>
              <a:rPr lang="en-US" baseline="0" dirty="0" smtClean="0"/>
              <a:t> developed by the Native CHILDREN ALWAYS RIDE SAFE (Native CARS) program</a:t>
            </a:r>
            <a:r>
              <a:rPr lang="en-US" dirty="0" smtClean="0"/>
              <a:t>.  This presentation</a:t>
            </a:r>
            <a:r>
              <a:rPr lang="en-US" baseline="0" dirty="0" smtClean="0"/>
              <a:t> can also include optional training exercised that will include an additional 1 to 1.5 hours.</a:t>
            </a:r>
            <a:endParaRPr lang="en-US" dirty="0" smtClean="0"/>
          </a:p>
          <a:p>
            <a:pPr defTabSz="933237" fontAlgn="base">
              <a:spcBef>
                <a:spcPct val="30000"/>
              </a:spcBef>
              <a:spcAft>
                <a:spcPct val="0"/>
              </a:spcAft>
              <a:defRPr/>
            </a:pPr>
            <a:endParaRPr lang="en-US" dirty="0" smtClean="0"/>
          </a:p>
          <a:p>
            <a:pPr defTabSz="933237" fontAlgn="base">
              <a:spcBef>
                <a:spcPct val="30000"/>
              </a:spcBef>
              <a:spcAft>
                <a:spcPct val="0"/>
              </a:spcAft>
              <a:defRPr/>
            </a:pPr>
            <a:r>
              <a:rPr lang="en-US" dirty="0" smtClean="0"/>
              <a:t>This training was developed to help people like yourself to transport children safely in American Indian and Alaska Native communities.  Throughout this training I will be referring to American Indian and Alaska Native communities as either “Native American” or “tribal.”  I will sometimes</a:t>
            </a:r>
            <a:r>
              <a:rPr lang="en-US" baseline="0" dirty="0" smtClean="0"/>
              <a:t> refer to a child restraint as “car seat” or “child restraint (CR).”</a:t>
            </a:r>
            <a:endParaRPr lang="en-US" dirty="0" smtClean="0"/>
          </a:p>
          <a:p>
            <a:pPr defTabSz="933237" fontAlgn="base">
              <a:spcBef>
                <a:spcPct val="30000"/>
              </a:spcBef>
              <a:spcAft>
                <a:spcPct val="0"/>
              </a:spcAft>
              <a:defRPr/>
            </a:pPr>
            <a:endParaRPr lang="en-US" dirty="0" smtClean="0"/>
          </a:p>
          <a:p>
            <a:pPr defTabSz="466618">
              <a:buFontTx/>
              <a:buNone/>
              <a:defRPr/>
            </a:pPr>
            <a:r>
              <a:rPr lang="en-US" dirty="0" smtClean="0"/>
              <a:t>This training </a:t>
            </a:r>
            <a:r>
              <a:rPr lang="en-US" b="1" dirty="0" smtClean="0"/>
              <a:t>provides </a:t>
            </a:r>
            <a:r>
              <a:rPr lang="en-US" dirty="0" smtClean="0"/>
              <a:t>a basic overview of Child Passenger Safety.</a:t>
            </a:r>
            <a:r>
              <a:rPr lang="en-US" baseline="0" dirty="0" smtClean="0"/>
              <a:t> </a:t>
            </a:r>
            <a:r>
              <a:rPr lang="en-US" dirty="0" smtClean="0"/>
              <a:t>You are not expected to know all the answers. If a parent/caregiver asks a question you do not know the answer to, it is okay to tell them “I don’t know, </a:t>
            </a:r>
            <a:r>
              <a:rPr lang="en-US" b="1" dirty="0" smtClean="0"/>
              <a:t>but</a:t>
            </a:r>
            <a:r>
              <a:rPr lang="en-US" dirty="0" smtClean="0"/>
              <a:t> I will find out”.  You can then contact your local child passenger safety technician</a:t>
            </a:r>
            <a:r>
              <a:rPr lang="en-US" baseline="0" dirty="0" smtClean="0"/>
              <a:t> f</a:t>
            </a:r>
            <a:r>
              <a:rPr lang="en-US" dirty="0" smtClean="0"/>
              <a:t>or</a:t>
            </a:r>
            <a:r>
              <a:rPr lang="en-US" baseline="0" dirty="0" smtClean="0"/>
              <a:t> further information.</a:t>
            </a:r>
            <a:r>
              <a:rPr lang="en-US" dirty="0" smtClean="0"/>
              <a:t> </a:t>
            </a:r>
          </a:p>
          <a:p>
            <a:pPr defTabSz="466618">
              <a:buFontTx/>
              <a:buChar char="•"/>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There is a National standardized CPS technician training which certifies individuals as Child Passenger Seat technicians and instructors.  This in-depth training is usually 3-4 days long and combines classroom instruction, hands on exercises with CRs and vehicles, and a community safety seat checkup event.  After this rigorous certification students are able to demonstrate proper use, installation of car seats, and safety belts; as well as teach these skills to caregivers.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For more information Visit http://cert.safekids.org</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smtClean="0"/>
          </a:p>
          <a:p>
            <a:r>
              <a:rPr lang="en-US" b="1" u="sng" dirty="0" smtClean="0"/>
              <a:t>Training</a:t>
            </a:r>
            <a:r>
              <a:rPr lang="en-US" b="1" u="sng" baseline="0" dirty="0" smtClean="0"/>
              <a:t> </a:t>
            </a:r>
            <a:r>
              <a:rPr lang="en-US" b="1" u="sng" dirty="0" smtClean="0"/>
              <a:t>Estimate</a:t>
            </a:r>
            <a:endParaRPr lang="en-US" b="1" u="sng" baseline="0" dirty="0" smtClean="0"/>
          </a:p>
          <a:p>
            <a:r>
              <a:rPr lang="en-US" baseline="0" dirty="0" smtClean="0"/>
              <a:t>Sign-in/Introductions/Pretest: 15-20 minutes</a:t>
            </a:r>
          </a:p>
          <a:p>
            <a:r>
              <a:rPr lang="en-US" baseline="0" dirty="0" smtClean="0"/>
              <a:t>Simple steps to Child Passenger Safety video: 30 minutes (optional)</a:t>
            </a:r>
          </a:p>
          <a:p>
            <a:r>
              <a:rPr lang="en-US" baseline="0" dirty="0" smtClean="0"/>
              <a:t>Power Point: 45-60 minutes (answering questions as you go)</a:t>
            </a:r>
          </a:p>
          <a:p>
            <a:r>
              <a:rPr lang="en-US" baseline="0" dirty="0" smtClean="0"/>
              <a:t>Break: 10 minutes</a:t>
            </a:r>
          </a:p>
          <a:p>
            <a:r>
              <a:rPr lang="en-US" baseline="0" dirty="0" smtClean="0"/>
              <a:t>Resuming Power Point: 45-60 minutes</a:t>
            </a:r>
          </a:p>
          <a:p>
            <a:r>
              <a:rPr lang="en-US" baseline="0" dirty="0" smtClean="0"/>
              <a:t>Post test: 5 minutes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Evaluation: 10 minutes</a:t>
            </a:r>
          </a:p>
          <a:p>
            <a:r>
              <a:rPr lang="en-US" baseline="0" dirty="0" smtClean="0"/>
              <a:t>Hands on exercise: 60 to 90 minutes</a:t>
            </a:r>
          </a:p>
          <a:p>
            <a:r>
              <a:rPr lang="en-US" b="1" baseline="0" dirty="0" smtClean="0"/>
              <a:t>Total Time estimate without exercises: 3 to 3.5 hours</a:t>
            </a:r>
          </a:p>
          <a:p>
            <a:r>
              <a:rPr lang="en-US" b="1" baseline="0" dirty="0" smtClean="0"/>
              <a:t>Time with exercises: 4.5 to 5 hours</a:t>
            </a:r>
            <a:endParaRPr lang="en-US" b="1" dirty="0" smtClean="0"/>
          </a:p>
        </p:txBody>
      </p:sp>
      <p:sp>
        <p:nvSpPr>
          <p:cNvPr id="4" name="Slide Number Placeholder 3"/>
          <p:cNvSpPr>
            <a:spLocks noGrp="1"/>
          </p:cNvSpPr>
          <p:nvPr>
            <p:ph type="sldNum" sz="quarter" idx="10"/>
          </p:nvPr>
        </p:nvSpPr>
        <p:spPr/>
        <p:txBody>
          <a:bodyPr/>
          <a:lstStyle/>
          <a:p>
            <a:fld id="{05746064-F7F1-8F49-9DBA-24644550E7D7}" type="slidenum">
              <a:rPr lang="en-US" smtClean="0"/>
              <a:pPr/>
              <a:t>1</a:t>
            </a:fld>
            <a:endParaRPr lang="en-US" dirty="0"/>
          </a:p>
        </p:txBody>
      </p:sp>
    </p:spTree>
    <p:extLst>
      <p:ext uri="{BB962C8B-B14F-4D97-AF65-F5344CB8AC3E}">
        <p14:creationId xmlns="" xmlns:p14="http://schemas.microsoft.com/office/powerpoint/2010/main" val="3284047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1184275" y="698500"/>
            <a:ext cx="4654550" cy="3490913"/>
          </a:xfrm>
          <a:ln/>
        </p:spPr>
      </p:sp>
      <p:sp>
        <p:nvSpPr>
          <p:cNvPr id="17411" name="Rectangle 3"/>
          <p:cNvSpPr>
            <a:spLocks noGrp="1" noChangeArrowheads="1"/>
          </p:cNvSpPr>
          <p:nvPr>
            <p:ph type="body" idx="1"/>
          </p:nvPr>
        </p:nvSpPr>
        <p:spPr>
          <a:xfrm>
            <a:off x="702310" y="4421826"/>
            <a:ext cx="5618480" cy="4189095"/>
          </a:xfrm>
          <a:no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Many Native Americans have traditionally used cradle boards. They are an important part of some tribal cultures. Their main purpose is to serve as a bed. They were the first CPS devices used to protect the child when being moved by non-motorized vehicles</a:t>
            </a:r>
            <a:r>
              <a:rPr lang="en-US" baseline="0" dirty="0" smtClean="0"/>
              <a:t> </a:t>
            </a:r>
            <a:r>
              <a:rPr lang="en-US" dirty="0" smtClean="0"/>
              <a:t>in these communities.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Cradle boards are fine for general use at home or for traditional activities. However, using them to transport children in motor vehicles is </a:t>
            </a:r>
            <a:r>
              <a:rPr lang="en-US" b="1" dirty="0" smtClean="0"/>
              <a:t>not safe. </a:t>
            </a:r>
            <a:r>
              <a:rPr lang="en-US" dirty="0" smtClean="0"/>
              <a:t>Special crash tests were done to test cradle boards. Results showed they are not strong enough to protect a child in a crash.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http://www.youtube.com/watch?v=5Mgf5KJXX7I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Car seats are strong enough to keep an infant safe. So always use a CR that meets federal motor vehicle safety standards to transport children.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a:t>
            </a:r>
          </a:p>
          <a:p>
            <a:r>
              <a:rPr lang="en-US" dirty="0" smtClean="0"/>
              <a:t>We honor and respect our children by keeping them safe.</a:t>
            </a:r>
          </a:p>
          <a:p>
            <a:endParaRPr lang="en-US" dirty="0" smtClean="0"/>
          </a:p>
          <a:p>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60D19106-AA06-44B4-BD81-722D30D7AF96}" type="slidenum">
              <a:rPr lang="en-US"/>
              <a:pPr/>
              <a:t>11</a:t>
            </a:fld>
            <a:endParaRPr lang="en-US" dirty="0"/>
          </a:p>
        </p:txBody>
      </p:sp>
      <p:sp>
        <p:nvSpPr>
          <p:cNvPr id="18435" name="Rectangle 2"/>
          <p:cNvSpPr>
            <a:spLocks noGrp="1" noRot="1" noChangeAspect="1" noChangeArrowheads="1" noTextEdit="1"/>
          </p:cNvSpPr>
          <p:nvPr>
            <p:ph type="sldImg"/>
          </p:nvPr>
        </p:nvSpPr>
        <p:spPr>
          <a:xfrm>
            <a:off x="1184275" y="698500"/>
            <a:ext cx="4654550" cy="3490913"/>
          </a:xfrm>
          <a:ln/>
        </p:spPr>
      </p:sp>
      <p:sp>
        <p:nvSpPr>
          <p:cNvPr id="18436" name="Rectangle 3"/>
          <p:cNvSpPr>
            <a:spLocks noGrp="1" noChangeArrowheads="1"/>
          </p:cNvSpPr>
          <p:nvPr>
            <p:ph type="body" idx="1"/>
          </p:nvPr>
        </p:nvSpPr>
        <p:spPr>
          <a:noFill/>
          <a:ln/>
        </p:spPr>
        <p:txBody>
          <a:bodyPr/>
          <a:lstStyle/>
          <a:p>
            <a:pPr eaLnBrk="1" hangingPunct="1"/>
            <a:r>
              <a:rPr lang="en-US" dirty="0" smtClean="0"/>
              <a:t>What do we know about motor vehicle crash fatalities?</a:t>
            </a:r>
          </a:p>
          <a:p>
            <a:pPr eaLnBrk="1" hangingPunct="1"/>
            <a:endParaRPr lang="en-US" dirty="0" smtClean="0">
              <a:latin typeface="Arial" pitchFamily="34" charset="0"/>
            </a:endParaRPr>
          </a:p>
          <a:p>
            <a:pPr eaLnBrk="1" hangingPunct="1"/>
            <a:r>
              <a:rPr lang="en-US" dirty="0" smtClean="0"/>
              <a:t>According to the Centers for Disease Control and Prevention: </a:t>
            </a:r>
            <a:r>
              <a:rPr lang="en-US" u="sng" dirty="0" smtClean="0"/>
              <a:t>www.cdc.gov/ncipc/wisqars/ </a:t>
            </a:r>
            <a:r>
              <a:rPr lang="en-US" dirty="0" smtClean="0"/>
              <a:t>motor vehicle crashes are the leading cause of death for Native Americans ages 1-44.</a:t>
            </a:r>
          </a:p>
          <a:p>
            <a:pPr eaLnBrk="1" hangingPunct="1"/>
            <a:endParaRPr lang="en-US" dirty="0" smtClean="0"/>
          </a:p>
          <a:p>
            <a:pPr eaLnBrk="1" hangingPunct="1"/>
            <a:r>
              <a:rPr lang="en-US" dirty="0" smtClean="0"/>
              <a:t>Additionally, more Native American children, ages 1-16, die from motor vehicle crashes than from any other cause.</a:t>
            </a:r>
          </a:p>
          <a:p>
            <a:pPr eaLnBrk="1" hangingPunct="1"/>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Verdana" panose="020B0604030504040204" pitchFamily="34" charset="0"/>
                <a:ea typeface="Verdana" panose="020B0604030504040204" pitchFamily="34" charset="0"/>
                <a:cs typeface="Verdana" panose="020B0604030504040204" pitchFamily="34" charset="0"/>
              </a:rPr>
              <a:t>There is a higher rate of MV related deaths in American Indians then in any other race.</a:t>
            </a:r>
            <a:endParaRPr lang="en-US" sz="800" dirty="0" smtClean="0">
              <a:latin typeface="Verdana" panose="020B0604030504040204" pitchFamily="34" charset="0"/>
              <a:ea typeface="Verdana" panose="020B0604030504040204" pitchFamily="34" charset="0"/>
              <a:cs typeface="Verdana" panose="020B0604030504040204" pitchFamily="34" charset="0"/>
            </a:endParaRPr>
          </a:p>
          <a:p>
            <a:pPr eaLnBrk="1" hangingPunct="1"/>
            <a:endParaRPr lang="en-US" dirty="0" smtClean="0"/>
          </a:p>
          <a:p>
            <a:pPr eaLnBrk="1" hangingPunct="1"/>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60D19106-AA06-44B4-BD81-722D30D7AF96}" type="slidenum">
              <a:rPr lang="en-US"/>
              <a:pPr/>
              <a:t>12</a:t>
            </a:fld>
            <a:endParaRPr lang="en-US" dirty="0"/>
          </a:p>
        </p:txBody>
      </p:sp>
      <p:sp>
        <p:nvSpPr>
          <p:cNvPr id="18435" name="Rectangle 2"/>
          <p:cNvSpPr>
            <a:spLocks noGrp="1" noRot="1" noChangeAspect="1" noChangeArrowheads="1" noTextEdit="1"/>
          </p:cNvSpPr>
          <p:nvPr>
            <p:ph type="sldImg"/>
          </p:nvPr>
        </p:nvSpPr>
        <p:spPr>
          <a:xfrm>
            <a:off x="1184275" y="698500"/>
            <a:ext cx="4654550" cy="3490913"/>
          </a:xfrm>
          <a:ln/>
        </p:spPr>
      </p:sp>
      <p:sp>
        <p:nvSpPr>
          <p:cNvPr id="18436" name="Rectangle 3"/>
          <p:cNvSpPr>
            <a:spLocks noGrp="1" noChangeArrowheads="1"/>
          </p:cNvSpPr>
          <p:nvPr>
            <p:ph type="body" idx="1"/>
          </p:nvPr>
        </p:nvSpPr>
        <p:spPr>
          <a:noFill/>
          <a:ln/>
        </p:spPr>
        <p:txBody>
          <a:bodyPr/>
          <a:lstStyle/>
          <a:p>
            <a:pPr eaLnBrk="1" hangingPunct="1"/>
            <a:r>
              <a:rPr lang="en-US" dirty="0" smtClean="0">
                <a:latin typeface="Arial" pitchFamily="34" charset="0"/>
              </a:rPr>
              <a:t>Deaths from crashes are only the tip of the iceberg. There are many more injuries than deaths every year. </a:t>
            </a:r>
          </a:p>
          <a:p>
            <a:pPr eaLnBrk="1" hangingPunct="1"/>
            <a:endParaRPr lang="en-US" dirty="0" smtClean="0">
              <a:latin typeface="Arial" pitchFamily="34" charset="0"/>
            </a:endParaRPr>
          </a:p>
          <a:p>
            <a:pPr eaLnBrk="1" hangingPunct="1"/>
            <a:r>
              <a:rPr lang="en-US" dirty="0" smtClean="0">
                <a:latin typeface="Arial" pitchFamily="34" charset="0"/>
              </a:rPr>
              <a:t>For every child who dies from an injury, many more are put in the hospital, treated in emergency rooms, clinics and doctors’ offices.  </a:t>
            </a:r>
          </a:p>
          <a:p>
            <a:pPr eaLnBrk="1" hangingPunct="1"/>
            <a:endParaRPr lang="en-US" dirty="0" smtClean="0">
              <a:latin typeface="Arial" pitchFamily="34" charset="0"/>
            </a:endParaRPr>
          </a:p>
          <a:p>
            <a:pPr eaLnBrk="1" hangingPunct="1"/>
            <a:r>
              <a:rPr lang="en-US" dirty="0" smtClean="0">
                <a:latin typeface="Arial" pitchFamily="34" charset="0"/>
              </a:rPr>
              <a:t>Some injuries are very serious and can change a child’s life forever.</a:t>
            </a:r>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E933E6C9-B161-4C1C-A046-3813553622CA}" type="slidenum">
              <a:rPr lang="en-US"/>
              <a:pPr/>
              <a:t>13</a:t>
            </a:fld>
            <a:endParaRPr lang="en-US" dirty="0"/>
          </a:p>
        </p:txBody>
      </p:sp>
      <p:sp>
        <p:nvSpPr>
          <p:cNvPr id="20483" name="Rectangle 2"/>
          <p:cNvSpPr>
            <a:spLocks noGrp="1" noRot="1" noChangeAspect="1" noChangeArrowheads="1" noTextEdit="1"/>
          </p:cNvSpPr>
          <p:nvPr>
            <p:ph type="sldImg"/>
          </p:nvPr>
        </p:nvSpPr>
        <p:spPr>
          <a:xfrm>
            <a:off x="1184275" y="698500"/>
            <a:ext cx="4654550" cy="3490913"/>
          </a:xfrm>
          <a:ln/>
        </p:spPr>
      </p:sp>
      <p:sp>
        <p:nvSpPr>
          <p:cNvPr id="20484" name="Rectangle 3"/>
          <p:cNvSpPr>
            <a:spLocks noGrp="1" noChangeArrowheads="1"/>
          </p:cNvSpPr>
          <p:nvPr>
            <p:ph type="body" idx="1"/>
          </p:nvPr>
        </p:nvSpPr>
        <p:spPr>
          <a:noFill/>
          <a:ln/>
        </p:spPr>
        <p:txBody>
          <a:bodyPr/>
          <a:lstStyle/>
          <a:p>
            <a:pPr eaLnBrk="1" hangingPunct="1"/>
            <a:r>
              <a:rPr lang="en-US" b="1" dirty="0" smtClean="0"/>
              <a:t>What are challenges to surviving a crash?  </a:t>
            </a:r>
            <a:r>
              <a:rPr lang="en-US" dirty="0" smtClean="0"/>
              <a:t>Non-use of Car seats/safety belts remain a problem, especially in tribal communities.  You can help educate your community about Car seats and seatbelt use.</a:t>
            </a:r>
          </a:p>
          <a:p>
            <a:pPr eaLnBrk="1" hangingPunct="1"/>
            <a:endParaRPr lang="en-US" dirty="0" smtClean="0"/>
          </a:p>
          <a:p>
            <a:pPr eaLnBrk="1" hangingPunct="1"/>
            <a:r>
              <a:rPr lang="en-US" dirty="0" smtClean="0"/>
              <a:t>Misuse rates vary from 73% to over 90%. In some tribal communities misuse rates are even higher. Sometimes correct </a:t>
            </a:r>
            <a:r>
              <a:rPr lang="en-US" b="1" dirty="0" smtClean="0"/>
              <a:t>installation and use </a:t>
            </a:r>
            <a:r>
              <a:rPr lang="en-US" dirty="0" smtClean="0"/>
              <a:t>of a Car seats can be difficult and leads to misuse.</a:t>
            </a:r>
          </a:p>
          <a:p>
            <a:pPr eaLnBrk="1" hangingPunct="1"/>
            <a:endParaRPr lang="en-US" dirty="0" smtClean="0"/>
          </a:p>
          <a:p>
            <a:pPr eaLnBrk="1" hangingPunct="1"/>
            <a:r>
              <a:rPr lang="en-US" dirty="0" smtClean="0"/>
              <a:t>Studies show correct restraint use drops as children get older. Most children are restrained during the first year of life because they appear to be more fragile and need more protection. However, there is a drop in use for children from 1 to 3 years of age and a bigger drop from 4 to 7.  This age group is seen as too big for a CR.  Yet they are too small for seat belts alone.</a:t>
            </a:r>
          </a:p>
          <a:p>
            <a:pPr eaLnBrk="1" hangingPunct="1"/>
            <a:endParaRPr lang="en-US" dirty="0" smtClean="0"/>
          </a:p>
          <a:p>
            <a:pPr eaLnBrk="1" hangingPunct="1"/>
            <a:r>
              <a:rPr lang="en-US" dirty="0" smtClean="0"/>
              <a:t>It is important to review educational materials every year to be sure you are providing accurate and current information. By understanding correct use of car seats and seatbelts, it will be easy to see misuse and offer education to correct it.</a:t>
            </a:r>
          </a:p>
          <a:p>
            <a:pPr eaLnBrk="1" hangingPunct="1"/>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36078772-6B3C-4A28-AE0D-733AA5D6309E}" type="slidenum">
              <a:rPr lang="en-US"/>
              <a:pPr/>
              <a:t>14</a:t>
            </a:fld>
            <a:endParaRPr lang="en-US" dirty="0"/>
          </a:p>
        </p:txBody>
      </p:sp>
      <p:sp>
        <p:nvSpPr>
          <p:cNvPr id="21507" name="Rectangle 2"/>
          <p:cNvSpPr>
            <a:spLocks noGrp="1" noRot="1" noChangeAspect="1" noChangeArrowheads="1" noTextEdit="1"/>
          </p:cNvSpPr>
          <p:nvPr>
            <p:ph type="sldImg"/>
          </p:nvPr>
        </p:nvSpPr>
        <p:spPr>
          <a:xfrm>
            <a:off x="1184275" y="698500"/>
            <a:ext cx="4654550" cy="3490913"/>
          </a:xfrm>
          <a:ln/>
        </p:spPr>
      </p:sp>
      <p:sp>
        <p:nvSpPr>
          <p:cNvPr id="21508" name="Rectangle 3"/>
          <p:cNvSpPr>
            <a:spLocks noGrp="1" noChangeArrowheads="1"/>
          </p:cNvSpPr>
          <p:nvPr>
            <p:ph type="body" idx="1"/>
          </p:nvPr>
        </p:nvSpPr>
        <p:spPr>
          <a:noFill/>
          <a:ln/>
        </p:spPr>
        <p:txBody>
          <a:bodyPr/>
          <a:lstStyle/>
          <a:p>
            <a:pPr eaLnBrk="1" hangingPunct="1"/>
            <a:r>
              <a:rPr lang="en-US" b="0" dirty="0" smtClean="0"/>
              <a:t>Compared to adults they have</a:t>
            </a:r>
            <a:r>
              <a:rPr lang="en-US" b="0" baseline="0" dirty="0" smtClean="0"/>
              <a:t> a</a:t>
            </a:r>
            <a:r>
              <a:rPr lang="en-US" b="0" dirty="0" smtClean="0"/>
              <a:t> larger head compared to the rest of their body. </a:t>
            </a:r>
            <a:r>
              <a:rPr lang="en-US" b="0" dirty="0" smtClean="0">
                <a:latin typeface="Arial" pitchFamily="34" charset="0"/>
              </a:rPr>
              <a:t>They</a:t>
            </a:r>
            <a:r>
              <a:rPr lang="en-US" b="0" baseline="0" dirty="0" smtClean="0">
                <a:latin typeface="Arial" pitchFamily="34" charset="0"/>
              </a:rPr>
              <a:t> have s</a:t>
            </a:r>
            <a:r>
              <a:rPr lang="en-US" b="0" dirty="0" smtClean="0">
                <a:latin typeface="Arial" pitchFamily="34" charset="0"/>
              </a:rPr>
              <a:t>maller bodies,</a:t>
            </a:r>
            <a:r>
              <a:rPr lang="en-US" b="0" baseline="0" dirty="0" smtClean="0">
                <a:latin typeface="Arial" pitchFamily="34" charset="0"/>
              </a:rPr>
              <a:t> s</a:t>
            </a:r>
            <a:r>
              <a:rPr lang="en-US" b="0" dirty="0" smtClean="0">
                <a:latin typeface="Arial" pitchFamily="34" charset="0"/>
              </a:rPr>
              <a:t>oft skull bones, rounded hip bones, and weak stomach muscles.</a:t>
            </a:r>
            <a:endParaRPr lang="en-US" b="0" dirty="0" smtClean="0"/>
          </a:p>
          <a:p>
            <a:pPr defTabSz="933237">
              <a:defRPr/>
            </a:pPr>
            <a:endParaRPr lang="en-US" dirty="0" smtClean="0"/>
          </a:p>
          <a:p>
            <a:pPr defTabSz="933237">
              <a:defRPr/>
            </a:pPr>
            <a:r>
              <a:rPr lang="en-US" dirty="0" smtClean="0"/>
              <a:t>Most safety features in vehicles are built for adults not children. Therefore, children are at greater risk of getting hurt than adults.   Young children’s rounded hips do not work well with the lap portion of the seat belt. These young children are too short for the shoulder belt to fit properly across the shoulder and chest.</a:t>
            </a:r>
            <a:endParaRPr lang="en-US" i="1" dirty="0" smtClean="0"/>
          </a:p>
          <a:p>
            <a:pPr eaLnBrk="1" hangingPunct="1"/>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A72D1A28-3A21-4308-87C8-40A9D36AE942}" type="slidenum">
              <a:rPr lang="en-US"/>
              <a:pPr/>
              <a:t>15</a:t>
            </a:fld>
            <a:endParaRPr lang="en-US" dirty="0"/>
          </a:p>
        </p:txBody>
      </p:sp>
      <p:sp>
        <p:nvSpPr>
          <p:cNvPr id="22531" name="Rectangle 2"/>
          <p:cNvSpPr>
            <a:spLocks noGrp="1" noRot="1" noChangeAspect="1" noChangeArrowheads="1" noTextEdit="1"/>
          </p:cNvSpPr>
          <p:nvPr>
            <p:ph type="sldImg"/>
          </p:nvPr>
        </p:nvSpPr>
        <p:spPr>
          <a:xfrm>
            <a:off x="1184275" y="698500"/>
            <a:ext cx="4654550" cy="3490913"/>
          </a:xfrm>
          <a:ln/>
        </p:spPr>
      </p:sp>
      <p:sp>
        <p:nvSpPr>
          <p:cNvPr id="22532" name="Rectangle 3"/>
          <p:cNvSpPr>
            <a:spLocks noGrp="1" noChangeArrowheads="1"/>
          </p:cNvSpPr>
          <p:nvPr>
            <p:ph type="body" idx="1"/>
          </p:nvPr>
        </p:nvSpPr>
        <p:spPr>
          <a:noFill/>
          <a:ln/>
        </p:spPr>
        <p:txBody>
          <a:bodyPr/>
          <a:lstStyle/>
          <a:p>
            <a:pPr eaLnBrk="1" hangingPunct="1"/>
            <a:r>
              <a:rPr lang="en-US" dirty="0" smtClean="0"/>
              <a:t>One way to help the public understand crash forces is to explain that the strength needed to </a:t>
            </a:r>
            <a:r>
              <a:rPr lang="en-US" b="1" dirty="0" smtClean="0"/>
              <a:t>restrain</a:t>
            </a:r>
            <a:r>
              <a:rPr lang="en-US" dirty="0" smtClean="0"/>
              <a:t> a person roughly equals the weight of the person times the vehicle speed.</a:t>
            </a:r>
          </a:p>
          <a:p>
            <a:pPr eaLnBrk="1" hangingPunct="1"/>
            <a:endParaRPr lang="en-US" dirty="0" smtClean="0"/>
          </a:p>
          <a:p>
            <a:pPr eaLnBrk="1" hangingPunct="1"/>
            <a:r>
              <a:rPr lang="en-US" b="1" dirty="0" smtClean="0"/>
              <a:t>For example: </a:t>
            </a:r>
            <a:r>
              <a:rPr lang="en-US" dirty="0" smtClean="0"/>
              <a:t>A 10 lb. infant in a motor vehicle moving at 30 MPH would require at least 300 lbs. of strength to keep from moving forward.</a:t>
            </a:r>
          </a:p>
          <a:p>
            <a:pPr eaLnBrk="1" hangingPunct="1"/>
            <a:r>
              <a:rPr lang="en-US" dirty="0" smtClean="0"/>
              <a:t>It is important for parents/caregivers to understand that holding a child in their lap or unrestrained is dangerous to the child.</a:t>
            </a:r>
          </a:p>
          <a:p>
            <a:pPr eaLnBrk="1" hangingPunct="1"/>
            <a:endParaRPr lang="en-US" dirty="0" smtClean="0"/>
          </a:p>
          <a:p>
            <a:pPr eaLnBrk="1" hangingPunct="1"/>
            <a:r>
              <a:rPr lang="en-US" dirty="0" smtClean="0"/>
              <a:t>Can you hold 300 pounds?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ED5454CF-DFFA-45F7-B029-3FBCBCFF5764}" type="slidenum">
              <a:rPr lang="en-US"/>
              <a:pPr/>
              <a:t>16</a:t>
            </a:fld>
            <a:endParaRPr lang="en-US" dirty="0"/>
          </a:p>
        </p:txBody>
      </p:sp>
      <p:sp>
        <p:nvSpPr>
          <p:cNvPr id="23555" name="Rectangle 2"/>
          <p:cNvSpPr>
            <a:spLocks noGrp="1" noRot="1" noChangeAspect="1" noChangeArrowheads="1" noTextEdit="1"/>
          </p:cNvSpPr>
          <p:nvPr>
            <p:ph type="sldImg"/>
          </p:nvPr>
        </p:nvSpPr>
        <p:spPr>
          <a:xfrm>
            <a:off x="1184275" y="698500"/>
            <a:ext cx="4654550" cy="3490913"/>
          </a:xfrm>
          <a:ln/>
        </p:spPr>
      </p:sp>
      <p:sp>
        <p:nvSpPr>
          <p:cNvPr id="23556" name="Rectangle 3"/>
          <p:cNvSpPr>
            <a:spLocks noGrp="1" noChangeArrowheads="1"/>
          </p:cNvSpPr>
          <p:nvPr>
            <p:ph type="body" idx="1"/>
          </p:nvPr>
        </p:nvSpPr>
        <p:spPr>
          <a:noFill/>
          <a:ln/>
        </p:spPr>
        <p:txBody>
          <a:bodyPr/>
          <a:lstStyle/>
          <a:p>
            <a:pPr marL="233309" indent="-233309"/>
            <a:r>
              <a:rPr lang="en-US" dirty="0" smtClean="0"/>
              <a:t>A quick change in speed is what causes people to get hurt. </a:t>
            </a:r>
          </a:p>
          <a:p>
            <a:pPr marL="233309" indent="-233309"/>
            <a:endParaRPr lang="en-US" dirty="0" smtClean="0"/>
          </a:p>
          <a:p>
            <a:pPr marL="233309" indent="-233309"/>
            <a:r>
              <a:rPr lang="en-US" dirty="0" smtClean="0"/>
              <a:t>There are three collisions which happen in a crash:</a:t>
            </a:r>
            <a:endParaRPr lang="en-US" u="sng" dirty="0" smtClean="0"/>
          </a:p>
          <a:p>
            <a:pPr marL="233309" indent="-233309"/>
            <a:r>
              <a:rPr lang="en-US" b="1" dirty="0" smtClean="0"/>
              <a:t>First</a:t>
            </a:r>
            <a:r>
              <a:rPr lang="en-US" dirty="0" smtClean="0"/>
              <a:t>, the vehicle hits an object such as a tree or another vehicle. </a:t>
            </a:r>
          </a:p>
          <a:p>
            <a:pPr marL="233309" indent="-233309"/>
            <a:r>
              <a:rPr lang="en-US" b="1" dirty="0" smtClean="0"/>
              <a:t>Second</a:t>
            </a:r>
            <a:r>
              <a:rPr lang="en-US" dirty="0" smtClean="0"/>
              <a:t>, the people in the vehicle hit the inside of the vehicle, each other, or other loose items in the vehicle. </a:t>
            </a:r>
          </a:p>
          <a:p>
            <a:pPr marL="233309" indent="-233309"/>
            <a:r>
              <a:rPr lang="en-US" b="1" dirty="0" smtClean="0"/>
              <a:t>Third</a:t>
            </a:r>
            <a:r>
              <a:rPr lang="en-US" dirty="0" smtClean="0"/>
              <a:t>, the organs inside a person’s body may hit other organs, bones, or even the inside of the skull. The person may look fine but the brain, heart, or other organs may be torn, bruised, or bleeding inside.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8046ED63-1100-4447-BDD4-710F14A44C7D}" type="slidenum">
              <a:rPr lang="en-US"/>
              <a:pPr/>
              <a:t>17</a:t>
            </a:fld>
            <a:endParaRPr lang="en-US" dirty="0"/>
          </a:p>
        </p:txBody>
      </p:sp>
      <p:sp>
        <p:nvSpPr>
          <p:cNvPr id="24579" name="Rectangle 2"/>
          <p:cNvSpPr>
            <a:spLocks noGrp="1" noRot="1" noChangeAspect="1" noChangeArrowheads="1" noTextEdit="1"/>
          </p:cNvSpPr>
          <p:nvPr>
            <p:ph type="sldImg"/>
          </p:nvPr>
        </p:nvSpPr>
        <p:spPr>
          <a:xfrm>
            <a:off x="1184275" y="698500"/>
            <a:ext cx="4654550" cy="3490913"/>
          </a:xfrm>
          <a:ln/>
        </p:spPr>
      </p:sp>
      <p:sp>
        <p:nvSpPr>
          <p:cNvPr id="24580" name="Rectangle 3"/>
          <p:cNvSpPr>
            <a:spLocks noGrp="1" noChangeArrowheads="1"/>
          </p:cNvSpPr>
          <p:nvPr>
            <p:ph type="body" idx="1"/>
          </p:nvPr>
        </p:nvSpPr>
        <p:spPr>
          <a:noFill/>
          <a:ln/>
        </p:spPr>
        <p:txBody>
          <a:bodyPr/>
          <a:lstStyle/>
          <a:p>
            <a:pPr marL="233309" indent="-233309"/>
            <a:r>
              <a:rPr lang="en-US" dirty="0" smtClean="0"/>
              <a:t>There are four types of crashes. If passengers are </a:t>
            </a:r>
            <a:r>
              <a:rPr lang="en-US" b="1" dirty="0" smtClean="0"/>
              <a:t>not</a:t>
            </a:r>
            <a:r>
              <a:rPr lang="en-US" dirty="0" smtClean="0"/>
              <a:t> restrained, certain injuries are common in each type of crash:</a:t>
            </a:r>
          </a:p>
          <a:p>
            <a:pPr marL="233309" indent="-233309"/>
            <a:endParaRPr lang="en-US" dirty="0" smtClean="0"/>
          </a:p>
          <a:p>
            <a:pPr marL="699927" lvl="1" indent="-233309">
              <a:buFont typeface="Arial" panose="020B0604020202020204" pitchFamily="34" charset="0"/>
              <a:buChar char="•"/>
            </a:pPr>
            <a:r>
              <a:rPr lang="en-US" dirty="0" smtClean="0"/>
              <a:t>Front Crashes happen more than any other type.  In this type of crash, people often have broken bones, cuts, and internal injuries. </a:t>
            </a:r>
          </a:p>
          <a:p>
            <a:pPr marL="699927" lvl="1" indent="-233309">
              <a:buFont typeface="Arial" panose="020B0604020202020204" pitchFamily="34" charset="0"/>
              <a:buChar char="•"/>
            </a:pPr>
            <a:endParaRPr lang="en-US" u="sng" dirty="0" smtClean="0"/>
          </a:p>
          <a:p>
            <a:pPr marL="699927" lvl="1" indent="-233309" defTabSz="466618">
              <a:buFont typeface="Arial" panose="020B0604020202020204" pitchFamily="34" charset="0"/>
              <a:buChar char="•"/>
              <a:defRPr/>
            </a:pPr>
            <a:r>
              <a:rPr lang="en-US" dirty="0" smtClean="0"/>
              <a:t>Side Crashes don’t happen as often as those from the front </a:t>
            </a:r>
            <a:r>
              <a:rPr lang="en-US" b="1" dirty="0" smtClean="0"/>
              <a:t>but</a:t>
            </a:r>
            <a:r>
              <a:rPr lang="en-US" dirty="0" smtClean="0"/>
              <a:t> the people in the vehicle are more likely to be killed.  In this type of crash, people’s heads may hit the window or the door post. They are also likely to have chest and pelvic injuries, broken bones in their faces or heads, and cuts.</a:t>
            </a:r>
          </a:p>
          <a:p>
            <a:pPr marL="699927" lvl="1" indent="-233309" defTabSz="466618">
              <a:buFont typeface="Arial" panose="020B0604020202020204" pitchFamily="34" charset="0"/>
              <a:buChar char="•"/>
              <a:defRPr/>
            </a:pPr>
            <a:endParaRPr lang="en-US" dirty="0" smtClean="0"/>
          </a:p>
          <a:p>
            <a:pPr marL="699927" lvl="1" indent="-233309" defTabSz="466618">
              <a:buFont typeface="Arial" panose="020B0604020202020204" pitchFamily="34" charset="0"/>
              <a:buChar char="•"/>
              <a:defRPr/>
            </a:pPr>
            <a:r>
              <a:rPr lang="en-US" dirty="0" smtClean="0"/>
              <a:t>In rear-end crashes, people’s necks are often hurt. The bones may break or the soft tissue, like tendons, can tear or stretch. People often have “whiplash” if there is no head restraint or if it is set in the wrong position.</a:t>
            </a:r>
          </a:p>
          <a:p>
            <a:pPr marL="641600" lvl="1" indent="-174982">
              <a:buFont typeface="Arial" panose="020B0604020202020204" pitchFamily="34" charset="0"/>
              <a:buChar char="•"/>
            </a:pPr>
            <a:endParaRPr lang="en-US" u="sng" dirty="0" smtClean="0"/>
          </a:p>
          <a:p>
            <a:pPr marL="641600" lvl="1" indent="-174982">
              <a:buFont typeface="Arial" panose="020B0604020202020204" pitchFamily="34" charset="0"/>
              <a:buChar char="•"/>
            </a:pPr>
            <a:r>
              <a:rPr lang="en-US" dirty="0" smtClean="0"/>
              <a:t>In </a:t>
            </a:r>
            <a:r>
              <a:rPr lang="en-US" u="none" dirty="0" smtClean="0"/>
              <a:t>vehicle rollover  </a:t>
            </a:r>
            <a:r>
              <a:rPr lang="en-US" dirty="0" smtClean="0"/>
              <a:t>crashes, the vehicle can roll onto its side, upside down or over. The more times the vehicle rolls, the more damage is done. Passengers in the vehicle are often thrown out and crushed. </a:t>
            </a:r>
            <a:endParaRPr lang="en-US" u="sng" dirty="0" smtClean="0"/>
          </a:p>
          <a:p>
            <a:pPr marL="233309" indent="-233309"/>
            <a:endParaRPr lang="en-US" u="sng"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2BC524E2-8861-44CE-BBBA-2E29B21B78F7}" type="slidenum">
              <a:rPr lang="en-US"/>
              <a:pPr/>
              <a:t>18</a:t>
            </a:fld>
            <a:endParaRPr lang="en-US" dirty="0"/>
          </a:p>
        </p:txBody>
      </p:sp>
      <p:sp>
        <p:nvSpPr>
          <p:cNvPr id="26627" name="Rectangle 2"/>
          <p:cNvSpPr>
            <a:spLocks noGrp="1" noRot="1" noChangeAspect="1" noChangeArrowheads="1" noTextEdit="1"/>
          </p:cNvSpPr>
          <p:nvPr>
            <p:ph type="sldImg"/>
          </p:nvPr>
        </p:nvSpPr>
        <p:spPr>
          <a:xfrm>
            <a:off x="1184275" y="698500"/>
            <a:ext cx="4654550" cy="3490913"/>
          </a:xfrm>
          <a:ln/>
        </p:spPr>
      </p:sp>
      <p:sp>
        <p:nvSpPr>
          <p:cNvPr id="26628" name="Rectangle 3"/>
          <p:cNvSpPr>
            <a:spLocks noGrp="1" noChangeArrowheads="1"/>
          </p:cNvSpPr>
          <p:nvPr>
            <p:ph type="body" idx="1"/>
          </p:nvPr>
        </p:nvSpPr>
        <p:spPr>
          <a:noFill/>
          <a:ln/>
        </p:spPr>
        <p:txBody>
          <a:bodyPr/>
          <a:lstStyle/>
          <a:p>
            <a:pPr eaLnBrk="1" hangingPunct="1"/>
            <a:r>
              <a:rPr lang="en-US" dirty="0" smtClean="0"/>
              <a:t>Sometimes people get hurt even when there isn’t a crash. When the driver skids or stops too quickly, unrestrained passengers can be thrown out of the vehicle if a door is not locked</a:t>
            </a:r>
            <a:r>
              <a:rPr lang="en-US" baseline="0" dirty="0" smtClean="0"/>
              <a:t> </a:t>
            </a:r>
            <a:r>
              <a:rPr lang="en-US" dirty="0" smtClean="0"/>
              <a:t>or around in the vehicle.   They may collide with other occupants or hit the inside of the vehicle.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F96C8D0D-B8BA-4DE2-B501-D1527D345A68}" type="slidenum">
              <a:rPr lang="en-US"/>
              <a:pPr/>
              <a:t>19</a:t>
            </a:fld>
            <a:endParaRPr lang="en-US" dirty="0"/>
          </a:p>
        </p:txBody>
      </p:sp>
      <p:sp>
        <p:nvSpPr>
          <p:cNvPr id="27651" name="Rectangle 2"/>
          <p:cNvSpPr>
            <a:spLocks noGrp="1" noRot="1" noChangeAspect="1" noChangeArrowheads="1" noTextEdit="1"/>
          </p:cNvSpPr>
          <p:nvPr>
            <p:ph type="sldImg"/>
          </p:nvPr>
        </p:nvSpPr>
        <p:spPr>
          <a:xfrm>
            <a:off x="1184275" y="698500"/>
            <a:ext cx="4654550" cy="3490913"/>
          </a:xfrm>
          <a:ln/>
        </p:spPr>
      </p:sp>
      <p:sp>
        <p:nvSpPr>
          <p:cNvPr id="27652" name="Rectangle 3"/>
          <p:cNvSpPr>
            <a:spLocks noGrp="1" noChangeArrowheads="1"/>
          </p:cNvSpPr>
          <p:nvPr>
            <p:ph type="body" idx="1"/>
          </p:nvPr>
        </p:nvSpPr>
        <p:spPr>
          <a:noFill/>
          <a:ln/>
        </p:spPr>
        <p:txBody>
          <a:bodyPr/>
          <a:lstStyle/>
          <a:p>
            <a:pPr eaLnBrk="1" hangingPunct="1"/>
            <a:r>
              <a:rPr lang="en-US" u="none" dirty="0" smtClean="0"/>
              <a:t>A seatbelt or child restraint:</a:t>
            </a:r>
          </a:p>
          <a:p>
            <a:pPr marL="174982" indent="-174982">
              <a:buFont typeface="Arial" panose="020B0604020202020204" pitchFamily="34" charset="0"/>
              <a:buChar char="•"/>
            </a:pPr>
            <a:r>
              <a:rPr lang="en-US" b="1" u="sng" dirty="0" smtClean="0"/>
              <a:t>Keeps people from being thrown out</a:t>
            </a:r>
            <a:r>
              <a:rPr lang="en-US" b="1" dirty="0" smtClean="0"/>
              <a:t> </a:t>
            </a:r>
            <a:r>
              <a:rPr lang="en-US" dirty="0" smtClean="0"/>
              <a:t>People thrown from a vehicle are </a:t>
            </a:r>
            <a:r>
              <a:rPr lang="en-US" b="1" dirty="0" smtClean="0"/>
              <a:t>four</a:t>
            </a:r>
            <a:r>
              <a:rPr lang="en-US" dirty="0" smtClean="0"/>
              <a:t> times more likely to be killed than those who remain inside.</a:t>
            </a:r>
          </a:p>
          <a:p>
            <a:pPr marL="174982" indent="-174982">
              <a:buFont typeface="Arial" panose="020B0604020202020204" pitchFamily="34" charset="0"/>
              <a:buChar char="•"/>
            </a:pPr>
            <a:endParaRPr lang="en-US" dirty="0" smtClean="0"/>
          </a:p>
          <a:p>
            <a:pPr marL="174982" indent="-174982">
              <a:buFont typeface="Arial" panose="020B0604020202020204" pitchFamily="34" charset="0"/>
              <a:buChar char="•"/>
            </a:pPr>
            <a:r>
              <a:rPr lang="en-US" b="1" u="sng" dirty="0" smtClean="0"/>
              <a:t>Holds you where your body is strongest  </a:t>
            </a:r>
            <a:r>
              <a:rPr lang="en-US" dirty="0" smtClean="0"/>
              <a:t>For an older child or adult, the shoulders and hips are the strongest. For a baby, the Car seat supports the whole body.</a:t>
            </a:r>
          </a:p>
          <a:p>
            <a:pPr marL="174982" indent="-174982">
              <a:buFont typeface="Arial" panose="020B0604020202020204" pitchFamily="34" charset="0"/>
              <a:buChar char="•"/>
            </a:pPr>
            <a:endParaRPr lang="en-US" dirty="0" smtClean="0"/>
          </a:p>
          <a:p>
            <a:pPr marL="174982" indent="-174982">
              <a:buFont typeface="Arial" panose="020B0604020202020204" pitchFamily="34" charset="0"/>
              <a:buChar char="•"/>
            </a:pPr>
            <a:r>
              <a:rPr lang="en-US" b="1" u="sng" dirty="0" smtClean="0"/>
              <a:t>Spreads out the force of the crash  </a:t>
            </a:r>
            <a:r>
              <a:rPr lang="en-US" dirty="0" smtClean="0"/>
              <a:t>A lap/shoulder belt or</a:t>
            </a:r>
            <a:r>
              <a:rPr lang="en-US" baseline="0" dirty="0" smtClean="0"/>
              <a:t> </a:t>
            </a:r>
            <a:r>
              <a:rPr lang="en-US" dirty="0" smtClean="0"/>
              <a:t>CR harness, spreads the force across a large area of the body. This means the person is less likely to get hurt. </a:t>
            </a:r>
          </a:p>
          <a:p>
            <a:pPr marL="174982" indent="-174982">
              <a:buFont typeface="Arial" panose="020B0604020202020204" pitchFamily="34" charset="0"/>
              <a:buChar char="•"/>
            </a:pPr>
            <a:endParaRPr lang="en-US" dirty="0" smtClean="0"/>
          </a:p>
          <a:p>
            <a:pPr marL="174982" indent="-174982">
              <a:buFont typeface="Arial" panose="020B0604020202020204" pitchFamily="34" charset="0"/>
              <a:buChar char="•"/>
            </a:pPr>
            <a:r>
              <a:rPr lang="en-US" b="1" u="sng" dirty="0" smtClean="0"/>
              <a:t>Lets the body or CR slow down with the vehicle  </a:t>
            </a:r>
            <a:r>
              <a:rPr lang="en-US" dirty="0" smtClean="0"/>
              <a:t>This extends the time when the forces are felt by the person during a crash but only </a:t>
            </a:r>
            <a:r>
              <a:rPr lang="en-US" b="1" dirty="0" smtClean="0"/>
              <a:t>if</a:t>
            </a:r>
            <a:r>
              <a:rPr lang="en-US" dirty="0" smtClean="0"/>
              <a:t> they are held snug by a restraint. They are less likely to be hurt if they can slow down with the vehicle.</a:t>
            </a:r>
          </a:p>
          <a:p>
            <a:pPr marL="174982" indent="-174982">
              <a:buFont typeface="Arial" panose="020B0604020202020204" pitchFamily="34" charset="0"/>
              <a:buChar char="•"/>
            </a:pPr>
            <a:endParaRPr lang="en-US" b="1" u="sng" dirty="0" smtClean="0"/>
          </a:p>
          <a:p>
            <a:pPr marL="174982" indent="-174982">
              <a:buFont typeface="Arial" panose="020B0604020202020204" pitchFamily="34" charset="0"/>
              <a:buChar char="•"/>
            </a:pPr>
            <a:r>
              <a:rPr lang="en-US" b="1" u="sng" dirty="0" smtClean="0"/>
              <a:t>Protects the head and spinal cord  </a:t>
            </a:r>
            <a:r>
              <a:rPr lang="en-US" dirty="0" smtClean="0"/>
              <a:t>A shoulder belt or Car seat harness helps to keep the head and upper body away from the hard inside of the vehicle. But they only work if they fit right.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Provide your introduction here: </a:t>
            </a:r>
            <a:r>
              <a:rPr lang="en-US" dirty="0" smtClean="0"/>
              <a:t>My name is </a:t>
            </a:r>
            <a:r>
              <a:rPr lang="en-US" b="1" dirty="0" smtClean="0"/>
              <a:t>________________</a:t>
            </a:r>
            <a:r>
              <a:rPr lang="en-US" dirty="0" smtClean="0"/>
              <a:t>.</a:t>
            </a:r>
            <a:r>
              <a:rPr lang="en-US" baseline="0" dirty="0" smtClean="0"/>
              <a:t> I am an enrolled member of the _________ or I work with _________________. I have been a certified Child Passenger Seat Technician since _________________.</a:t>
            </a:r>
          </a:p>
          <a:p>
            <a:endParaRPr lang="en-US" dirty="0" smtClean="0"/>
          </a:p>
          <a:p>
            <a:r>
              <a:rPr lang="en-US" dirty="0" smtClean="0"/>
              <a:t>Go around the room and have participants introduce</a:t>
            </a:r>
            <a:r>
              <a:rPr lang="en-US" baseline="0" dirty="0" smtClean="0"/>
              <a:t> themselves.  Have them give there names, occupations, experience with child passenger safety, and motivations for taking this training.</a:t>
            </a:r>
          </a:p>
          <a:p>
            <a:endParaRPr lang="en-US" baseline="0" dirty="0" smtClean="0"/>
          </a:p>
          <a:p>
            <a:r>
              <a:rPr lang="en-US" baseline="0" dirty="0" smtClean="0"/>
              <a:t>Administer Pre-test.  Reassure the participants that this test is only to gauge how much their knowledge of child passenger safety changed from the beginning of the training to the end.</a:t>
            </a:r>
            <a:endParaRPr lang="en-US" dirty="0"/>
          </a:p>
        </p:txBody>
      </p:sp>
      <p:sp>
        <p:nvSpPr>
          <p:cNvPr id="4" name="Slide Number Placeholder 3"/>
          <p:cNvSpPr>
            <a:spLocks noGrp="1"/>
          </p:cNvSpPr>
          <p:nvPr>
            <p:ph type="sldNum" sz="quarter" idx="10"/>
          </p:nvPr>
        </p:nvSpPr>
        <p:spPr/>
        <p:txBody>
          <a:bodyPr/>
          <a:lstStyle/>
          <a:p>
            <a:fld id="{05746064-F7F1-8F49-9DBA-24644550E7D7}"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EF29A53D-6C72-4E8F-968E-5533434F37BB}" type="slidenum">
              <a:rPr lang="en-US"/>
              <a:pPr/>
              <a:t>20</a:t>
            </a:fld>
            <a:endParaRPr lang="en-US" dirty="0"/>
          </a:p>
        </p:txBody>
      </p:sp>
      <p:sp>
        <p:nvSpPr>
          <p:cNvPr id="28675" name="Rectangle 2"/>
          <p:cNvSpPr>
            <a:spLocks noGrp="1" noRot="1" noChangeAspect="1" noChangeArrowheads="1" noTextEdit="1"/>
          </p:cNvSpPr>
          <p:nvPr>
            <p:ph type="sldImg"/>
          </p:nvPr>
        </p:nvSpPr>
        <p:spPr>
          <a:xfrm>
            <a:off x="1184275" y="698500"/>
            <a:ext cx="4654550" cy="3490913"/>
          </a:xfrm>
          <a:ln/>
        </p:spPr>
      </p:sp>
      <p:sp>
        <p:nvSpPr>
          <p:cNvPr id="28676" name="Rectangle 3"/>
          <p:cNvSpPr>
            <a:spLocks noGrp="1" noChangeArrowheads="1"/>
          </p:cNvSpPr>
          <p:nvPr>
            <p:ph type="body" idx="1"/>
          </p:nvPr>
        </p:nvSpPr>
        <p:spPr>
          <a:noFill/>
          <a:ln/>
        </p:spPr>
        <p:txBody>
          <a:bodyPr/>
          <a:lstStyle/>
          <a:p>
            <a:pPr defTabSz="466618"/>
            <a:r>
              <a:rPr lang="en-US" dirty="0" smtClean="0"/>
              <a:t>We never know for sure what will happen in a crash.  Some crashes are so violent that even properly restrained people are injured or killed. </a:t>
            </a:r>
          </a:p>
          <a:p>
            <a:pPr eaLnBrk="1" hangingPunct="1"/>
            <a:endParaRPr lang="en-US" dirty="0" smtClean="0"/>
          </a:p>
          <a:p>
            <a:pPr eaLnBrk="1" hangingPunct="1"/>
            <a:r>
              <a:rPr lang="en-US" dirty="0" smtClean="0"/>
              <a:t>Survival depends on many things such as:</a:t>
            </a:r>
          </a:p>
          <a:p>
            <a:pPr marL="641600" lvl="1" indent="-174982">
              <a:buFont typeface="Arial" panose="020B0604020202020204" pitchFamily="34" charset="0"/>
              <a:buChar char="•"/>
            </a:pPr>
            <a:r>
              <a:rPr lang="en-US" dirty="0" smtClean="0"/>
              <a:t>the speed on impact</a:t>
            </a:r>
          </a:p>
          <a:p>
            <a:pPr marL="641600" lvl="1" indent="-174982">
              <a:buFont typeface="Arial" panose="020B0604020202020204" pitchFamily="34" charset="0"/>
              <a:buChar char="•"/>
            </a:pPr>
            <a:r>
              <a:rPr lang="en-US" dirty="0" smtClean="0"/>
              <a:t>weight of the passenger</a:t>
            </a:r>
          </a:p>
          <a:p>
            <a:pPr marL="641600" lvl="1" indent="-174982">
              <a:buFont typeface="Arial" panose="020B0604020202020204" pitchFamily="34" charset="0"/>
              <a:buChar char="•"/>
            </a:pPr>
            <a:r>
              <a:rPr lang="en-US" dirty="0" smtClean="0"/>
              <a:t>weight of loose objects inside the vehicle and</a:t>
            </a:r>
          </a:p>
          <a:p>
            <a:pPr marL="641600" lvl="1" indent="-174982">
              <a:buFont typeface="Arial" panose="020B0604020202020204" pitchFamily="34" charset="0"/>
              <a:buChar char="•"/>
            </a:pPr>
            <a:r>
              <a:rPr lang="en-US" dirty="0" smtClean="0"/>
              <a:t>size of the vehicle. </a:t>
            </a:r>
          </a:p>
          <a:p>
            <a:pPr eaLnBrk="1" hangingPunct="1"/>
            <a:endParaRPr lang="en-US" dirty="0" smtClean="0"/>
          </a:p>
          <a:p>
            <a:pPr eaLnBrk="1" hangingPunct="1"/>
            <a:r>
              <a:rPr lang="en-US" dirty="0" smtClean="0"/>
              <a:t>We</a:t>
            </a:r>
            <a:r>
              <a:rPr lang="en-US" baseline="0" dirty="0" smtClean="0"/>
              <a:t> </a:t>
            </a:r>
            <a:r>
              <a:rPr lang="en-US" b="1" dirty="0" smtClean="0"/>
              <a:t>DO</a:t>
            </a:r>
            <a:r>
              <a:rPr lang="en-US" dirty="0" smtClean="0"/>
              <a:t> know, you or your child have a much greater chance of coming out alive if you use your seatbelt and Child restraint! </a:t>
            </a:r>
          </a:p>
          <a:p>
            <a:pPr eaLnBrk="1" hangingPunct="1"/>
            <a:r>
              <a:rPr lang="en-US" dirty="0" smtClean="0"/>
              <a:t>Seatbelts, airbags and Child Restraints work together to give the best chance of survival.</a:t>
            </a:r>
          </a:p>
          <a:p>
            <a:pPr eaLnBrk="1" hangingPunct="1"/>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B2CFDA3D-F324-4DCA-8244-F376FB4060B3}" type="slidenum">
              <a:rPr lang="en-US"/>
              <a:pPr/>
              <a:t>21</a:t>
            </a:fld>
            <a:endParaRPr lang="en-US" dirty="0"/>
          </a:p>
        </p:txBody>
      </p:sp>
      <p:sp>
        <p:nvSpPr>
          <p:cNvPr id="29699" name="Rectangle 2"/>
          <p:cNvSpPr>
            <a:spLocks noGrp="1" noRot="1" noChangeAspect="1" noChangeArrowheads="1" noTextEdit="1"/>
          </p:cNvSpPr>
          <p:nvPr>
            <p:ph type="sldImg"/>
          </p:nvPr>
        </p:nvSpPr>
        <p:spPr>
          <a:xfrm>
            <a:off x="1184275" y="698500"/>
            <a:ext cx="4654550" cy="3490913"/>
          </a:xfrm>
          <a:ln/>
        </p:spPr>
      </p:sp>
      <p:sp>
        <p:nvSpPr>
          <p:cNvPr id="29700" name="Rectangle 3"/>
          <p:cNvSpPr>
            <a:spLocks noGrp="1" noChangeArrowheads="1"/>
          </p:cNvSpPr>
          <p:nvPr>
            <p:ph type="body" idx="1"/>
          </p:nvPr>
        </p:nvSpPr>
        <p:spPr>
          <a:noFill/>
          <a:ln/>
        </p:spPr>
        <p:txBody>
          <a:bodyPr/>
          <a:lstStyle/>
          <a:p>
            <a:pPr eaLnBrk="1" hangingPunct="1">
              <a:lnSpc>
                <a:spcPct val="80000"/>
              </a:lnSpc>
            </a:pPr>
            <a:r>
              <a:rPr lang="en-US" dirty="0" smtClean="0"/>
              <a:t>Some people are misinformed about seatbelts and CR. Here are some common myths about using restraints and </a:t>
            </a:r>
            <a:r>
              <a:rPr lang="en-US" b="1" dirty="0" smtClean="0"/>
              <a:t>responses</a:t>
            </a:r>
            <a:r>
              <a:rPr lang="en-US" dirty="0" smtClean="0"/>
              <a:t> </a:t>
            </a:r>
            <a:r>
              <a:rPr lang="en-US" b="1" dirty="0" smtClean="0"/>
              <a:t>you can give</a:t>
            </a:r>
            <a:r>
              <a:rPr lang="en-US" dirty="0" smtClean="0"/>
              <a:t>.</a:t>
            </a:r>
          </a:p>
          <a:p>
            <a:pPr eaLnBrk="1" hangingPunct="1">
              <a:lnSpc>
                <a:spcPct val="80000"/>
              </a:lnSpc>
            </a:pPr>
            <a:endParaRPr lang="en-US" dirty="0" smtClean="0"/>
          </a:p>
          <a:p>
            <a:pPr eaLnBrk="1" hangingPunct="1">
              <a:lnSpc>
                <a:spcPct val="80000"/>
              </a:lnSpc>
            </a:pPr>
            <a:r>
              <a:rPr lang="en-US" b="1" dirty="0" smtClean="0"/>
              <a:t>“I’m not driving very far. I’m only going down the street to the store. I always buckle up when I drive on the highway.”</a:t>
            </a:r>
          </a:p>
          <a:p>
            <a:pPr eaLnBrk="1" hangingPunct="1">
              <a:lnSpc>
                <a:spcPct val="80000"/>
              </a:lnSpc>
            </a:pPr>
            <a:r>
              <a:rPr lang="en-US" b="1" dirty="0" smtClean="0"/>
              <a:t>Response</a:t>
            </a:r>
            <a:r>
              <a:rPr lang="en-US" dirty="0" smtClean="0"/>
              <a:t>:</a:t>
            </a:r>
          </a:p>
          <a:p>
            <a:pPr marL="641600" lvl="1" indent="-174982">
              <a:lnSpc>
                <a:spcPct val="80000"/>
              </a:lnSpc>
              <a:buFont typeface="Arial" panose="020B0604020202020204" pitchFamily="34" charset="0"/>
              <a:buChar char="•"/>
            </a:pPr>
            <a:r>
              <a:rPr lang="en-US" dirty="0" smtClean="0"/>
              <a:t>Most crashes happen close to home.</a:t>
            </a:r>
          </a:p>
          <a:p>
            <a:pPr marL="641600" lvl="1" indent="-174982">
              <a:lnSpc>
                <a:spcPct val="80000"/>
              </a:lnSpc>
              <a:buFont typeface="Arial" panose="020B0604020202020204" pitchFamily="34" charset="0"/>
              <a:buChar char="•"/>
            </a:pPr>
            <a:r>
              <a:rPr lang="en-US" dirty="0" smtClean="0"/>
              <a:t>Roads and streets are more dangerous than highways because traffic is usually going two ways and there are many intersections and distractions.</a:t>
            </a:r>
          </a:p>
          <a:p>
            <a:pPr eaLnBrk="1" hangingPunct="1">
              <a:lnSpc>
                <a:spcPct val="80000"/>
              </a:lnSpc>
            </a:pPr>
            <a:endParaRPr lang="en-US" dirty="0" smtClean="0"/>
          </a:p>
          <a:p>
            <a:pPr eaLnBrk="1" hangingPunct="1">
              <a:lnSpc>
                <a:spcPct val="80000"/>
              </a:lnSpc>
            </a:pPr>
            <a:r>
              <a:rPr lang="en-US" dirty="0" smtClean="0"/>
              <a:t> </a:t>
            </a:r>
            <a:r>
              <a:rPr lang="en-US" b="1" dirty="0" smtClean="0"/>
              <a:t>“It is better to be thrown out. The car might burn or I might drown. I don’t want to be trapped in my belt.”</a:t>
            </a:r>
          </a:p>
          <a:p>
            <a:pPr eaLnBrk="1" hangingPunct="1">
              <a:lnSpc>
                <a:spcPct val="80000"/>
              </a:lnSpc>
            </a:pPr>
            <a:r>
              <a:rPr lang="en-US" b="1" dirty="0" smtClean="0"/>
              <a:t>Response</a:t>
            </a:r>
            <a:r>
              <a:rPr lang="en-US" dirty="0" smtClean="0"/>
              <a:t>:</a:t>
            </a:r>
          </a:p>
          <a:p>
            <a:pPr marL="641600" lvl="1" indent="-174982">
              <a:lnSpc>
                <a:spcPct val="80000"/>
              </a:lnSpc>
              <a:buFont typeface="Arial" panose="020B0604020202020204" pitchFamily="34" charset="0"/>
              <a:buChar char="•"/>
            </a:pPr>
            <a:r>
              <a:rPr lang="en-US" dirty="0" smtClean="0"/>
              <a:t>You are </a:t>
            </a:r>
            <a:r>
              <a:rPr lang="en-US" b="1" dirty="0" smtClean="0"/>
              <a:t>four</a:t>
            </a:r>
            <a:r>
              <a:rPr lang="en-US" dirty="0" smtClean="0"/>
              <a:t> times more likely to be killed if you are thrown from the vehicle.</a:t>
            </a:r>
          </a:p>
          <a:p>
            <a:pPr marL="641600" lvl="1" indent="-174982">
              <a:lnSpc>
                <a:spcPct val="80000"/>
              </a:lnSpc>
              <a:buFont typeface="Arial" panose="020B0604020202020204" pitchFamily="34" charset="0"/>
              <a:buChar char="•"/>
            </a:pPr>
            <a:r>
              <a:rPr lang="en-US" dirty="0" smtClean="0"/>
              <a:t>Less than half of </a:t>
            </a:r>
            <a:r>
              <a:rPr lang="en-US" b="1" dirty="0" smtClean="0"/>
              <a:t>one</a:t>
            </a:r>
            <a:r>
              <a:rPr lang="en-US" dirty="0" smtClean="0"/>
              <a:t> percent of all crashes involve fire or water.  It is better to be restrained during the crash so you are more likely to be conscious, uninjured and able to escape.</a:t>
            </a:r>
          </a:p>
          <a:p>
            <a:pPr eaLnBrk="1" hangingPunct="1">
              <a:lnSpc>
                <a:spcPct val="80000"/>
              </a:lnSpc>
            </a:pPr>
            <a:endParaRPr lang="en-US" dirty="0" smtClean="0"/>
          </a:p>
          <a:p>
            <a:pPr eaLnBrk="1" hangingPunct="1">
              <a:lnSpc>
                <a:spcPct val="80000"/>
              </a:lnSpc>
            </a:pPr>
            <a:r>
              <a:rPr lang="en-US" b="1" dirty="0" smtClean="0"/>
              <a:t>“I can hold my baby in a crash”</a:t>
            </a:r>
          </a:p>
          <a:p>
            <a:pPr eaLnBrk="1" hangingPunct="1">
              <a:lnSpc>
                <a:spcPct val="80000"/>
              </a:lnSpc>
            </a:pPr>
            <a:r>
              <a:rPr lang="en-US" b="1" dirty="0" smtClean="0"/>
              <a:t>Response</a:t>
            </a:r>
            <a:r>
              <a:rPr lang="en-US" dirty="0" smtClean="0"/>
              <a:t>:</a:t>
            </a:r>
          </a:p>
          <a:p>
            <a:pPr marL="641600" lvl="1" indent="-174982">
              <a:lnSpc>
                <a:spcPct val="80000"/>
              </a:lnSpc>
              <a:buFont typeface="Arial" panose="020B0604020202020204" pitchFamily="34" charset="0"/>
              <a:buChar char="•"/>
            </a:pPr>
            <a:r>
              <a:rPr lang="en-US" dirty="0" smtClean="0"/>
              <a:t>The forces in a crash are so great that it is impossible for any person to hold onto a baby’s body.</a:t>
            </a:r>
          </a:p>
          <a:p>
            <a:pPr marL="641600" lvl="1" indent="-174982">
              <a:lnSpc>
                <a:spcPct val="80000"/>
              </a:lnSpc>
              <a:buFont typeface="Arial" panose="020B0604020202020204" pitchFamily="34" charset="0"/>
              <a:buChar char="•"/>
            </a:pPr>
            <a:r>
              <a:rPr lang="en-US" dirty="0" smtClean="0"/>
              <a:t>If the adult is also unrestrained, it is likely s/he will crush the child.</a:t>
            </a:r>
          </a:p>
          <a:p>
            <a:pPr eaLnBrk="1" hangingPunct="1">
              <a:lnSpc>
                <a:spcPct val="80000"/>
              </a:lnSpc>
            </a:pPr>
            <a:endParaRPr lang="en-US" dirty="0" smtClean="0"/>
          </a:p>
          <a:p>
            <a:pPr eaLnBrk="1" hangingPunct="1">
              <a:lnSpc>
                <a:spcPct val="80000"/>
              </a:lnSpc>
            </a:pPr>
            <a:r>
              <a:rPr lang="en-US" b="1" dirty="0" smtClean="0"/>
              <a:t>“Restraints are too uncomfortable for me and my child.”</a:t>
            </a:r>
          </a:p>
          <a:p>
            <a:pPr eaLnBrk="1" hangingPunct="1">
              <a:lnSpc>
                <a:spcPct val="80000"/>
              </a:lnSpc>
            </a:pPr>
            <a:r>
              <a:rPr lang="en-US" b="1" dirty="0" smtClean="0"/>
              <a:t>Response</a:t>
            </a:r>
            <a:r>
              <a:rPr lang="en-US" dirty="0" smtClean="0"/>
              <a:t>:</a:t>
            </a:r>
          </a:p>
          <a:p>
            <a:pPr marL="641600" lvl="1" indent="-174982" defTabSz="466618">
              <a:lnSpc>
                <a:spcPct val="80000"/>
              </a:lnSpc>
              <a:buFont typeface="Arial" panose="020B0604020202020204" pitchFamily="34" charset="0"/>
              <a:buChar char="•"/>
              <a:defRPr/>
            </a:pPr>
            <a:r>
              <a:rPr lang="en-US" dirty="0" smtClean="0"/>
              <a:t>It is a lot more uncomfortable to be injured.</a:t>
            </a:r>
          </a:p>
          <a:p>
            <a:pPr marL="641600" lvl="1" indent="-174982">
              <a:lnSpc>
                <a:spcPct val="80000"/>
              </a:lnSpc>
              <a:buFont typeface="Arial" panose="020B0604020202020204" pitchFamily="34" charset="0"/>
              <a:buChar char="•"/>
            </a:pPr>
            <a:r>
              <a:rPr lang="en-US" dirty="0" smtClean="0"/>
              <a:t>People who get in the habit of buckling up find it uncomfortable to ride without them.</a:t>
            </a:r>
          </a:p>
          <a:p>
            <a:pPr eaLnBrk="1" hangingPunct="1">
              <a:lnSpc>
                <a:spcPct val="80000"/>
              </a:lnSpc>
            </a:pPr>
            <a:endParaRPr lang="en-US" dirty="0" smtClean="0"/>
          </a:p>
          <a:p>
            <a:pPr eaLnBrk="1" hangingPunct="1">
              <a:lnSpc>
                <a:spcPct val="80000"/>
              </a:lnSpc>
            </a:pPr>
            <a:r>
              <a:rPr lang="en-US" b="1" dirty="0" smtClean="0"/>
              <a:t>“I’m a good driver, so I won’t get into a crash.”</a:t>
            </a:r>
          </a:p>
          <a:p>
            <a:pPr eaLnBrk="1" hangingPunct="1">
              <a:lnSpc>
                <a:spcPct val="80000"/>
              </a:lnSpc>
            </a:pPr>
            <a:r>
              <a:rPr lang="en-US" b="1" dirty="0" smtClean="0"/>
              <a:t>Response</a:t>
            </a:r>
            <a:r>
              <a:rPr lang="en-US" dirty="0" smtClean="0"/>
              <a:t>: </a:t>
            </a:r>
          </a:p>
          <a:p>
            <a:pPr marL="641600" lvl="1" indent="-174982">
              <a:lnSpc>
                <a:spcPct val="80000"/>
              </a:lnSpc>
              <a:buFont typeface="Arial" panose="020B0604020202020204" pitchFamily="34" charset="0"/>
              <a:buChar char="•"/>
            </a:pPr>
            <a:r>
              <a:rPr lang="en-US" dirty="0" smtClean="0"/>
              <a:t>You can never predict or control what other drivers will do.  The weather may have changed road conditions.</a:t>
            </a:r>
          </a:p>
          <a:p>
            <a:pPr eaLnBrk="1" hangingPunct="1">
              <a:lnSpc>
                <a:spcPct val="80000"/>
              </a:lnSpc>
            </a:pPr>
            <a:endParaRPr lang="en-US" dirty="0" smtClean="0"/>
          </a:p>
          <a:p>
            <a:pPr eaLnBrk="1" hangingPunct="1">
              <a:lnSpc>
                <a:spcPct val="80000"/>
              </a:lnSpc>
            </a:pPr>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normAutofit/>
          </a:bodyPr>
          <a:lstStyle/>
          <a:p>
            <a:r>
              <a:rPr lang="en-US" dirty="0" smtClean="0">
                <a:latin typeface="Times New Roman" pitchFamily="18" charset="0"/>
              </a:rPr>
              <a:t>There are three ways to lock a</a:t>
            </a:r>
            <a:r>
              <a:rPr lang="en-US" baseline="0" dirty="0" smtClean="0">
                <a:latin typeface="Times New Roman" pitchFamily="18" charset="0"/>
              </a:rPr>
              <a:t> car seat in your car</a:t>
            </a:r>
          </a:p>
          <a:p>
            <a:pPr marL="228600" indent="-228600">
              <a:buAutoNum type="arabicPeriod"/>
            </a:pPr>
            <a:r>
              <a:rPr lang="en-US" baseline="0" dirty="0" smtClean="0">
                <a:latin typeface="Times New Roman" pitchFamily="18" charset="0"/>
              </a:rPr>
              <a:t>Retractor</a:t>
            </a:r>
          </a:p>
          <a:p>
            <a:pPr marL="228600" indent="-228600">
              <a:buAutoNum type="arabicPeriod"/>
            </a:pPr>
            <a:r>
              <a:rPr lang="en-US" baseline="0" dirty="0" err="1" smtClean="0">
                <a:latin typeface="Times New Roman" pitchFamily="18" charset="0"/>
              </a:rPr>
              <a:t>Latchplate</a:t>
            </a:r>
            <a:endParaRPr lang="en-US" baseline="0" dirty="0" smtClean="0">
              <a:latin typeface="Times New Roman" pitchFamily="18" charset="0"/>
            </a:endParaRPr>
          </a:p>
          <a:p>
            <a:pPr marL="228600" indent="-228600">
              <a:buAutoNum type="arabicPeriod"/>
            </a:pPr>
            <a:r>
              <a:rPr lang="en-US" baseline="0" dirty="0" smtClean="0">
                <a:latin typeface="Times New Roman" pitchFamily="18" charset="0"/>
              </a:rPr>
              <a:t>LATCH</a:t>
            </a:r>
          </a:p>
          <a:p>
            <a:pPr marL="228600" indent="-228600">
              <a:buAutoNum type="arabicPeriod"/>
            </a:pPr>
            <a:endParaRPr lang="en-US" baseline="0" dirty="0" smtClean="0">
              <a:latin typeface="Times New Roman" pitchFamily="18" charset="0"/>
            </a:endParaRPr>
          </a:p>
          <a:p>
            <a:pPr marL="0" indent="0">
              <a:buNone/>
            </a:pPr>
            <a:r>
              <a:rPr lang="en-US" baseline="0" dirty="0" smtClean="0">
                <a:latin typeface="Times New Roman" pitchFamily="18" charset="0"/>
              </a:rPr>
              <a:t>However, remember to never combine any of these methods – aside using the top tether from the LATCH system.</a:t>
            </a:r>
          </a:p>
          <a:p>
            <a:pPr marL="0" indent="0">
              <a:buNone/>
            </a:pPr>
            <a:endParaRPr lang="en-US" baseline="0" dirty="0" smtClean="0">
              <a:latin typeface="Times New Roman" pitchFamily="18" charset="0"/>
            </a:endParaRPr>
          </a:p>
          <a:p>
            <a:pPr marL="0" indent="0">
              <a:buNone/>
            </a:pPr>
            <a:r>
              <a:rPr lang="en-US" b="1" baseline="0" dirty="0" smtClean="0">
                <a:latin typeface="Times New Roman" pitchFamily="18" charset="0"/>
              </a:rPr>
              <a:t>ALWAYS READ THE VEHICLE MANUAL TO SEE WHAT LOCKING OPTIONS ARE AVAILABLE IN THE VEHICLE</a:t>
            </a:r>
            <a:endParaRPr lang="en-US" dirty="0"/>
          </a:p>
        </p:txBody>
      </p:sp>
      <p:sp>
        <p:nvSpPr>
          <p:cNvPr id="4" name="Slide Number Placeholder 3"/>
          <p:cNvSpPr>
            <a:spLocks noGrp="1"/>
          </p:cNvSpPr>
          <p:nvPr>
            <p:ph type="sldNum" sz="quarter" idx="10"/>
          </p:nvPr>
        </p:nvSpPr>
        <p:spPr/>
        <p:txBody>
          <a:bodyPr/>
          <a:lstStyle/>
          <a:p>
            <a:fld id="{05746064-F7F1-8F49-9DBA-24644550E7D7}"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p>
            <a:fld id="{281A60B9-4766-4B75-807B-EBC254C24FAB}" type="slidenum">
              <a:rPr lang="en-US"/>
              <a:pPr/>
              <a:t>23</a:t>
            </a:fld>
            <a:endParaRPr lang="en-US"/>
          </a:p>
        </p:txBody>
      </p:sp>
      <p:sp>
        <p:nvSpPr>
          <p:cNvPr id="14339" name="Rectangle 2"/>
          <p:cNvSpPr>
            <a:spLocks noGrp="1" noRot="1" noChangeAspect="1" noChangeArrowheads="1" noTextEdit="1"/>
          </p:cNvSpPr>
          <p:nvPr>
            <p:ph type="sldImg"/>
          </p:nvPr>
        </p:nvSpPr>
        <p:spPr>
          <a:xfrm>
            <a:off x="1184275" y="698500"/>
            <a:ext cx="4654550" cy="3490913"/>
          </a:xfrm>
          <a:ln/>
        </p:spPr>
      </p:sp>
      <p:sp>
        <p:nvSpPr>
          <p:cNvPr id="14340" name="Rectangle 3"/>
          <p:cNvSpPr>
            <a:spLocks noGrp="1" noChangeArrowheads="1"/>
          </p:cNvSpPr>
          <p:nvPr>
            <p:ph type="body" idx="1"/>
          </p:nvPr>
        </p:nvSpPr>
        <p:spPr>
          <a:no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Times New Roman" pitchFamily="18" charset="0"/>
              </a:rPr>
              <a:t>Now that we know why it’s important to use child restraints, it is important to learn about seat belts,</a:t>
            </a:r>
            <a:r>
              <a:rPr lang="en-US" baseline="0" dirty="0" smtClean="0">
                <a:latin typeface="Times New Roman" pitchFamily="18" charset="0"/>
              </a:rPr>
              <a:t> </a:t>
            </a:r>
            <a:r>
              <a:rPr lang="en-US" dirty="0" smtClean="0">
                <a:latin typeface="Times New Roman" pitchFamily="18" charset="0"/>
              </a:rPr>
              <a:t>their various parts, and</a:t>
            </a:r>
            <a:r>
              <a:rPr lang="en-US" baseline="0" dirty="0" smtClean="0">
                <a:latin typeface="Times New Roman" pitchFamily="18" charset="0"/>
              </a:rPr>
              <a:t> the different seat belt systems that could be used in a vehicle</a:t>
            </a:r>
            <a:r>
              <a:rPr lang="en-US" dirty="0" smtClean="0">
                <a:latin typeface="Times New Roman" pitchFamily="18" charset="0"/>
              </a:rPr>
              <a:t>.  Knowing this information</a:t>
            </a:r>
            <a:r>
              <a:rPr lang="en-US" baseline="0" dirty="0" smtClean="0">
                <a:latin typeface="Times New Roman" pitchFamily="18" charset="0"/>
              </a:rPr>
              <a:t> will help you </a:t>
            </a:r>
            <a:r>
              <a:rPr lang="en-US" dirty="0" smtClean="0">
                <a:latin typeface="Times New Roman" pitchFamily="18" charset="0"/>
              </a:rPr>
              <a:t>understand how they work to install car seats.</a:t>
            </a:r>
          </a:p>
          <a:p>
            <a:pPr eaLnBrk="1" hangingPunct="1"/>
            <a:endParaRPr lang="en-US" b="1" dirty="0" smtClean="0">
              <a:latin typeface="Times New Roman" pitchFamily="18" charset="0"/>
            </a:endParaRPr>
          </a:p>
          <a:p>
            <a:pPr eaLnBrk="1" hangingPunct="1"/>
            <a:r>
              <a:rPr lang="en-US" b="1" dirty="0" smtClean="0">
                <a:latin typeface="Times New Roman" pitchFamily="18" charset="0"/>
              </a:rPr>
              <a:t>It is important to know</a:t>
            </a:r>
            <a:r>
              <a:rPr lang="en-US" b="1" baseline="0" dirty="0" smtClean="0">
                <a:latin typeface="Times New Roman" pitchFamily="18" charset="0"/>
              </a:rPr>
              <a:t> </a:t>
            </a:r>
            <a:r>
              <a:rPr lang="en-US" b="1" dirty="0" smtClean="0">
                <a:latin typeface="Times New Roman" pitchFamily="18" charset="0"/>
              </a:rPr>
              <a:t>that all seat belts are designed to lock in a crash.  </a:t>
            </a:r>
            <a:r>
              <a:rPr lang="en-US" b="0" dirty="0" smtClean="0">
                <a:latin typeface="Times New Roman" pitchFamily="18" charset="0"/>
              </a:rPr>
              <a:t>Some lock before the crash, and some lock during the crash.  </a:t>
            </a:r>
          </a:p>
          <a:p>
            <a:pPr eaLnBrk="1" hangingPunct="1"/>
            <a:endParaRPr lang="en-US" dirty="0" smtClean="0">
              <a:latin typeface="Times New Roman" pitchFamily="18" charset="0"/>
            </a:endParaRPr>
          </a:p>
          <a:p>
            <a:pPr eaLnBrk="1" hangingPunct="1"/>
            <a:r>
              <a:rPr lang="en-US" b="1" dirty="0" smtClean="0">
                <a:latin typeface="Times New Roman" pitchFamily="18" charset="0"/>
              </a:rPr>
              <a:t>A pre-crash lock system </a:t>
            </a:r>
            <a:r>
              <a:rPr lang="en-US" dirty="0" smtClean="0">
                <a:latin typeface="Times New Roman" pitchFamily="18" charset="0"/>
              </a:rPr>
              <a:t>is locked all the time.  If a system locks only </a:t>
            </a:r>
            <a:r>
              <a:rPr lang="en-US" b="1" dirty="0" smtClean="0">
                <a:latin typeface="Times New Roman" pitchFamily="18" charset="0"/>
              </a:rPr>
              <a:t>during</a:t>
            </a:r>
            <a:r>
              <a:rPr lang="en-US" dirty="0" smtClean="0">
                <a:latin typeface="Times New Roman" pitchFamily="18" charset="0"/>
              </a:rPr>
              <a:t> a crash, is not a pre-crash lock system.</a:t>
            </a:r>
          </a:p>
          <a:p>
            <a:pPr defTabSz="466618">
              <a:defRPr/>
            </a:pPr>
            <a:endParaRPr lang="en-US" dirty="0" smtClean="0">
              <a:latin typeface="Times New Roman" pitchFamily="18" charset="0"/>
            </a:endParaRPr>
          </a:p>
          <a:p>
            <a:pPr defTabSz="466618">
              <a:defRPr/>
            </a:pPr>
            <a:r>
              <a:rPr lang="en-US" dirty="0" smtClean="0">
                <a:latin typeface="Times New Roman" pitchFamily="18" charset="0"/>
              </a:rPr>
              <a:t>A child restraint needs to be </a:t>
            </a:r>
            <a:r>
              <a:rPr lang="en-US" b="1" dirty="0" smtClean="0">
                <a:latin typeface="Times New Roman" pitchFamily="18" charset="0"/>
              </a:rPr>
              <a:t>pre-crash locked at all times.</a:t>
            </a:r>
            <a:r>
              <a:rPr lang="en-US" b="1" baseline="0" dirty="0" smtClean="0">
                <a:latin typeface="Times New Roman" pitchFamily="18" charset="0"/>
              </a:rPr>
              <a:t>  </a:t>
            </a:r>
            <a:r>
              <a:rPr lang="en-US" b="0" baseline="0" dirty="0" smtClean="0">
                <a:latin typeface="Times New Roman" pitchFamily="18" charset="0"/>
              </a:rPr>
              <a:t>T</a:t>
            </a:r>
            <a:r>
              <a:rPr lang="en-US" b="0" dirty="0" smtClean="0">
                <a:latin typeface="Times New Roman" pitchFamily="18" charset="0"/>
              </a:rPr>
              <a:t>hat</a:t>
            </a:r>
            <a:r>
              <a:rPr lang="en-US" dirty="0" smtClean="0">
                <a:latin typeface="Times New Roman" pitchFamily="18" charset="0"/>
              </a:rPr>
              <a:t> way the car seat is positioned correctly before a crash occurs.  A pre-crash locked system, when used correctly, will keep a car seat from moving more than one inch side-to-side or front-to-back.  It does not have to be so tight that it does not move at all.</a:t>
            </a:r>
          </a:p>
          <a:p>
            <a:pPr eaLnBrk="1" hangingPunct="1">
              <a:buFontTx/>
              <a:buChar char="•"/>
            </a:pPr>
            <a:endParaRPr lang="en-US" dirty="0" smtClean="0">
              <a:latin typeface="Times New Roman" pitchFamily="18" charset="0"/>
            </a:endParaRPr>
          </a:p>
          <a:p>
            <a:pPr eaLnBrk="1" hangingPunct="1"/>
            <a:endParaRPr lang="en-US" dirty="0" smtClean="0">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p>
            <a:fld id="{4ED2B252-35E3-4384-A7C1-78DC9C420311}" type="slidenum">
              <a:rPr lang="en-US"/>
              <a:pPr/>
              <a:t>24</a:t>
            </a:fld>
            <a:endParaRPr lang="en-US"/>
          </a:p>
        </p:txBody>
      </p:sp>
      <p:sp>
        <p:nvSpPr>
          <p:cNvPr id="13315" name="Rectangle 2"/>
          <p:cNvSpPr>
            <a:spLocks noGrp="1" noRot="1" noChangeAspect="1" noChangeArrowheads="1" noTextEdit="1"/>
          </p:cNvSpPr>
          <p:nvPr>
            <p:ph type="sldImg"/>
          </p:nvPr>
        </p:nvSpPr>
        <p:spPr>
          <a:xfrm>
            <a:off x="1192213" y="711200"/>
            <a:ext cx="4643437" cy="3484563"/>
          </a:xfrm>
          <a:ln/>
        </p:spPr>
      </p:sp>
      <p:sp>
        <p:nvSpPr>
          <p:cNvPr id="13316" name="Rectangle 3"/>
          <p:cNvSpPr>
            <a:spLocks noGrp="1" noChangeArrowheads="1"/>
          </p:cNvSpPr>
          <p:nvPr>
            <p:ph type="body" idx="1"/>
          </p:nvPr>
        </p:nvSpPr>
        <p:spPr>
          <a:xfrm>
            <a:off x="936417" y="4433139"/>
            <a:ext cx="5150273" cy="4195559"/>
          </a:xfrm>
          <a:noFill/>
          <a:ln/>
        </p:spPr>
        <p:txBody>
          <a:bodyPr/>
          <a:lstStyle/>
          <a:p>
            <a:pPr defTabSz="466618">
              <a:defRPr/>
            </a:pPr>
            <a:r>
              <a:rPr lang="en-US" b="1" dirty="0" smtClean="0">
                <a:latin typeface="Times New Roman" pitchFamily="18" charset="0"/>
              </a:rPr>
              <a:t>Both</a:t>
            </a:r>
            <a:r>
              <a:rPr lang="en-US" b="1" baseline="0" dirty="0" smtClean="0">
                <a:latin typeface="Times New Roman" pitchFamily="18" charset="0"/>
              </a:rPr>
              <a:t> seat belt systems are made up of the same components; they different in the subtle differences in these components.</a:t>
            </a:r>
            <a:endParaRPr lang="en-US" b="1" dirty="0" smtClean="0">
              <a:latin typeface="Times New Roman" pitchFamily="18" charset="0"/>
            </a:endParaRPr>
          </a:p>
          <a:p>
            <a:pPr defTabSz="466618">
              <a:defRPr/>
            </a:pPr>
            <a:endParaRPr lang="en-US" b="1" dirty="0" smtClean="0">
              <a:latin typeface="Times New Roman" pitchFamily="18" charset="0"/>
            </a:endParaRPr>
          </a:p>
          <a:p>
            <a:pPr defTabSz="466618">
              <a:defRPr/>
            </a:pPr>
            <a:r>
              <a:rPr lang="en-US" b="1" dirty="0" smtClean="0">
                <a:latin typeface="Times New Roman" pitchFamily="18" charset="0"/>
              </a:rPr>
              <a:t>Anchors</a:t>
            </a:r>
            <a:r>
              <a:rPr lang="en-US" dirty="0" smtClean="0">
                <a:latin typeface="Times New Roman" pitchFamily="18" charset="0"/>
              </a:rPr>
              <a:t> are where the seat belt or tether is attached to the vehicle or to the seat.  </a:t>
            </a:r>
          </a:p>
          <a:p>
            <a:pPr defTabSz="466618">
              <a:defRPr/>
            </a:pPr>
            <a:endParaRPr lang="en-US" dirty="0" smtClean="0">
              <a:latin typeface="Times New Roman" pitchFamily="18" charset="0"/>
            </a:endParaRPr>
          </a:p>
          <a:p>
            <a:pPr eaLnBrk="1" hangingPunct="1"/>
            <a:r>
              <a:rPr lang="en-US" b="1" dirty="0" smtClean="0">
                <a:latin typeface="Times New Roman" pitchFamily="18" charset="0"/>
              </a:rPr>
              <a:t>Webbing</a:t>
            </a:r>
            <a:r>
              <a:rPr lang="en-US" dirty="0" smtClean="0">
                <a:latin typeface="Times New Roman" pitchFamily="18" charset="0"/>
              </a:rPr>
              <a:t> is the fabric of the belt.  The webbing holds the person or CR to the vehicle during a crash.  If a car has been in a crash, the webbing may have stretched.  If so, it will not work as well in another crash.  So after a crash, it should be replaced.</a:t>
            </a:r>
          </a:p>
          <a:p>
            <a:pPr eaLnBrk="1" hangingPunct="1"/>
            <a:endParaRPr lang="en-US" dirty="0" smtClean="0">
              <a:latin typeface="Times New Roman" pitchFamily="18" charset="0"/>
            </a:endParaRPr>
          </a:p>
          <a:p>
            <a:pPr eaLnBrk="1" hangingPunct="1"/>
            <a:r>
              <a:rPr lang="en-US" b="1" dirty="0" err="1" smtClean="0">
                <a:latin typeface="Times New Roman" pitchFamily="18" charset="0"/>
              </a:rPr>
              <a:t>Latchplate</a:t>
            </a:r>
            <a:r>
              <a:rPr lang="en-US" dirty="0" smtClean="0">
                <a:latin typeface="Times New Roman" pitchFamily="18" charset="0"/>
              </a:rPr>
              <a:t> is the seat belt part that connects the seat belt webbing to a buckle.</a:t>
            </a:r>
          </a:p>
          <a:p>
            <a:pPr eaLnBrk="1" hangingPunct="1">
              <a:buFontTx/>
              <a:buChar char="•"/>
            </a:pPr>
            <a:endParaRPr lang="en-US" dirty="0" smtClean="0">
              <a:latin typeface="Times New Roman" pitchFamily="18" charset="0"/>
            </a:endParaRPr>
          </a:p>
          <a:p>
            <a:pPr eaLnBrk="1" hangingPunct="1"/>
            <a:r>
              <a:rPr lang="en-US" b="1" dirty="0" smtClean="0">
                <a:latin typeface="Times New Roman" pitchFamily="18" charset="0"/>
              </a:rPr>
              <a:t>Buckle</a:t>
            </a:r>
            <a:r>
              <a:rPr lang="en-US" dirty="0" smtClean="0">
                <a:latin typeface="Times New Roman" pitchFamily="18" charset="0"/>
              </a:rPr>
              <a:t> accepts the </a:t>
            </a:r>
            <a:r>
              <a:rPr lang="en-US" dirty="0" err="1" smtClean="0">
                <a:latin typeface="Times New Roman" pitchFamily="18" charset="0"/>
              </a:rPr>
              <a:t>latchplate</a:t>
            </a:r>
            <a:r>
              <a:rPr lang="en-US" dirty="0" smtClean="0">
                <a:latin typeface="Times New Roman" pitchFamily="18" charset="0"/>
              </a:rPr>
              <a:t> and holds the seat belt in place</a:t>
            </a:r>
          </a:p>
          <a:p>
            <a:pPr eaLnBrk="1" hangingPunct="1">
              <a:buFontTx/>
              <a:buChar char="•"/>
            </a:pPr>
            <a:endParaRPr lang="en-US" dirty="0" smtClean="0">
              <a:latin typeface="Times New Roman" pitchFamily="18" charset="0"/>
            </a:endParaRPr>
          </a:p>
          <a:p>
            <a:pPr eaLnBrk="1" hangingPunct="1"/>
            <a:r>
              <a:rPr lang="en-US" b="1" dirty="0" smtClean="0">
                <a:latin typeface="Times New Roman" pitchFamily="18" charset="0"/>
              </a:rPr>
              <a:t>Retractor</a:t>
            </a:r>
            <a:r>
              <a:rPr lang="en-US" dirty="0" smtClean="0">
                <a:latin typeface="Times New Roman" pitchFamily="18" charset="0"/>
              </a:rPr>
              <a:t> gathers and stores extra webbing in the vehicle.  They are usually located out of sight at an anchor point. Most lap-shoulder seat belts have one retractor at the shoulder.  Some seat belt systems may have two retractors: one for the lap-belt and one for the shoulder-belt.</a:t>
            </a:r>
          </a:p>
          <a:p>
            <a:pPr eaLnBrk="1" hangingPunct="1">
              <a:buFontTx/>
              <a:buChar char="•"/>
            </a:pPr>
            <a:endParaRPr lang="en-US" dirty="0" smtClean="0">
              <a:latin typeface="Times New Roman" pitchFamily="18" charset="0"/>
            </a:endParaRPr>
          </a:p>
          <a:p>
            <a:pPr eaLnBrk="1" hangingPunct="1"/>
            <a:endParaRPr lang="en-US" dirty="0" smtClean="0">
              <a:latin typeface="Times New Roman" pitchFamily="18" charset="0"/>
            </a:endParaRPr>
          </a:p>
          <a:p>
            <a:pPr eaLnBrk="1" hangingPunct="1"/>
            <a:endParaRPr lang="en-US" dirty="0" smtClean="0">
              <a:latin typeface="Times New Roman" pitchFamily="18" charset="0"/>
            </a:endParaRPr>
          </a:p>
          <a:p>
            <a:pPr eaLnBrk="1" hangingPunct="1"/>
            <a:endParaRPr lang="en-US" dirty="0" smtClean="0">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2388A3AF-3E9D-4BCC-94AA-CEE7793340C9}" type="slidenum">
              <a:rPr lang="en-US"/>
              <a:pPr/>
              <a:t>25</a:t>
            </a:fld>
            <a:endParaRPr lang="en-US"/>
          </a:p>
        </p:txBody>
      </p:sp>
      <p:sp>
        <p:nvSpPr>
          <p:cNvPr id="15363" name="Rectangle 2"/>
          <p:cNvSpPr>
            <a:spLocks noGrp="1" noRot="1" noChangeAspect="1" noChangeArrowheads="1" noTextEdit="1"/>
          </p:cNvSpPr>
          <p:nvPr>
            <p:ph type="sldImg"/>
          </p:nvPr>
        </p:nvSpPr>
        <p:spPr>
          <a:xfrm>
            <a:off x="1184275" y="698500"/>
            <a:ext cx="4654550" cy="3490913"/>
          </a:xfrm>
          <a:ln/>
        </p:spPr>
      </p:sp>
      <p:sp>
        <p:nvSpPr>
          <p:cNvPr id="15364" name="Rectangle 3"/>
          <p:cNvSpPr>
            <a:spLocks noGrp="1" noChangeArrowheads="1"/>
          </p:cNvSpPr>
          <p:nvPr>
            <p:ph type="body" idx="1"/>
          </p:nvPr>
        </p:nvSpPr>
        <p:spPr>
          <a:noFill/>
          <a:ln/>
        </p:spPr>
        <p:txBody>
          <a:bodyPr/>
          <a:lstStyle/>
          <a:p>
            <a:pPr defTabSz="466618">
              <a:defRPr/>
            </a:pPr>
            <a:r>
              <a:rPr lang="en-US" dirty="0" smtClean="0">
                <a:latin typeface="Times New Roman" pitchFamily="18" charset="0"/>
              </a:rPr>
              <a:t>Here are some examples of pre-crash locking </a:t>
            </a:r>
            <a:r>
              <a:rPr lang="en-US" dirty="0" err="1" smtClean="0">
                <a:latin typeface="Times New Roman" pitchFamily="18" charset="0"/>
              </a:rPr>
              <a:t>latchplates</a:t>
            </a:r>
            <a:r>
              <a:rPr lang="en-US" dirty="0" smtClean="0">
                <a:latin typeface="Times New Roman" pitchFamily="18" charset="0"/>
              </a:rPr>
              <a:t>.</a:t>
            </a:r>
          </a:p>
          <a:p>
            <a:pPr defTabSz="466618">
              <a:defRPr/>
            </a:pPr>
            <a:endParaRPr lang="en-US" dirty="0" smtClean="0">
              <a:latin typeface="Times New Roman" pitchFamily="18" charset="0"/>
            </a:endParaRPr>
          </a:p>
          <a:p>
            <a:pPr eaLnBrk="1" hangingPunct="1"/>
            <a:r>
              <a:rPr lang="en-US" dirty="0" smtClean="0">
                <a:latin typeface="Times New Roman" pitchFamily="18" charset="0"/>
                <a:cs typeface="Times New Roman" pitchFamily="18" charset="0"/>
              </a:rPr>
              <a:t>● </a:t>
            </a:r>
            <a:r>
              <a:rPr lang="en-US" dirty="0" smtClean="0">
                <a:latin typeface="Times New Roman" pitchFamily="18" charset="0"/>
              </a:rPr>
              <a:t>Not all pre-crash locking </a:t>
            </a:r>
            <a:r>
              <a:rPr lang="en-US" dirty="0" err="1" smtClean="0">
                <a:latin typeface="Times New Roman" pitchFamily="18" charset="0"/>
              </a:rPr>
              <a:t>latchplates</a:t>
            </a:r>
            <a:r>
              <a:rPr lang="en-US" dirty="0" smtClean="0">
                <a:latin typeface="Times New Roman" pitchFamily="18" charset="0"/>
              </a:rPr>
              <a:t> look the same.  Some have a movable bar; others have a sliding or moving plastic part.</a:t>
            </a:r>
          </a:p>
          <a:p>
            <a:pPr eaLnBrk="1" hangingPunct="1"/>
            <a:r>
              <a:rPr lang="en-US" dirty="0" smtClean="0">
                <a:latin typeface="Times New Roman" pitchFamily="18" charset="0"/>
                <a:cs typeface="Times New Roman" pitchFamily="18" charset="0"/>
              </a:rPr>
              <a:t>● </a:t>
            </a:r>
            <a:r>
              <a:rPr lang="en-US" dirty="0" smtClean="0">
                <a:latin typeface="Times New Roman" pitchFamily="18" charset="0"/>
              </a:rPr>
              <a:t>The locking piece clamps down on the lap portion of the seat belt when buckled.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8D85456F-2717-451C-ABBC-944EEA3D47D1}" type="slidenum">
              <a:rPr lang="en-US"/>
              <a:pPr/>
              <a:t>26</a:t>
            </a:fld>
            <a:endParaRPr lang="en-US"/>
          </a:p>
        </p:txBody>
      </p:sp>
      <p:sp>
        <p:nvSpPr>
          <p:cNvPr id="16387" name="Rectangle 2"/>
          <p:cNvSpPr>
            <a:spLocks noGrp="1" noRot="1" noChangeAspect="1" noChangeArrowheads="1" noTextEdit="1"/>
          </p:cNvSpPr>
          <p:nvPr>
            <p:ph type="sldImg"/>
          </p:nvPr>
        </p:nvSpPr>
        <p:spPr>
          <a:xfrm>
            <a:off x="1184275" y="698500"/>
            <a:ext cx="4654550" cy="3490913"/>
          </a:xfrm>
          <a:ln/>
        </p:spPr>
      </p:sp>
      <p:sp>
        <p:nvSpPr>
          <p:cNvPr id="16388"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The second type of pre-crash locking latch plate is the switchable</a:t>
            </a:r>
            <a:r>
              <a:rPr lang="en-US" baseline="0" dirty="0" smtClean="0">
                <a:latin typeface="Times New Roman" pitchFamily="18" charset="0"/>
              </a:rPr>
              <a:t> </a:t>
            </a:r>
            <a:r>
              <a:rPr lang="en-US" baseline="0" dirty="0" err="1" smtClean="0">
                <a:latin typeface="Times New Roman" pitchFamily="18" charset="0"/>
              </a:rPr>
              <a:t>latchplate</a:t>
            </a:r>
            <a:r>
              <a:rPr lang="en-US" baseline="0" dirty="0" smtClean="0">
                <a:latin typeface="Times New Roman" pitchFamily="18" charset="0"/>
              </a:rPr>
              <a:t>.</a:t>
            </a:r>
          </a:p>
          <a:p>
            <a:pPr eaLnBrk="1" hangingPunct="1"/>
            <a:endParaRPr lang="en-US" dirty="0" smtClean="0">
              <a:latin typeface="Times New Roman" pitchFamily="18" charset="0"/>
            </a:endParaRPr>
          </a:p>
          <a:p>
            <a:pPr eaLnBrk="1" hangingPunct="1"/>
            <a:r>
              <a:rPr lang="en-US" dirty="0" smtClean="0">
                <a:latin typeface="Times New Roman" pitchFamily="18" charset="0"/>
                <a:cs typeface="Times New Roman" pitchFamily="18" charset="0"/>
              </a:rPr>
              <a:t>● </a:t>
            </a:r>
            <a:r>
              <a:rPr lang="en-US" dirty="0" smtClean="0">
                <a:latin typeface="Times New Roman" pitchFamily="18" charset="0"/>
              </a:rPr>
              <a:t>A few vehicles have a switchable </a:t>
            </a:r>
            <a:r>
              <a:rPr lang="en-US" dirty="0" err="1" smtClean="0">
                <a:latin typeface="Times New Roman" pitchFamily="18" charset="0"/>
              </a:rPr>
              <a:t>latchplate</a:t>
            </a:r>
            <a:r>
              <a:rPr lang="en-US" dirty="0" smtClean="0">
                <a:latin typeface="Times New Roman" pitchFamily="18" charset="0"/>
              </a:rPr>
              <a:t> that uses a button to move from the adult pre-crash sliding position to the child pre-crash locking position.</a:t>
            </a:r>
          </a:p>
          <a:p>
            <a:pPr eaLnBrk="1" hangingPunct="1"/>
            <a:endParaRPr lang="en-US" dirty="0" smtClean="0">
              <a:latin typeface="Times New Roman" pitchFamily="18" charset="0"/>
            </a:endParaRPr>
          </a:p>
          <a:p>
            <a:pPr eaLnBrk="1" hangingPunct="1"/>
            <a:r>
              <a:rPr lang="en-US" dirty="0" smtClean="0">
                <a:latin typeface="Times New Roman" pitchFamily="18" charset="0"/>
              </a:rPr>
              <a:t>To</a:t>
            </a:r>
            <a:r>
              <a:rPr lang="en-US" baseline="0" dirty="0" smtClean="0">
                <a:latin typeface="Times New Roman" pitchFamily="18" charset="0"/>
              </a:rPr>
              <a:t> know if you have this type of </a:t>
            </a:r>
            <a:r>
              <a:rPr lang="en-US" baseline="0" dirty="0" err="1" smtClean="0">
                <a:latin typeface="Times New Roman" pitchFamily="18" charset="0"/>
              </a:rPr>
              <a:t>latchplate</a:t>
            </a:r>
            <a:r>
              <a:rPr lang="en-US" baseline="0" dirty="0" smtClean="0">
                <a:latin typeface="Times New Roman" pitchFamily="18" charset="0"/>
              </a:rPr>
              <a:t>, it is important to read the vehicle’s owners manual to determine if your vehicle has this type of </a:t>
            </a:r>
            <a:r>
              <a:rPr lang="en-US" baseline="0" dirty="0" err="1" smtClean="0">
                <a:latin typeface="Times New Roman" pitchFamily="18" charset="0"/>
              </a:rPr>
              <a:t>latchplate</a:t>
            </a:r>
            <a:r>
              <a:rPr lang="en-US" baseline="0" dirty="0" smtClean="0">
                <a:latin typeface="Times New Roman" pitchFamily="18" charset="0"/>
              </a:rPr>
              <a:t>.</a:t>
            </a:r>
            <a:endParaRPr lang="en-US" dirty="0" smtClean="0">
              <a:latin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384AE2CF-CF59-4A22-95DB-FFDF2029BE0F}" type="slidenum">
              <a:rPr lang="en-US"/>
              <a:pPr/>
              <a:t>27</a:t>
            </a:fld>
            <a:endParaRPr lang="en-US"/>
          </a:p>
        </p:txBody>
      </p:sp>
      <p:sp>
        <p:nvSpPr>
          <p:cNvPr id="17411" name="Rectangle 2"/>
          <p:cNvSpPr>
            <a:spLocks noGrp="1" noRot="1" noChangeAspect="1" noChangeArrowheads="1" noTextEdit="1"/>
          </p:cNvSpPr>
          <p:nvPr>
            <p:ph type="sldImg"/>
          </p:nvPr>
        </p:nvSpPr>
        <p:spPr>
          <a:xfrm>
            <a:off x="1184275" y="698500"/>
            <a:ext cx="4654550" cy="3490913"/>
          </a:xfrm>
          <a:ln/>
        </p:spPr>
      </p:sp>
      <p:sp>
        <p:nvSpPr>
          <p:cNvPr id="17412"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Now let’s discuss how to secure a car seat with a pre-crash locking </a:t>
            </a:r>
            <a:r>
              <a:rPr lang="en-US" dirty="0" err="1" smtClean="0">
                <a:latin typeface="Times New Roman" pitchFamily="18" charset="0"/>
              </a:rPr>
              <a:t>latchplate</a:t>
            </a:r>
            <a:r>
              <a:rPr lang="en-US" dirty="0" smtClean="0">
                <a:latin typeface="Times New Roman" pitchFamily="18" charset="0"/>
              </a:rPr>
              <a:t>.</a:t>
            </a:r>
            <a:endParaRPr lang="en-US" b="1" dirty="0" smtClean="0">
              <a:latin typeface="Times New Roman" pitchFamily="18" charset="0"/>
            </a:endParaRPr>
          </a:p>
          <a:p>
            <a:pPr eaLnBrk="1" hangingPunct="1"/>
            <a:endParaRPr lang="en-US" b="1" dirty="0" smtClean="0">
              <a:latin typeface="Times New Roman" pitchFamily="18" charset="0"/>
            </a:endParaRPr>
          </a:p>
          <a:p>
            <a:pPr eaLnBrk="1" hangingPunct="1"/>
            <a:r>
              <a:rPr lang="en-US" dirty="0" smtClean="0">
                <a:latin typeface="Times New Roman" pitchFamily="18" charset="0"/>
              </a:rPr>
              <a:t>The CR should not move more than one inch at the belt path.</a:t>
            </a:r>
          </a:p>
          <a:p>
            <a:pPr eaLnBrk="1" hangingPunct="1"/>
            <a:endParaRPr lang="en-US" dirty="0" smtClean="0">
              <a:latin typeface="Times New Roman" pitchFamily="18" charset="0"/>
            </a:endParaRPr>
          </a:p>
          <a:p>
            <a:pPr eaLnBrk="1" hangingPunct="1"/>
            <a:r>
              <a:rPr lang="en-US" dirty="0" smtClean="0">
                <a:latin typeface="Times New Roman" pitchFamily="18" charset="0"/>
              </a:rPr>
              <a:t>Note:  CR belt paths will be covered in detail in later chapters.</a:t>
            </a:r>
          </a:p>
          <a:p>
            <a:pPr eaLnBrk="1" hangingPunct="1"/>
            <a:endParaRPr lang="en-US" dirty="0" smtClean="0">
              <a:latin typeface="Times New Roman" pitchFamily="18" charset="0"/>
            </a:endParaRPr>
          </a:p>
          <a:p>
            <a:pPr eaLnBrk="1" hangingPunct="1"/>
            <a:r>
              <a:rPr lang="en-US" i="1" dirty="0" smtClean="0">
                <a:latin typeface="Times New Roman" pitchFamily="18" charset="0"/>
              </a:rPr>
              <a:t>(Optional:  Instructor can</a:t>
            </a:r>
            <a:r>
              <a:rPr lang="en-US" i="1" baseline="0" dirty="0" smtClean="0">
                <a:latin typeface="Times New Roman" pitchFamily="18" charset="0"/>
              </a:rPr>
              <a:t> now </a:t>
            </a:r>
            <a:r>
              <a:rPr lang="en-US" i="1" dirty="0" smtClean="0">
                <a:latin typeface="Times New Roman" pitchFamily="18" charset="0"/>
              </a:rPr>
              <a:t>demonstrate in class how to use pre-crash locking </a:t>
            </a:r>
            <a:r>
              <a:rPr lang="en-US" i="1" dirty="0" err="1" smtClean="0">
                <a:latin typeface="Times New Roman" pitchFamily="18" charset="0"/>
              </a:rPr>
              <a:t>latchplate</a:t>
            </a:r>
            <a:r>
              <a:rPr lang="en-US" dirty="0" smtClean="0">
                <a:latin typeface="Times New Roman" pitchFamily="18" charset="0"/>
              </a:rPr>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E83E8BB2-E11C-4962-A272-29966A8EE0F9}" type="slidenum">
              <a:rPr lang="en-US"/>
              <a:pPr/>
              <a:t>28</a:t>
            </a:fld>
            <a:endParaRPr lang="en-US"/>
          </a:p>
        </p:txBody>
      </p:sp>
      <p:sp>
        <p:nvSpPr>
          <p:cNvPr id="18435" name="Rectangle 2"/>
          <p:cNvSpPr>
            <a:spLocks noGrp="1" noRot="1" noChangeAspect="1" noChangeArrowheads="1" noTextEdit="1"/>
          </p:cNvSpPr>
          <p:nvPr>
            <p:ph type="sldImg"/>
          </p:nvPr>
        </p:nvSpPr>
        <p:spPr>
          <a:xfrm>
            <a:off x="1192213" y="711200"/>
            <a:ext cx="4643437" cy="3484563"/>
          </a:xfrm>
          <a:ln/>
        </p:spPr>
      </p:sp>
      <p:sp>
        <p:nvSpPr>
          <p:cNvPr id="18436" name="Rectangle 3"/>
          <p:cNvSpPr>
            <a:spLocks noGrp="1" noChangeArrowheads="1"/>
          </p:cNvSpPr>
          <p:nvPr>
            <p:ph type="body" idx="1"/>
          </p:nvPr>
        </p:nvSpPr>
        <p:spPr>
          <a:xfrm>
            <a:off x="936417" y="4433139"/>
            <a:ext cx="5150273" cy="4195559"/>
          </a:xfrm>
          <a:noFill/>
          <a:ln/>
        </p:spPr>
        <p:txBody>
          <a:bodyPr/>
          <a:lstStyle/>
          <a:p>
            <a:pPr eaLnBrk="1" hangingPunct="1">
              <a:buFont typeface="Arial" pitchFamily="34" charset="0"/>
              <a:buNone/>
            </a:pPr>
            <a:r>
              <a:rPr lang="en-US" dirty="0" smtClean="0">
                <a:latin typeface="Times New Roman" pitchFamily="18" charset="0"/>
              </a:rPr>
              <a:t>In some vehicles the </a:t>
            </a:r>
            <a:r>
              <a:rPr lang="en-US" b="1" dirty="0" smtClean="0">
                <a:latin typeface="Times New Roman" pitchFamily="18" charset="0"/>
              </a:rPr>
              <a:t>retractor</a:t>
            </a:r>
            <a:r>
              <a:rPr lang="en-US" dirty="0" smtClean="0">
                <a:latin typeface="Times New Roman" pitchFamily="18" charset="0"/>
              </a:rPr>
              <a:t>, not the </a:t>
            </a:r>
            <a:r>
              <a:rPr lang="en-US" dirty="0" err="1" smtClean="0">
                <a:latin typeface="Times New Roman" pitchFamily="18" charset="0"/>
              </a:rPr>
              <a:t>latchplate</a:t>
            </a:r>
            <a:r>
              <a:rPr lang="en-US" dirty="0" smtClean="0">
                <a:latin typeface="Times New Roman" pitchFamily="18" charset="0"/>
              </a:rPr>
              <a:t>, provides the pre-crash locking part needed to keep a Car seat in place at all times.</a:t>
            </a:r>
          </a:p>
          <a:p>
            <a:pPr eaLnBrk="1" hangingPunct="1">
              <a:buFont typeface="Arial" pitchFamily="34" charset="0"/>
              <a:buNone/>
            </a:pPr>
            <a:endParaRPr lang="en-US" dirty="0" smtClean="0">
              <a:latin typeface="Times New Roman" pitchFamily="18" charset="0"/>
            </a:endParaRPr>
          </a:p>
          <a:p>
            <a:pPr eaLnBrk="1" hangingPunct="1">
              <a:buFont typeface="Arial" pitchFamily="34" charset="0"/>
              <a:buNone/>
            </a:pPr>
            <a:r>
              <a:rPr lang="en-US" dirty="0" smtClean="0">
                <a:latin typeface="Times New Roman" pitchFamily="18" charset="0"/>
              </a:rPr>
              <a:t>Remember: A retractor is the device that winds up extra webbing of unused seat belts to take up slack.  It is </a:t>
            </a:r>
            <a:r>
              <a:rPr lang="en-US" b="1" dirty="0" smtClean="0">
                <a:latin typeface="Times New Roman" pitchFamily="18" charset="0"/>
              </a:rPr>
              <a:t>vital</a:t>
            </a:r>
            <a:r>
              <a:rPr lang="en-US" dirty="0" smtClean="0">
                <a:latin typeface="Times New Roman" pitchFamily="18" charset="0"/>
              </a:rPr>
              <a:t> to know what kind of retractor is in the vehicle.</a:t>
            </a:r>
          </a:p>
          <a:p>
            <a:pPr eaLnBrk="1" hangingPunct="1">
              <a:buFont typeface="Arial" pitchFamily="34" charset="0"/>
              <a:buNone/>
            </a:pPr>
            <a:endParaRPr lang="en-US" dirty="0" smtClean="0">
              <a:latin typeface="Times New Roman" pitchFamily="18" charset="0"/>
            </a:endParaRPr>
          </a:p>
          <a:p>
            <a:pPr eaLnBrk="1" hangingPunct="1">
              <a:buFont typeface="Arial" pitchFamily="34" charset="0"/>
              <a:buNone/>
            </a:pPr>
            <a:r>
              <a:rPr lang="en-US" dirty="0" smtClean="0">
                <a:latin typeface="Times New Roman" pitchFamily="18" charset="0"/>
              </a:rPr>
              <a:t>The two pre-crash lock retractors are:  automatic locking retractor (ALR) and switchable retractor </a:t>
            </a:r>
          </a:p>
          <a:p>
            <a:pPr eaLnBrk="1" hangingPunct="1">
              <a:buFont typeface="Arial" pitchFamily="34" charset="0"/>
              <a:buNone/>
            </a:pPr>
            <a:endParaRPr lang="en-US" dirty="0" smtClean="0">
              <a:latin typeface="Times New Roman" pitchFamily="18" charset="0"/>
            </a:endParaRPr>
          </a:p>
          <a:p>
            <a:pPr eaLnBrk="1" hangingPunct="1">
              <a:buFont typeface="Arial" pitchFamily="34" charset="0"/>
              <a:buChar char="•"/>
            </a:pPr>
            <a:r>
              <a:rPr lang="en-US" dirty="0" smtClean="0">
                <a:latin typeface="Times New Roman" pitchFamily="18" charset="0"/>
              </a:rPr>
              <a:t>ALR retractors</a:t>
            </a:r>
            <a:r>
              <a:rPr lang="en-US" baseline="0" dirty="0" smtClean="0">
                <a:latin typeface="Times New Roman" pitchFamily="18" charset="0"/>
              </a:rPr>
              <a:t> </a:t>
            </a:r>
            <a:r>
              <a:rPr lang="en-US" dirty="0" smtClean="0">
                <a:latin typeface="Times New Roman" pitchFamily="18" charset="0"/>
              </a:rPr>
              <a:t>are always locked and easy to use with car seats.  These are usually found on older vehicles.</a:t>
            </a:r>
          </a:p>
          <a:p>
            <a:pPr lvl="1" eaLnBrk="1" hangingPunct="1">
              <a:buFont typeface="Arial" pitchFamily="34" charset="0"/>
              <a:buChar char="•"/>
            </a:pPr>
            <a:r>
              <a:rPr lang="en-US" b="1" dirty="0" smtClean="0">
                <a:latin typeface="Times New Roman" pitchFamily="18" charset="0"/>
              </a:rPr>
              <a:t>To test if you have an ALR:</a:t>
            </a:r>
            <a:r>
              <a:rPr lang="en-US" b="1" baseline="0" dirty="0" smtClean="0">
                <a:latin typeface="Times New Roman" pitchFamily="18" charset="0"/>
              </a:rPr>
              <a:t> </a:t>
            </a:r>
            <a:r>
              <a:rPr lang="en-US" dirty="0" smtClean="0">
                <a:latin typeface="Times New Roman" pitchFamily="18" charset="0"/>
              </a:rPr>
              <a:t>Pull the webbing out slowly and gently.  After you stop, if</a:t>
            </a:r>
            <a:r>
              <a:rPr lang="en-US" baseline="0" dirty="0" smtClean="0">
                <a:latin typeface="Times New Roman" pitchFamily="18" charset="0"/>
              </a:rPr>
              <a:t> </a:t>
            </a:r>
            <a:r>
              <a:rPr lang="en-US" dirty="0" smtClean="0">
                <a:latin typeface="Times New Roman" pitchFamily="18" charset="0"/>
              </a:rPr>
              <a:t>the seat belt can only get shorter it is an ALR.</a:t>
            </a:r>
          </a:p>
          <a:p>
            <a:pPr lvl="1" eaLnBrk="1" hangingPunct="1">
              <a:buFont typeface="Arial" pitchFamily="34" charset="0"/>
              <a:buChar char="•"/>
            </a:pPr>
            <a:endParaRPr lang="en-US" dirty="0" smtClean="0">
              <a:latin typeface="Times New Roman" pitchFamily="18" charset="0"/>
            </a:endParaRPr>
          </a:p>
          <a:p>
            <a:pPr eaLnBrk="1" hangingPunct="1">
              <a:buFont typeface="Arial" pitchFamily="34" charset="0"/>
              <a:buChar char="•"/>
            </a:pPr>
            <a:r>
              <a:rPr lang="en-US" dirty="0" smtClean="0">
                <a:latin typeface="Times New Roman" pitchFamily="18" charset="0"/>
                <a:cs typeface="+mn-cs"/>
              </a:rPr>
              <a:t>U</a:t>
            </a:r>
            <a:r>
              <a:rPr lang="en-US" dirty="0" smtClean="0">
                <a:latin typeface="Times New Roman" pitchFamily="18" charset="0"/>
              </a:rPr>
              <a:t>nless switched to the locked position, a seat belt with a switchable retractor will lock only in an emergency such as a crash, sudden stop or turn,.  </a:t>
            </a:r>
          </a:p>
          <a:p>
            <a:pPr lvl="1" eaLnBrk="1" hangingPunct="1"/>
            <a:endParaRPr lang="en-US" dirty="0" smtClean="0">
              <a:latin typeface="Times New Roman" pitchFamily="18" charset="0"/>
            </a:endParaRPr>
          </a:p>
          <a:p>
            <a:pPr lvl="1" eaLnBrk="1" hangingPunct="1">
              <a:buFont typeface="Arial" pitchFamily="34" charset="0"/>
              <a:buChar char="•"/>
            </a:pPr>
            <a:r>
              <a:rPr lang="en-US" b="1" dirty="0" smtClean="0">
                <a:latin typeface="Times New Roman" pitchFamily="18" charset="0"/>
              </a:rPr>
              <a:t>To switch to ALR</a:t>
            </a:r>
          </a:p>
          <a:p>
            <a:pPr lvl="2" eaLnBrk="1" hangingPunct="1">
              <a:buFont typeface="Arial" pitchFamily="34" charset="0"/>
              <a:buChar char="•"/>
            </a:pPr>
            <a:r>
              <a:rPr lang="en-US" dirty="0" smtClean="0">
                <a:latin typeface="Times New Roman" pitchFamily="18" charset="0"/>
              </a:rPr>
              <a:t>Test slowly and gently </a:t>
            </a:r>
          </a:p>
          <a:p>
            <a:pPr lvl="2" eaLnBrk="1" hangingPunct="1">
              <a:buFont typeface="Arial" pitchFamily="34" charset="0"/>
              <a:buChar char="•"/>
            </a:pPr>
            <a:r>
              <a:rPr lang="en-US" dirty="0" smtClean="0">
                <a:latin typeface="Times New Roman" pitchFamily="18" charset="0"/>
              </a:rPr>
              <a:t>Pull belt all the way out to switch to ALR</a:t>
            </a:r>
          </a:p>
          <a:p>
            <a:pPr lvl="1" eaLnBrk="1" hangingPunct="1"/>
            <a:endParaRPr lang="en-US" dirty="0" smtClean="0">
              <a:latin typeface="Times New Roman" pitchFamily="18" charset="0"/>
            </a:endParaRPr>
          </a:p>
          <a:p>
            <a:pPr eaLnBrk="1" hangingPunct="1"/>
            <a:r>
              <a:rPr lang="en-US" dirty="0" smtClean="0">
                <a:latin typeface="Times New Roman" pitchFamily="18" charset="0"/>
                <a:cs typeface="Times New Roman" pitchFamily="18" charset="0"/>
              </a:rPr>
              <a:t>● </a:t>
            </a:r>
            <a:r>
              <a:rPr lang="en-US" dirty="0" smtClean="0">
                <a:latin typeface="Times New Roman" pitchFamily="18" charset="0"/>
              </a:rPr>
              <a:t>Look on the seat belt webbing for possible instructions on how to use the seat belt with the CR.</a:t>
            </a:r>
          </a:p>
          <a:p>
            <a:pPr lvl="1" eaLnBrk="1" hangingPunct="1">
              <a:buFont typeface="Arial" pitchFamily="34" charset="0"/>
              <a:buChar char="•"/>
            </a:pPr>
            <a:endParaRPr lang="en-US" dirty="0" smtClean="0">
              <a:latin typeface="Times New Roman" pitchFamily="18" charset="0"/>
            </a:endParaRPr>
          </a:p>
          <a:p>
            <a:pPr lvl="1" eaLnBrk="1" hangingPunct="1">
              <a:buFont typeface="Arial" pitchFamily="34" charset="0"/>
              <a:buChar char="•"/>
            </a:pPr>
            <a:endParaRPr lang="en-US" dirty="0" smtClean="0">
              <a:latin typeface="Times New Roman" pitchFamily="18" charset="0"/>
            </a:endParaRPr>
          </a:p>
          <a:p>
            <a:pPr lvl="1" eaLnBrk="1" hangingPunct="1">
              <a:buFont typeface="Arial" pitchFamily="34" charset="0"/>
              <a:buChar char="•"/>
            </a:pPr>
            <a:endParaRPr lang="en-US" dirty="0" smtClean="0">
              <a:latin typeface="Times New Roman" pitchFamily="18" charset="0"/>
            </a:endParaRPr>
          </a:p>
          <a:p>
            <a:pPr eaLnBrk="1" hangingPunct="1">
              <a:buFontTx/>
              <a:buChar char="•"/>
            </a:pPr>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427D48B2-7203-43E2-8B73-FF21B136E16C}" type="slidenum">
              <a:rPr lang="en-US"/>
              <a:pPr/>
              <a:t>29</a:t>
            </a:fld>
            <a:endParaRPr lang="en-US"/>
          </a:p>
        </p:txBody>
      </p:sp>
      <p:sp>
        <p:nvSpPr>
          <p:cNvPr id="22531" name="Rectangle 2"/>
          <p:cNvSpPr>
            <a:spLocks noGrp="1" noRot="1" noChangeAspect="1" noChangeArrowheads="1" noTextEdit="1"/>
          </p:cNvSpPr>
          <p:nvPr>
            <p:ph type="sldImg"/>
          </p:nvPr>
        </p:nvSpPr>
        <p:spPr>
          <a:xfrm>
            <a:off x="1184275" y="698500"/>
            <a:ext cx="4654550" cy="3490913"/>
          </a:xfrm>
          <a:ln/>
        </p:spPr>
      </p:sp>
      <p:sp>
        <p:nvSpPr>
          <p:cNvPr id="22532" name="Rectangle 3"/>
          <p:cNvSpPr>
            <a:spLocks noGrp="1" noChangeArrowheads="1"/>
          </p:cNvSpPr>
          <p:nvPr>
            <p:ph type="body" idx="1"/>
          </p:nvPr>
        </p:nvSpPr>
        <p:spPr>
          <a:noFill/>
          <a:ln/>
        </p:spPr>
        <p:txBody>
          <a:bodyPr/>
          <a:lstStyle/>
          <a:p>
            <a:pPr marL="233309" indent="-233309"/>
            <a:r>
              <a:rPr lang="en-US" dirty="0" smtClean="0">
                <a:latin typeface="Times New Roman" pitchFamily="18" charset="0"/>
              </a:rPr>
              <a:t>To install a CR with a switchable retractor:</a:t>
            </a:r>
          </a:p>
          <a:p>
            <a:pPr marL="233309" indent="-233309"/>
            <a:r>
              <a:rPr lang="en-US" dirty="0" smtClean="0">
                <a:latin typeface="Times New Roman" pitchFamily="18" charset="0"/>
                <a:cs typeface="Times New Roman" pitchFamily="18" charset="0"/>
              </a:rPr>
              <a:t>● </a:t>
            </a:r>
            <a:r>
              <a:rPr lang="en-US" b="1" dirty="0" smtClean="0">
                <a:latin typeface="Times New Roman" pitchFamily="18" charset="0"/>
              </a:rPr>
              <a:t>READ SLIDE</a:t>
            </a:r>
          </a:p>
          <a:p>
            <a:pPr marL="233309" indent="-233309"/>
            <a:r>
              <a:rPr lang="en-US" dirty="0" smtClean="0">
                <a:latin typeface="Times New Roman" pitchFamily="18" charset="0"/>
                <a:cs typeface="Times New Roman" pitchFamily="18" charset="0"/>
              </a:rPr>
              <a:t>● </a:t>
            </a:r>
            <a:r>
              <a:rPr lang="en-US" dirty="0" smtClean="0">
                <a:latin typeface="Times New Roman" pitchFamily="18" charset="0"/>
              </a:rPr>
              <a:t>Pull the webbing </a:t>
            </a:r>
            <a:r>
              <a:rPr lang="en-US" b="1" dirty="0" smtClean="0">
                <a:latin typeface="Times New Roman" pitchFamily="18" charset="0"/>
              </a:rPr>
              <a:t>all the way out of the retractor and test gently</a:t>
            </a:r>
          </a:p>
          <a:p>
            <a:pPr marL="233309" indent="-233309"/>
            <a:r>
              <a:rPr lang="en-US" dirty="0" smtClean="0">
                <a:latin typeface="Times New Roman" pitchFamily="18" charset="0"/>
                <a:cs typeface="Times New Roman" pitchFamily="18" charset="0"/>
              </a:rPr>
              <a:t>● </a:t>
            </a:r>
            <a:r>
              <a:rPr lang="en-US" dirty="0" smtClean="0">
                <a:latin typeface="Times New Roman" pitchFamily="18" charset="0"/>
              </a:rPr>
              <a:t>Apply weight on the seat </a:t>
            </a:r>
            <a:r>
              <a:rPr lang="en-US" b="1" dirty="0" smtClean="0">
                <a:latin typeface="Times New Roman" pitchFamily="18" charset="0"/>
              </a:rPr>
              <a:t>with your hand</a:t>
            </a:r>
          </a:p>
          <a:p>
            <a:pPr marL="233309" indent="-233309"/>
            <a:r>
              <a:rPr lang="en-US" dirty="0" smtClean="0">
                <a:latin typeface="Times New Roman" pitchFamily="18" charset="0"/>
                <a:cs typeface="Times New Roman" pitchFamily="18" charset="0"/>
              </a:rPr>
              <a:t>● </a:t>
            </a:r>
            <a:r>
              <a:rPr lang="en-US" dirty="0" smtClean="0">
                <a:latin typeface="Times New Roman" pitchFamily="18" charset="0"/>
              </a:rPr>
              <a:t>Tighten the seat belt</a:t>
            </a:r>
          </a:p>
          <a:p>
            <a:pPr marL="233309" indent="-233309"/>
            <a:r>
              <a:rPr lang="en-US" dirty="0" smtClean="0">
                <a:latin typeface="Times New Roman" pitchFamily="18" charset="0"/>
                <a:cs typeface="Times New Roman" pitchFamily="18" charset="0"/>
              </a:rPr>
              <a:t>● </a:t>
            </a:r>
            <a:r>
              <a:rPr lang="en-US" dirty="0" smtClean="0">
                <a:latin typeface="Times New Roman" pitchFamily="18" charset="0"/>
              </a:rPr>
              <a:t>Return extra webbing </a:t>
            </a:r>
            <a:r>
              <a:rPr lang="en-US" b="1" dirty="0" smtClean="0">
                <a:latin typeface="Times New Roman" pitchFamily="18" charset="0"/>
              </a:rPr>
              <a:t>back into the retractor</a:t>
            </a:r>
          </a:p>
          <a:p>
            <a:pPr marL="233309" indent="-233309"/>
            <a:r>
              <a:rPr lang="en-US" dirty="0" smtClean="0">
                <a:latin typeface="Times New Roman" pitchFamily="18" charset="0"/>
                <a:cs typeface="Times New Roman" pitchFamily="18" charset="0"/>
              </a:rPr>
              <a:t>● </a:t>
            </a:r>
            <a:r>
              <a:rPr lang="en-US" dirty="0" smtClean="0">
                <a:latin typeface="Times New Roman" pitchFamily="18" charset="0"/>
              </a:rPr>
              <a:t>Check for tight installation at Car Restraint belt path--it</a:t>
            </a:r>
            <a:r>
              <a:rPr lang="en-US" baseline="0" dirty="0" smtClean="0">
                <a:latin typeface="Times New Roman" pitchFamily="18" charset="0"/>
              </a:rPr>
              <a:t> </a:t>
            </a:r>
            <a:r>
              <a:rPr lang="en-US" dirty="0" smtClean="0">
                <a:latin typeface="Times New Roman" pitchFamily="18" charset="0"/>
              </a:rPr>
              <a:t>should not move more than one inch.</a:t>
            </a:r>
          </a:p>
          <a:p>
            <a:pPr marL="233309" indent="-233309">
              <a:buFontTx/>
              <a:buChar char="•"/>
            </a:pPr>
            <a:endParaRPr lang="en-US" dirty="0" smtClean="0">
              <a:latin typeface="Times New Roman" pitchFamily="18" charset="0"/>
            </a:endParaRPr>
          </a:p>
          <a:p>
            <a:pPr marL="233309" indent="-233309"/>
            <a:r>
              <a:rPr lang="en-US" dirty="0" smtClean="0">
                <a:latin typeface="Times New Roman" pitchFamily="18" charset="0"/>
                <a:cs typeface="Times New Roman" pitchFamily="18" charset="0"/>
              </a:rPr>
              <a:t>● </a:t>
            </a:r>
            <a:r>
              <a:rPr lang="en-US" dirty="0" smtClean="0">
                <a:latin typeface="Times New Roman" pitchFamily="18" charset="0"/>
              </a:rPr>
              <a:t>Show the parents/caregivers each installation.  Take time with them so that they can learn how to best protect their children in a vehicle by using this seat belt system.</a:t>
            </a:r>
          </a:p>
          <a:p>
            <a:pPr marL="233309" indent="-233309"/>
            <a:r>
              <a:rPr lang="en-US" dirty="0" smtClean="0">
                <a:latin typeface="Times New Roman" pitchFamily="18" charset="0"/>
              </a:rPr>
              <a:t>(</a:t>
            </a:r>
            <a:r>
              <a:rPr lang="en-US" i="1" dirty="0" smtClean="0">
                <a:latin typeface="Times New Roman" pitchFamily="18" charset="0"/>
              </a:rPr>
              <a:t>Optional:  SNAP teacher may demonstrate in class how to use a switchable retractor, if available</a:t>
            </a:r>
            <a:r>
              <a:rPr lang="en-US" dirty="0" smtClean="0">
                <a:latin typeface="Times New Roman" pitchFamily="18" charset="0"/>
              </a:rPr>
              <a:t>.)</a:t>
            </a:r>
          </a:p>
          <a:p>
            <a:pPr marL="233309" indent="-233309"/>
            <a:endParaRPr lang="en-US" dirty="0" smtClean="0">
              <a:latin typeface="Times New Roman" pitchFamily="18" charset="0"/>
            </a:endParaRPr>
          </a:p>
          <a:p>
            <a:pPr marL="233309" indent="-233309"/>
            <a:r>
              <a:rPr lang="en-US" b="1" dirty="0" smtClean="0">
                <a:latin typeface="Times New Roman" pitchFamily="18" charset="0"/>
              </a:rPr>
              <a:t>BREAK</a:t>
            </a:r>
          </a:p>
          <a:p>
            <a:pPr marL="233309" indent="-233309"/>
            <a:r>
              <a:rPr lang="en-US" b="1" dirty="0" smtClean="0">
                <a:latin typeface="Times New Roman" pitchFamily="18" charset="0"/>
              </a:rPr>
              <a:t> </a:t>
            </a:r>
          </a:p>
          <a:p>
            <a:endParaRPr lang="en-US" dirty="0"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normAutofit/>
          </a:bodyPr>
          <a:lstStyle/>
          <a:p>
            <a:r>
              <a:rPr lang="en-US" dirty="0" smtClean="0"/>
              <a:t>This training covers the basics of:</a:t>
            </a:r>
          </a:p>
          <a:p>
            <a:r>
              <a:rPr lang="en-US" dirty="0" smtClean="0"/>
              <a:t>● What happens in a crash</a:t>
            </a:r>
          </a:p>
          <a:p>
            <a:r>
              <a:rPr lang="en-US" dirty="0" smtClean="0"/>
              <a:t>● Seatbelts, air bags and CR and how they work together</a:t>
            </a:r>
          </a:p>
          <a:p>
            <a:r>
              <a:rPr lang="en-US" dirty="0" smtClean="0"/>
              <a:t>● Correct installation of CR and misuse of CR</a:t>
            </a:r>
          </a:p>
          <a:p>
            <a:endParaRPr lang="en-US" dirty="0" smtClean="0"/>
          </a:p>
          <a:p>
            <a:r>
              <a:rPr lang="en-US" dirty="0" smtClean="0"/>
              <a:t>You will</a:t>
            </a:r>
            <a:r>
              <a:rPr lang="en-US" baseline="0" dirty="0" smtClean="0"/>
              <a:t> see how several </a:t>
            </a:r>
            <a:r>
              <a:rPr lang="en-US" dirty="0" smtClean="0"/>
              <a:t>different CRs are installed and you will practice being able to tell when they are installed in the wrong way. You are encouraged to ask questions to make sure you understand the concepts.</a:t>
            </a:r>
          </a:p>
          <a:p>
            <a:endParaRPr lang="en-US" dirty="0" smtClean="0"/>
          </a:p>
          <a:p>
            <a:r>
              <a:rPr lang="en-US" dirty="0" smtClean="0"/>
              <a:t>Hands on exercises will take place in the classroom and outside in vehicles regardless of the weather.</a:t>
            </a:r>
          </a:p>
          <a:p>
            <a:endParaRPr lang="en-US" dirty="0" smtClean="0"/>
          </a:p>
          <a:p>
            <a:r>
              <a:rPr lang="en-US" dirty="0" smtClean="0"/>
              <a:t>There will be a short post tes</a:t>
            </a:r>
            <a:r>
              <a:rPr lang="en-US" baseline="0" dirty="0" smtClean="0"/>
              <a:t>t at the end of the training to evaluate how well you absorbed important elements of this training.</a:t>
            </a:r>
            <a:endParaRPr lang="en-US" dirty="0" smtClean="0"/>
          </a:p>
        </p:txBody>
      </p:sp>
      <p:sp>
        <p:nvSpPr>
          <p:cNvPr id="4" name="Slide Number Placeholder 3"/>
          <p:cNvSpPr>
            <a:spLocks noGrp="1"/>
          </p:cNvSpPr>
          <p:nvPr>
            <p:ph type="sldNum" sz="quarter" idx="10"/>
          </p:nvPr>
        </p:nvSpPr>
        <p:spPr/>
        <p:txBody>
          <a:bodyPr/>
          <a:lstStyle/>
          <a:p>
            <a:fld id="{05746064-F7F1-8F49-9DBA-24644550E7D7}"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0BD59983-172C-4249-9E03-F41A1F69C93A}" type="slidenum">
              <a:rPr lang="en-US"/>
              <a:pPr/>
              <a:t>30</a:t>
            </a:fld>
            <a:endParaRPr lang="en-US"/>
          </a:p>
        </p:txBody>
      </p:sp>
      <p:sp>
        <p:nvSpPr>
          <p:cNvPr id="15363" name="Rectangle 2"/>
          <p:cNvSpPr>
            <a:spLocks noGrp="1" noRot="1" noChangeAspect="1" noChangeArrowheads="1" noTextEdit="1"/>
          </p:cNvSpPr>
          <p:nvPr>
            <p:ph type="sldImg"/>
          </p:nvPr>
        </p:nvSpPr>
        <p:spPr>
          <a:xfrm>
            <a:off x="1184275" y="698500"/>
            <a:ext cx="4654550" cy="3490913"/>
          </a:xfrm>
          <a:ln/>
        </p:spPr>
      </p:sp>
      <p:sp>
        <p:nvSpPr>
          <p:cNvPr id="15364" name="Rectangle 3"/>
          <p:cNvSpPr>
            <a:spLocks noGrp="1" noChangeArrowheads="1"/>
          </p:cNvSpPr>
          <p:nvPr>
            <p:ph type="body" idx="1"/>
          </p:nvPr>
        </p:nvSpPr>
        <p:spPr>
          <a:noFill/>
          <a:ln/>
        </p:spPr>
        <p:txBody>
          <a:bodyPr/>
          <a:lstStyle/>
          <a:p>
            <a:pPr eaLnBrk="1" hangingPunct="1"/>
            <a:r>
              <a:rPr lang="en-US" dirty="0" smtClean="0">
                <a:latin typeface="Times New Roman" pitchFamily="18" charset="0"/>
                <a:cs typeface="Times New Roman" pitchFamily="18" charset="0"/>
              </a:rPr>
              <a:t>●</a:t>
            </a:r>
            <a:r>
              <a:rPr lang="en-US" dirty="0" smtClean="0">
                <a:latin typeface="Times New Roman" pitchFamily="18" charset="0"/>
              </a:rPr>
              <a:t> Pictured on the left is a sliding latch plate.  It has no locking feature and no moving parts. </a:t>
            </a:r>
          </a:p>
          <a:p>
            <a:pPr eaLnBrk="1" hangingPunct="1"/>
            <a:r>
              <a:rPr lang="en-US" dirty="0" smtClean="0">
                <a:latin typeface="Times New Roman" pitchFamily="18" charset="0"/>
                <a:cs typeface="Times New Roman" pitchFamily="18" charset="0"/>
              </a:rPr>
              <a:t>●</a:t>
            </a:r>
            <a:r>
              <a:rPr lang="en-US" dirty="0" smtClean="0">
                <a:latin typeface="Times New Roman" pitchFamily="18" charset="0"/>
              </a:rPr>
              <a:t> To test if this latch plate has a pre-crash locking feature; buckle the seat belt and pull up on the lap portion of the seat belt.  The latch plate will grab the seat belt webbing if there is a pre-crash locking feature.  If the seat belt webbing slides thorough the latch plate there is no pre-crash locking feature.</a:t>
            </a:r>
          </a:p>
          <a:p>
            <a:pPr eaLnBrk="1" hangingPunct="1"/>
            <a:r>
              <a:rPr lang="en-US" dirty="0" smtClean="0">
                <a:latin typeface="Times New Roman" pitchFamily="18" charset="0"/>
                <a:cs typeface="Times New Roman" pitchFamily="18" charset="0"/>
              </a:rPr>
              <a:t>●</a:t>
            </a:r>
            <a:r>
              <a:rPr lang="en-US" dirty="0" smtClean="0">
                <a:latin typeface="Times New Roman" pitchFamily="18" charset="0"/>
              </a:rPr>
              <a:t> The sewn-on latch plate shown on the right has no locking features and no moving parts.</a:t>
            </a:r>
          </a:p>
          <a:p>
            <a:pPr eaLnBrk="1" hangingPunct="1"/>
            <a:r>
              <a:rPr lang="en-US" dirty="0" smtClean="0">
                <a:latin typeface="Times New Roman" pitchFamily="18" charset="0"/>
                <a:cs typeface="Times New Roman" pitchFamily="18" charset="0"/>
              </a:rPr>
              <a:t>●</a:t>
            </a:r>
            <a:r>
              <a:rPr lang="en-US" dirty="0" smtClean="0">
                <a:latin typeface="Times New Roman" pitchFamily="18" charset="0"/>
              </a:rPr>
              <a:t> An approved additional “fix” may be needed with both of these latch plates.</a:t>
            </a:r>
          </a:p>
          <a:p>
            <a:pPr eaLnBrk="1" hangingPunct="1"/>
            <a:endParaRPr lang="en-US" dirty="0" smtClean="0">
              <a:latin typeface="Times New Roman" pitchFamily="18" charset="0"/>
            </a:endParaRPr>
          </a:p>
          <a:p>
            <a:pPr eaLnBrk="1" hangingPunct="1"/>
            <a:r>
              <a:rPr lang="en-US" dirty="0" smtClean="0">
                <a:latin typeface="Times New Roman" pitchFamily="18" charset="0"/>
                <a:cs typeface="Times New Roman" pitchFamily="18" charset="0"/>
              </a:rPr>
              <a:t>●</a:t>
            </a:r>
            <a:r>
              <a:rPr lang="en-US" dirty="0" smtClean="0">
                <a:latin typeface="Times New Roman" pitchFamily="18" charset="0"/>
              </a:rPr>
              <a:t> </a:t>
            </a:r>
            <a:r>
              <a:rPr lang="en-US" b="1" dirty="0" smtClean="0">
                <a:latin typeface="Times New Roman" pitchFamily="18" charset="0"/>
              </a:rPr>
              <a:t>Read vehicle owner’s manual for CR instructions.</a:t>
            </a:r>
          </a:p>
          <a:p>
            <a:pPr eaLnBrk="1" hangingPunct="1"/>
            <a:endParaRPr lang="en-US" dirty="0" smtClean="0">
              <a:latin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D630815B-9F8C-49BF-A70F-DE3E588FA135}" type="slidenum">
              <a:rPr lang="en-US"/>
              <a:pPr/>
              <a:t>31</a:t>
            </a:fld>
            <a:endParaRPr lang="en-US"/>
          </a:p>
        </p:txBody>
      </p:sp>
      <p:sp>
        <p:nvSpPr>
          <p:cNvPr id="16387" name="Rectangle 2"/>
          <p:cNvSpPr>
            <a:spLocks noGrp="1" noRot="1" noChangeAspect="1" noChangeArrowheads="1" noTextEdit="1"/>
          </p:cNvSpPr>
          <p:nvPr>
            <p:ph type="sldImg"/>
          </p:nvPr>
        </p:nvSpPr>
        <p:spPr>
          <a:xfrm>
            <a:off x="1192213" y="711200"/>
            <a:ext cx="4643437" cy="3484563"/>
          </a:xfrm>
          <a:ln/>
        </p:spPr>
      </p:sp>
      <p:sp>
        <p:nvSpPr>
          <p:cNvPr id="16388" name="Rectangle 3"/>
          <p:cNvSpPr>
            <a:spLocks noGrp="1" noChangeArrowheads="1"/>
          </p:cNvSpPr>
          <p:nvPr>
            <p:ph type="body" idx="1"/>
          </p:nvPr>
        </p:nvSpPr>
        <p:spPr>
          <a:xfrm>
            <a:off x="936417" y="4433139"/>
            <a:ext cx="5150273" cy="4195559"/>
          </a:xfrm>
          <a:noFill/>
          <a:ln/>
        </p:spPr>
        <p:txBody>
          <a:bodyPr/>
          <a:lstStyle/>
          <a:p>
            <a:pPr eaLnBrk="1" hangingPunct="1"/>
            <a:r>
              <a:rPr lang="en-US" dirty="0" smtClean="0">
                <a:latin typeface="Times New Roman" pitchFamily="18" charset="0"/>
                <a:cs typeface="Times New Roman" pitchFamily="18" charset="0"/>
              </a:rPr>
              <a:t>●</a:t>
            </a:r>
            <a:r>
              <a:rPr lang="en-US" dirty="0" smtClean="0">
                <a:latin typeface="Times New Roman" pitchFamily="18" charset="0"/>
              </a:rPr>
              <a:t> The ELR retractor locks only in a sudden stop, turn or crash.</a:t>
            </a:r>
          </a:p>
          <a:p>
            <a:pPr eaLnBrk="1" hangingPunct="1"/>
            <a:r>
              <a:rPr lang="en-US" dirty="0" smtClean="0">
                <a:latin typeface="Times New Roman" pitchFamily="18" charset="0"/>
                <a:cs typeface="Times New Roman" pitchFamily="18" charset="0"/>
              </a:rPr>
              <a:t>●</a:t>
            </a:r>
            <a:r>
              <a:rPr lang="en-US" dirty="0" smtClean="0">
                <a:latin typeface="Times New Roman" pitchFamily="18" charset="0"/>
              </a:rPr>
              <a:t> It lets the belt extend or rewind freely.  It does not keep the belt tight during normal driving but will lock in a sudden stop or crash.</a:t>
            </a:r>
          </a:p>
          <a:p>
            <a:pPr eaLnBrk="1" hangingPunct="1"/>
            <a:r>
              <a:rPr lang="en-US" dirty="0" smtClean="0">
                <a:latin typeface="Times New Roman" pitchFamily="18" charset="0"/>
                <a:cs typeface="Times New Roman" pitchFamily="18" charset="0"/>
              </a:rPr>
              <a:t>●</a:t>
            </a:r>
            <a:r>
              <a:rPr lang="en-US" dirty="0" smtClean="0">
                <a:latin typeface="Times New Roman" pitchFamily="18" charset="0"/>
              </a:rPr>
              <a:t> You cannot identify an ELR just by looking at the seat belt.</a:t>
            </a:r>
          </a:p>
          <a:p>
            <a:pPr eaLnBrk="1" hangingPunct="1"/>
            <a:endParaRPr lang="en-US" dirty="0" smtClean="0">
              <a:latin typeface="Times New Roman" pitchFamily="18" charset="0"/>
            </a:endParaRPr>
          </a:p>
          <a:p>
            <a:pPr eaLnBrk="1" hangingPunct="1"/>
            <a:r>
              <a:rPr lang="en-US" dirty="0" smtClean="0">
                <a:latin typeface="Times New Roman" pitchFamily="18" charset="0"/>
              </a:rPr>
              <a:t>To test:</a:t>
            </a:r>
          </a:p>
          <a:p>
            <a:pPr lvl="1" eaLnBrk="1" hangingPunct="1"/>
            <a:r>
              <a:rPr lang="en-US" dirty="0" smtClean="0">
                <a:latin typeface="Times New Roman" pitchFamily="18" charset="0"/>
                <a:cs typeface="Times New Roman" pitchFamily="18" charset="0"/>
              </a:rPr>
              <a:t>●</a:t>
            </a:r>
            <a:r>
              <a:rPr lang="en-US" dirty="0" smtClean="0">
                <a:latin typeface="Times New Roman" pitchFamily="18" charset="0"/>
              </a:rPr>
              <a:t> Pull 24 to 36 inches of webbing slowly and gently </a:t>
            </a:r>
          </a:p>
          <a:p>
            <a:pPr lvl="1" eaLnBrk="1" hangingPunct="1"/>
            <a:r>
              <a:rPr lang="en-US" dirty="0" smtClean="0">
                <a:latin typeface="Times New Roman" pitchFamily="18" charset="0"/>
                <a:cs typeface="Times New Roman" pitchFamily="18" charset="0"/>
              </a:rPr>
              <a:t>●</a:t>
            </a:r>
            <a:r>
              <a:rPr lang="en-US" dirty="0" smtClean="0">
                <a:latin typeface="Times New Roman" pitchFamily="18" charset="0"/>
              </a:rPr>
              <a:t> Allow some of the webbing to go back into the retractor</a:t>
            </a:r>
          </a:p>
          <a:p>
            <a:pPr lvl="1" eaLnBrk="1" hangingPunct="1"/>
            <a:r>
              <a:rPr lang="en-US" dirty="0" smtClean="0">
                <a:latin typeface="Times New Roman" pitchFamily="18" charset="0"/>
                <a:cs typeface="Times New Roman" pitchFamily="18" charset="0"/>
              </a:rPr>
              <a:t>●</a:t>
            </a:r>
            <a:r>
              <a:rPr lang="en-US" dirty="0" smtClean="0">
                <a:latin typeface="Times New Roman" pitchFamily="18" charset="0"/>
              </a:rPr>
              <a:t> Try to pull the webbing out again very slowly</a:t>
            </a:r>
          </a:p>
          <a:p>
            <a:pPr lvl="1" eaLnBrk="1" hangingPunct="1"/>
            <a:r>
              <a:rPr lang="en-US" dirty="0" smtClean="0">
                <a:latin typeface="Times New Roman" pitchFamily="18" charset="0"/>
                <a:cs typeface="Times New Roman" pitchFamily="18" charset="0"/>
              </a:rPr>
              <a:t>●</a:t>
            </a:r>
            <a:r>
              <a:rPr lang="en-US" dirty="0" smtClean="0">
                <a:latin typeface="Times New Roman" pitchFamily="18" charset="0"/>
              </a:rPr>
              <a:t> If the webbing goes freely in and out of the retractor you might have an ELR</a:t>
            </a:r>
          </a:p>
          <a:p>
            <a:pPr lvl="1" eaLnBrk="1" hangingPunct="1"/>
            <a:r>
              <a:rPr lang="en-US" dirty="0" smtClean="0">
                <a:latin typeface="Times New Roman" pitchFamily="18" charset="0"/>
                <a:cs typeface="Times New Roman" pitchFamily="18" charset="0"/>
              </a:rPr>
              <a:t>●</a:t>
            </a:r>
            <a:r>
              <a:rPr lang="en-US" dirty="0" smtClean="0">
                <a:latin typeface="Times New Roman" pitchFamily="18" charset="0"/>
              </a:rPr>
              <a:t> Now slowly pull the webbing all the way out of the retractor.  If the webbing does not switch to a locked position you have an ELR</a:t>
            </a:r>
          </a:p>
          <a:p>
            <a:pPr lvl="1" eaLnBrk="1" hangingPunct="1"/>
            <a:endParaRPr lang="en-US" dirty="0" smtClean="0">
              <a:latin typeface="Times New Roman" pitchFamily="18" charset="0"/>
            </a:endParaRPr>
          </a:p>
          <a:p>
            <a:pPr eaLnBrk="1" hangingPunct="1"/>
            <a:r>
              <a:rPr lang="en-US" dirty="0" smtClean="0">
                <a:latin typeface="Times New Roman" pitchFamily="18" charset="0"/>
              </a:rPr>
              <a:t>Read the vehicle owner’s manual for CR instructions</a:t>
            </a:r>
          </a:p>
          <a:p>
            <a:pPr eaLnBrk="1" hangingPunct="1">
              <a:buFontTx/>
              <a:buChar char="•"/>
            </a:pPr>
            <a:endParaRPr lang="en-US" dirty="0" smtClean="0">
              <a:latin typeface="Times New Roman"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A3FB4078-2270-437E-9D55-5AC27C8BB522}" type="slidenum">
              <a:rPr lang="en-US"/>
              <a:pPr/>
              <a:t>32</a:t>
            </a:fld>
            <a:endParaRPr lang="en-US"/>
          </a:p>
        </p:txBody>
      </p:sp>
      <p:sp>
        <p:nvSpPr>
          <p:cNvPr id="17411" name="Rectangle 2"/>
          <p:cNvSpPr>
            <a:spLocks noGrp="1" noRot="1" noChangeAspect="1" noChangeArrowheads="1" noTextEdit="1"/>
          </p:cNvSpPr>
          <p:nvPr>
            <p:ph type="sldImg"/>
          </p:nvPr>
        </p:nvSpPr>
        <p:spPr>
          <a:xfrm>
            <a:off x="1184275" y="698500"/>
            <a:ext cx="4654550" cy="3490913"/>
          </a:xfrm>
          <a:ln/>
        </p:spPr>
      </p:sp>
      <p:sp>
        <p:nvSpPr>
          <p:cNvPr id="17412" name="Rectangle 3"/>
          <p:cNvSpPr>
            <a:spLocks noGrp="1" noChangeArrowheads="1"/>
          </p:cNvSpPr>
          <p:nvPr>
            <p:ph type="body" idx="1"/>
          </p:nvPr>
        </p:nvSpPr>
        <p:spPr>
          <a:noFill/>
          <a:ln/>
        </p:spPr>
        <p:txBody>
          <a:bodyPr/>
          <a:lstStyle/>
          <a:p>
            <a:r>
              <a:rPr lang="en-US" dirty="0" smtClean="0">
                <a:latin typeface="Times New Roman" pitchFamily="18" charset="0"/>
              </a:rPr>
              <a:t>You should always check the vehicle and each seating position for pre-crash locking features.</a:t>
            </a:r>
          </a:p>
          <a:p>
            <a:r>
              <a:rPr lang="en-US" dirty="0" smtClean="0">
                <a:latin typeface="Times New Roman" pitchFamily="18" charset="0"/>
              </a:rPr>
              <a:t>If none are available, vehicle manufacturers have approved these additional steps when the retractor and the </a:t>
            </a:r>
            <a:r>
              <a:rPr lang="en-US" dirty="0" err="1" smtClean="0">
                <a:latin typeface="Times New Roman" pitchFamily="18" charset="0"/>
              </a:rPr>
              <a:t>latchplate</a:t>
            </a:r>
            <a:r>
              <a:rPr lang="en-US" dirty="0" smtClean="0">
                <a:latin typeface="Times New Roman" pitchFamily="18" charset="0"/>
              </a:rPr>
              <a:t> do not pre-crash lock.</a:t>
            </a:r>
          </a:p>
          <a:p>
            <a:pPr lvl="1">
              <a:buClr>
                <a:schemeClr val="hlink"/>
              </a:buClr>
            </a:pPr>
            <a:r>
              <a:rPr lang="en-US" dirty="0" smtClean="0">
                <a:latin typeface="Times New Roman" pitchFamily="18" charset="0"/>
                <a:cs typeface="Times New Roman" pitchFamily="18" charset="0"/>
              </a:rPr>
              <a:t>●</a:t>
            </a:r>
            <a:r>
              <a:rPr lang="en-US" dirty="0" smtClean="0">
                <a:latin typeface="Times New Roman" pitchFamily="18" charset="0"/>
              </a:rPr>
              <a:t> Use a locking clip/</a:t>
            </a:r>
            <a:r>
              <a:rPr lang="en-US" dirty="0" err="1" smtClean="0">
                <a:latin typeface="Times New Roman" pitchFamily="18" charset="0"/>
              </a:rPr>
              <a:t>lockoff</a:t>
            </a:r>
            <a:r>
              <a:rPr lang="en-US" dirty="0" smtClean="0">
                <a:latin typeface="Times New Roman" pitchFamily="18" charset="0"/>
              </a:rPr>
              <a:t> </a:t>
            </a:r>
          </a:p>
          <a:p>
            <a:pPr lvl="1">
              <a:buClr>
                <a:schemeClr val="hlink"/>
              </a:buClr>
            </a:pPr>
            <a:r>
              <a:rPr lang="en-US" dirty="0" smtClean="0">
                <a:latin typeface="Times New Roman" pitchFamily="18" charset="0"/>
                <a:cs typeface="Times New Roman" pitchFamily="18" charset="0"/>
              </a:rPr>
              <a:t>●</a:t>
            </a:r>
            <a:r>
              <a:rPr lang="en-US" dirty="0" smtClean="0">
                <a:latin typeface="Times New Roman" pitchFamily="18" charset="0"/>
              </a:rPr>
              <a:t> Use a belt shortening clip</a:t>
            </a:r>
          </a:p>
          <a:p>
            <a:pPr lvl="1">
              <a:buClr>
                <a:schemeClr val="hlink"/>
              </a:buClr>
            </a:pPr>
            <a:r>
              <a:rPr lang="en-US" dirty="0" smtClean="0">
                <a:latin typeface="Times New Roman" pitchFamily="18" charset="0"/>
                <a:cs typeface="Times New Roman" pitchFamily="18" charset="0"/>
              </a:rPr>
              <a:t>●</a:t>
            </a:r>
            <a:r>
              <a:rPr lang="en-US" dirty="0" smtClean="0">
                <a:latin typeface="Times New Roman" pitchFamily="18" charset="0"/>
              </a:rPr>
              <a:t> Flip the latch plate </a:t>
            </a:r>
          </a:p>
          <a:p>
            <a:pPr lvl="1">
              <a:buClr>
                <a:schemeClr val="hlink"/>
              </a:buClr>
            </a:pPr>
            <a:r>
              <a:rPr lang="en-US" dirty="0" smtClean="0">
                <a:latin typeface="Times New Roman" pitchFamily="18" charset="0"/>
                <a:cs typeface="Times New Roman" pitchFamily="18" charset="0"/>
              </a:rPr>
              <a:t>●</a:t>
            </a:r>
            <a:r>
              <a:rPr lang="en-US" dirty="0" smtClean="0">
                <a:latin typeface="Times New Roman" pitchFamily="18" charset="0"/>
              </a:rPr>
              <a:t> Twist the buckle stalk- check the vehicle owner’s manual to see if buckle twisting is allowed.  Maximum of 3 twists.</a:t>
            </a:r>
          </a:p>
          <a:p>
            <a:pPr lvl="1">
              <a:buClr>
                <a:schemeClr val="hlink"/>
              </a:buClr>
              <a:buFontTx/>
              <a:buChar char="•"/>
            </a:pPr>
            <a:endParaRPr lang="en-US" dirty="0" smtClean="0">
              <a:latin typeface="Times New Roman" pitchFamily="18" charset="0"/>
            </a:endParaRPr>
          </a:p>
          <a:p>
            <a:r>
              <a:rPr lang="en-US" dirty="0" smtClean="0">
                <a:latin typeface="Times New Roman" pitchFamily="18" charset="0"/>
              </a:rPr>
              <a:t>These last two steps are done when the seat belt does not lie flat and allows webbing to slip.</a:t>
            </a:r>
            <a:endParaRPr lang="en-US" dirty="0">
              <a:latin typeface="Times New Roman"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049514F8-A6B8-4382-AAB1-1F73824D1495}" type="slidenum">
              <a:rPr lang="en-US"/>
              <a:pPr/>
              <a:t>33</a:t>
            </a:fld>
            <a:endParaRPr lang="en-US"/>
          </a:p>
        </p:txBody>
      </p:sp>
      <p:sp>
        <p:nvSpPr>
          <p:cNvPr id="20483" name="Rectangle 2"/>
          <p:cNvSpPr>
            <a:spLocks noGrp="1" noRot="1" noChangeAspect="1" noChangeArrowheads="1" noTextEdit="1"/>
          </p:cNvSpPr>
          <p:nvPr>
            <p:ph type="sldImg"/>
          </p:nvPr>
        </p:nvSpPr>
        <p:spPr>
          <a:xfrm>
            <a:off x="1184275" y="698500"/>
            <a:ext cx="4654550" cy="3490913"/>
          </a:xfrm>
          <a:ln/>
        </p:spPr>
      </p:sp>
      <p:sp>
        <p:nvSpPr>
          <p:cNvPr id="20484"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A</a:t>
            </a:r>
            <a:r>
              <a:rPr lang="en-US" baseline="0" dirty="0" smtClean="0">
                <a:latin typeface="Times New Roman" pitchFamily="18" charset="0"/>
              </a:rPr>
              <a:t> caregiver might need to use a locking clip if…READ SLIDE.</a:t>
            </a:r>
            <a:endParaRPr lang="en-US" dirty="0" smtClean="0">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B2C420D3-CBBA-41C0-BB7E-191E8EE5162B}" type="slidenum">
              <a:rPr lang="en-US"/>
              <a:pPr/>
              <a:t>34</a:t>
            </a:fld>
            <a:endParaRPr lang="en-US"/>
          </a:p>
        </p:txBody>
      </p:sp>
      <p:sp>
        <p:nvSpPr>
          <p:cNvPr id="21507" name="Rectangle 2"/>
          <p:cNvSpPr>
            <a:spLocks noGrp="1" noRot="1" noChangeAspect="1" noChangeArrowheads="1" noTextEdit="1"/>
          </p:cNvSpPr>
          <p:nvPr>
            <p:ph type="sldImg"/>
          </p:nvPr>
        </p:nvSpPr>
        <p:spPr>
          <a:xfrm>
            <a:off x="1184275" y="698500"/>
            <a:ext cx="4654550" cy="3490913"/>
          </a:xfrm>
          <a:ln/>
        </p:spPr>
      </p:sp>
      <p:sp>
        <p:nvSpPr>
          <p:cNvPr id="21508"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Use a locking clip with a lap/shoulder belt only.</a:t>
            </a:r>
            <a:endParaRPr lang="en-US" b="1" dirty="0" smtClean="0">
              <a:latin typeface="Times New Roman" pitchFamily="18" charset="0"/>
            </a:endParaRPr>
          </a:p>
          <a:p>
            <a:pPr eaLnBrk="1" hangingPunct="1"/>
            <a:r>
              <a:rPr lang="en-US" dirty="0" smtClean="0">
                <a:latin typeface="Times New Roman" pitchFamily="18" charset="0"/>
                <a:cs typeface="Times New Roman" pitchFamily="18" charset="0"/>
              </a:rPr>
              <a:t>●</a:t>
            </a:r>
            <a:r>
              <a:rPr lang="en-US" dirty="0" smtClean="0">
                <a:latin typeface="Times New Roman" pitchFamily="18" charset="0"/>
              </a:rPr>
              <a:t> Route the belt </a:t>
            </a:r>
            <a:r>
              <a:rPr lang="en-US" b="1" dirty="0" smtClean="0">
                <a:latin typeface="Times New Roman" pitchFamily="18" charset="0"/>
              </a:rPr>
              <a:t>through the correct belt path and buckle</a:t>
            </a:r>
          </a:p>
          <a:p>
            <a:pPr eaLnBrk="1" hangingPunct="1"/>
            <a:r>
              <a:rPr lang="en-US" dirty="0" smtClean="0">
                <a:latin typeface="Times New Roman" pitchFamily="18" charset="0"/>
                <a:cs typeface="Times New Roman" pitchFamily="18" charset="0"/>
              </a:rPr>
              <a:t>●</a:t>
            </a:r>
            <a:r>
              <a:rPr lang="en-US" dirty="0" smtClean="0">
                <a:latin typeface="Times New Roman" pitchFamily="18" charset="0"/>
              </a:rPr>
              <a:t> Apply weight </a:t>
            </a:r>
            <a:r>
              <a:rPr lang="en-US" b="1" dirty="0" smtClean="0">
                <a:latin typeface="Times New Roman" pitchFamily="18" charset="0"/>
              </a:rPr>
              <a:t>to the CR while pulling shoulder webbing to remove lap belt slack</a:t>
            </a:r>
          </a:p>
          <a:p>
            <a:pPr eaLnBrk="1" hangingPunct="1"/>
            <a:r>
              <a:rPr lang="en-US" b="1" dirty="0" smtClean="0">
                <a:latin typeface="Times New Roman" pitchFamily="18" charset="0"/>
                <a:cs typeface="Times New Roman" pitchFamily="18" charset="0"/>
              </a:rPr>
              <a:t>●</a:t>
            </a:r>
            <a:r>
              <a:rPr lang="en-US" b="1" dirty="0" smtClean="0">
                <a:latin typeface="Times New Roman" pitchFamily="18" charset="0"/>
              </a:rPr>
              <a:t> Pinch and hold both pieces of the webbing together and unbuckle</a:t>
            </a:r>
          </a:p>
          <a:p>
            <a:pPr eaLnBrk="1" hangingPunct="1"/>
            <a:r>
              <a:rPr lang="en-US" dirty="0" smtClean="0">
                <a:latin typeface="Times New Roman" pitchFamily="18" charset="0"/>
                <a:cs typeface="Times New Roman" pitchFamily="18" charset="0"/>
              </a:rPr>
              <a:t>●</a:t>
            </a:r>
            <a:r>
              <a:rPr lang="en-US" dirty="0" smtClean="0">
                <a:latin typeface="Times New Roman" pitchFamily="18" charset="0"/>
              </a:rPr>
              <a:t> Attach the locking clip </a:t>
            </a:r>
            <a:r>
              <a:rPr lang="en-US" b="1" dirty="0" smtClean="0">
                <a:latin typeface="Times New Roman" pitchFamily="18" charset="0"/>
              </a:rPr>
              <a:t>within one inch of the latch plate and re-buckle</a:t>
            </a:r>
          </a:p>
          <a:p>
            <a:pPr eaLnBrk="1" hangingPunct="1"/>
            <a:r>
              <a:rPr lang="en-US" dirty="0" smtClean="0">
                <a:latin typeface="Times New Roman" pitchFamily="18" charset="0"/>
                <a:cs typeface="Times New Roman" pitchFamily="18" charset="0"/>
              </a:rPr>
              <a:t>●</a:t>
            </a:r>
            <a:r>
              <a:rPr lang="en-US" dirty="0" smtClean="0">
                <a:latin typeface="Times New Roman" pitchFamily="18" charset="0"/>
              </a:rPr>
              <a:t> Test </a:t>
            </a:r>
            <a:r>
              <a:rPr lang="en-US" b="1" dirty="0" smtClean="0">
                <a:latin typeface="Times New Roman" pitchFamily="18" charset="0"/>
              </a:rPr>
              <a:t>for tightness</a:t>
            </a:r>
          </a:p>
          <a:p>
            <a:pPr eaLnBrk="1" hangingPunct="1"/>
            <a:endParaRPr lang="en-US" dirty="0" smtClean="0">
              <a:latin typeface="Times New Roman" pitchFamily="18" charset="0"/>
            </a:endParaRPr>
          </a:p>
          <a:p>
            <a:pPr eaLnBrk="1" hangingPunct="1"/>
            <a:r>
              <a:rPr lang="en-US" dirty="0" smtClean="0">
                <a:latin typeface="Times New Roman" pitchFamily="18" charset="0"/>
              </a:rPr>
              <a:t>(</a:t>
            </a:r>
            <a:r>
              <a:rPr lang="en-US" i="1" dirty="0" smtClean="0">
                <a:latin typeface="Times New Roman" pitchFamily="18" charset="0"/>
              </a:rPr>
              <a:t>Optional:  Teacher to demonstrate in class how to use a locking clip</a:t>
            </a:r>
            <a:r>
              <a:rPr lang="en-US" dirty="0" smtClean="0">
                <a:latin typeface="Times New Roman" pitchFamily="18" charset="0"/>
              </a:rPr>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767865BF-C53A-43B2-A283-9BB12E6C8ECE}" type="slidenum">
              <a:rPr lang="en-US"/>
              <a:pPr/>
              <a:t>35</a:t>
            </a:fld>
            <a:endParaRPr lang="en-US"/>
          </a:p>
        </p:txBody>
      </p:sp>
      <p:sp>
        <p:nvSpPr>
          <p:cNvPr id="18435" name="Rectangle 2"/>
          <p:cNvSpPr>
            <a:spLocks noGrp="1" noRot="1" noChangeAspect="1" noChangeArrowheads="1" noTextEdit="1"/>
          </p:cNvSpPr>
          <p:nvPr>
            <p:ph type="sldImg"/>
          </p:nvPr>
        </p:nvSpPr>
        <p:spPr>
          <a:xfrm>
            <a:off x="1184275" y="698500"/>
            <a:ext cx="4654550" cy="3490913"/>
          </a:xfrm>
          <a:ln/>
        </p:spPr>
      </p:sp>
      <p:sp>
        <p:nvSpPr>
          <p:cNvPr id="18436"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Lock-offs are built-in locking clips that are part of the CR.  They are used on the lap and shoulder seat belts that have a sliding </a:t>
            </a:r>
            <a:r>
              <a:rPr lang="en-US" dirty="0" err="1" smtClean="0">
                <a:latin typeface="Times New Roman" pitchFamily="18" charset="0"/>
              </a:rPr>
              <a:t>latchplate</a:t>
            </a:r>
            <a:r>
              <a:rPr lang="en-US" dirty="0" smtClean="0">
                <a:latin typeface="Times New Roman" pitchFamily="18" charset="0"/>
              </a:rPr>
              <a:t> (no pre-crash lock) and an ELR.</a:t>
            </a:r>
          </a:p>
          <a:p>
            <a:pPr eaLnBrk="1" hangingPunct="1">
              <a:buFontTx/>
              <a:buChar char="•"/>
            </a:pPr>
            <a:endParaRPr lang="en-US" dirty="0" smtClean="0">
              <a:latin typeface="Times New Roman" pitchFamily="18" charset="0"/>
            </a:endParaRPr>
          </a:p>
          <a:p>
            <a:pPr eaLnBrk="1" hangingPunct="1"/>
            <a:r>
              <a:rPr lang="en-US" dirty="0" smtClean="0">
                <a:latin typeface="Times New Roman" pitchFamily="18" charset="0"/>
              </a:rPr>
              <a:t>Some parents/caregivers may question the safety of lock-offs.  Assure them that they are safe to use.  Educate parents to use the lock off as directed by their Car seat manufacturer.</a:t>
            </a:r>
          </a:p>
          <a:p>
            <a:pPr eaLnBrk="1" hangingPunct="1">
              <a:buFontTx/>
              <a:buChar char="•"/>
            </a:pPr>
            <a:endParaRPr lang="en-US" dirty="0" smtClean="0">
              <a:latin typeface="Times New Roman" pitchFamily="18" charset="0"/>
            </a:endParaRPr>
          </a:p>
          <a:p>
            <a:pPr eaLnBrk="1" hangingPunct="1"/>
            <a:r>
              <a:rPr lang="en-US" dirty="0" smtClean="0">
                <a:latin typeface="Times New Roman" pitchFamily="18" charset="0"/>
              </a:rPr>
              <a:t>Ask a CPS technician if you need help.</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3B7D966A-DD7A-41EB-8E28-BE8532E341F2}" type="slidenum">
              <a:rPr lang="en-US"/>
              <a:pPr/>
              <a:t>36</a:t>
            </a:fld>
            <a:endParaRPr lang="en-US"/>
          </a:p>
        </p:txBody>
      </p:sp>
      <p:sp>
        <p:nvSpPr>
          <p:cNvPr id="11267" name="Rectangle 2"/>
          <p:cNvSpPr>
            <a:spLocks noGrp="1" noRot="1" noChangeAspect="1" noChangeArrowheads="1" noTextEdit="1"/>
          </p:cNvSpPr>
          <p:nvPr>
            <p:ph type="sldImg"/>
          </p:nvPr>
        </p:nvSpPr>
        <p:spPr>
          <a:xfrm>
            <a:off x="1184275" y="698500"/>
            <a:ext cx="4654550" cy="3490913"/>
          </a:xfrm>
          <a:ln/>
        </p:spPr>
      </p:sp>
      <p:sp>
        <p:nvSpPr>
          <p:cNvPr id="11268"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Lower Anchors and Tethers for Children (LATCH) is a system used to make Car seat installation easier in vehicles.</a:t>
            </a:r>
          </a:p>
          <a:p>
            <a:pPr eaLnBrk="1" hangingPunct="1"/>
            <a:endParaRPr lang="en-US" dirty="0" smtClean="0">
              <a:latin typeface="Times New Roman" pitchFamily="18" charset="0"/>
            </a:endParaRPr>
          </a:p>
          <a:p>
            <a:pPr eaLnBrk="1" hangingPunct="1"/>
            <a:r>
              <a:rPr lang="en-US" dirty="0" smtClean="0">
                <a:latin typeface="Times New Roman" pitchFamily="18" charset="0"/>
              </a:rPr>
              <a:t>Since September 2000, all new cars, minivans and small trucks have </a:t>
            </a:r>
            <a:r>
              <a:rPr lang="en-US" b="1" dirty="0" smtClean="0">
                <a:latin typeface="Times New Roman" pitchFamily="18" charset="0"/>
              </a:rPr>
              <a:t>tether</a:t>
            </a:r>
            <a:r>
              <a:rPr lang="en-US" dirty="0" smtClean="0">
                <a:latin typeface="Times New Roman" pitchFamily="18" charset="0"/>
              </a:rPr>
              <a:t> anchors to hold the tops of Car seats.</a:t>
            </a:r>
          </a:p>
          <a:p>
            <a:pPr eaLnBrk="1" hangingPunct="1"/>
            <a:endParaRPr lang="en-US" dirty="0" smtClean="0">
              <a:latin typeface="Times New Roman" pitchFamily="18" charset="0"/>
            </a:endParaRPr>
          </a:p>
          <a:p>
            <a:pPr eaLnBrk="1" hangingPunct="1"/>
            <a:r>
              <a:rPr lang="en-US" dirty="0" smtClean="0">
                <a:latin typeface="Times New Roman" pitchFamily="18" charset="0"/>
              </a:rPr>
              <a:t>Vehicles made after 2002 have at least three top tethers and two lower anchor sets.</a:t>
            </a:r>
          </a:p>
          <a:p>
            <a:pPr eaLnBrk="1" hangingPunct="1">
              <a:buFontTx/>
              <a:buChar char="•"/>
            </a:pPr>
            <a:endParaRPr lang="en-US" dirty="0" smtClean="0">
              <a:latin typeface="Times New Roman" pitchFamily="18" charset="0"/>
            </a:endParaRPr>
          </a:p>
          <a:p>
            <a:pPr eaLnBrk="1" hangingPunct="1"/>
            <a:r>
              <a:rPr lang="en-US" dirty="0" smtClean="0">
                <a:latin typeface="Times New Roman" pitchFamily="18" charset="0"/>
              </a:rPr>
              <a:t>Check the vehicle owner’s manual to know if a vehicle has LATCH and where each LATCH seating position is found.</a:t>
            </a:r>
          </a:p>
          <a:p>
            <a:pPr eaLnBrk="1" hangingPunct="1">
              <a:buFontTx/>
              <a:buNone/>
            </a:pPr>
            <a:endParaRPr lang="en-US" dirty="0" smtClean="0">
              <a:latin typeface="Times New Roman"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Times New Roman" pitchFamily="18" charset="0"/>
              </a:rPr>
              <a:t>Caregivers should not use the lower anchors of LATCH</a:t>
            </a:r>
            <a:r>
              <a:rPr lang="en-US" baseline="0" dirty="0" smtClean="0">
                <a:latin typeface="Times New Roman" pitchFamily="18" charset="0"/>
              </a:rPr>
              <a:t>, if the </a:t>
            </a:r>
            <a:r>
              <a:rPr lang="en-US" b="1" baseline="0" dirty="0" smtClean="0">
                <a:latin typeface="Times New Roman" pitchFamily="18" charset="0"/>
              </a:rPr>
              <a:t>combined weight </a:t>
            </a:r>
            <a:r>
              <a:rPr lang="en-US" baseline="0" dirty="0" smtClean="0">
                <a:latin typeface="Times New Roman" pitchFamily="18" charset="0"/>
              </a:rPr>
              <a:t>of the child and the car seat is </a:t>
            </a:r>
            <a:r>
              <a:rPr lang="en-US" b="1" baseline="0" dirty="0" smtClean="0">
                <a:latin typeface="Times New Roman" pitchFamily="18" charset="0"/>
              </a:rPr>
              <a:t>65 pounds </a:t>
            </a:r>
            <a:r>
              <a:rPr lang="en-US" baseline="0" dirty="0" smtClean="0">
                <a:latin typeface="Times New Roman" pitchFamily="18" charset="0"/>
              </a:rPr>
              <a:t>or more (NHTSA  March 13, 2013.)</a:t>
            </a:r>
            <a:endParaRPr lang="en-US" dirty="0" smtClean="0">
              <a:latin typeface="Times New Roman" pitchFamily="18" charset="0"/>
            </a:endParaRPr>
          </a:p>
          <a:p>
            <a:pPr eaLnBrk="1" hangingPunct="1">
              <a:buFontTx/>
              <a:buNone/>
            </a:pPr>
            <a:endParaRPr lang="en-US" dirty="0" smtClean="0">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p>
            <a:fld id="{FBC9E592-490B-428D-945C-804803D0891F}" type="slidenum">
              <a:rPr lang="en-US"/>
              <a:pPr/>
              <a:t>37</a:t>
            </a:fld>
            <a:endParaRPr lang="en-US"/>
          </a:p>
        </p:txBody>
      </p:sp>
      <p:sp>
        <p:nvSpPr>
          <p:cNvPr id="12291" name="Rectangle 2"/>
          <p:cNvSpPr>
            <a:spLocks noGrp="1" noRot="1" noChangeAspect="1" noChangeArrowheads="1" noTextEdit="1"/>
          </p:cNvSpPr>
          <p:nvPr>
            <p:ph type="sldImg"/>
          </p:nvPr>
        </p:nvSpPr>
        <p:spPr>
          <a:xfrm>
            <a:off x="1184275" y="698500"/>
            <a:ext cx="4654550" cy="3490913"/>
          </a:xfrm>
          <a:ln/>
        </p:spPr>
      </p:sp>
      <p:sp>
        <p:nvSpPr>
          <p:cNvPr id="12292"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To use LATCH--both the car seat and the vehicle must have the LATCH parts that work together.  Each LATCH set in the vehicle is made up of two lower anchor bars found at the seat bight and one top tether anchor.  If there are lower anchors in a seating position, there is a top tether anchor for that seating position too.  </a:t>
            </a:r>
          </a:p>
          <a:p>
            <a:pPr eaLnBrk="1" hangingPunct="1">
              <a:buFontTx/>
              <a:buChar char="•"/>
            </a:pPr>
            <a:endParaRPr lang="en-US" dirty="0" smtClean="0">
              <a:latin typeface="Times New Roman" pitchFamily="18" charset="0"/>
            </a:endParaRPr>
          </a:p>
          <a:p>
            <a:pPr eaLnBrk="1" hangingPunct="1"/>
            <a:r>
              <a:rPr lang="en-US" dirty="0" smtClean="0">
                <a:latin typeface="Times New Roman" pitchFamily="18" charset="0"/>
              </a:rPr>
              <a:t>A seating position with only a top tether anchor is not called LATCH.</a:t>
            </a:r>
          </a:p>
          <a:p>
            <a:pPr eaLnBrk="1" hangingPunct="1">
              <a:buFontTx/>
              <a:buChar char="•"/>
            </a:pPr>
            <a:endParaRPr lang="en-US" dirty="0" smtClean="0">
              <a:latin typeface="Times New Roman" pitchFamily="18" charset="0"/>
            </a:endParaRPr>
          </a:p>
          <a:p>
            <a:pPr eaLnBrk="1" hangingPunct="1"/>
            <a:r>
              <a:rPr lang="en-US" b="1" dirty="0" smtClean="0">
                <a:latin typeface="Times New Roman" pitchFamily="18" charset="0"/>
              </a:rPr>
              <a:t>In a forward facing position, you should remind parents/caregivers to use top tethers whenever possible.  The top tether keeps the child seat from going forward in a crash.</a:t>
            </a:r>
          </a:p>
          <a:p>
            <a:pPr eaLnBrk="1" hangingPunct="1"/>
            <a:endParaRPr lang="en-US" b="1" dirty="0" smtClean="0">
              <a:latin typeface="Times New Roman" pitchFamily="18" charset="0"/>
            </a:endParaRPr>
          </a:p>
          <a:p>
            <a:pPr eaLnBrk="1" hangingPunct="1"/>
            <a:r>
              <a:rPr lang="en-US" dirty="0" smtClean="0">
                <a:latin typeface="Times New Roman" pitchFamily="18" charset="0"/>
              </a:rPr>
              <a:t>Lower anchors can be found in the bight of the vehicle seat.</a:t>
            </a:r>
          </a:p>
          <a:p>
            <a:pPr eaLnBrk="1" hangingPunct="1"/>
            <a:r>
              <a:rPr lang="en-US" dirty="0" smtClean="0">
                <a:latin typeface="Times New Roman" pitchFamily="18" charset="0"/>
                <a:cs typeface="Times New Roman" pitchFamily="18" charset="0"/>
              </a:rPr>
              <a:t>● </a:t>
            </a:r>
            <a:r>
              <a:rPr lang="en-US" dirty="0" smtClean="0">
                <a:latin typeface="Times New Roman" pitchFamily="18" charset="0"/>
              </a:rPr>
              <a:t>They can be visible or hidden.  Like in the picture, you may need to move the flap to find the lower anchors.</a:t>
            </a:r>
          </a:p>
          <a:p>
            <a:pPr eaLnBrk="1" hangingPunct="1"/>
            <a:r>
              <a:rPr lang="en-US" dirty="0" smtClean="0">
                <a:latin typeface="Times New Roman" pitchFamily="18" charset="0"/>
                <a:cs typeface="Times New Roman" pitchFamily="18" charset="0"/>
              </a:rPr>
              <a:t>● </a:t>
            </a:r>
            <a:r>
              <a:rPr lang="en-US" dirty="0" smtClean="0">
                <a:latin typeface="Times New Roman" pitchFamily="18" charset="0"/>
              </a:rPr>
              <a:t>Look for labels or tags that identify where the lower anchors are located.</a:t>
            </a:r>
          </a:p>
          <a:p>
            <a:pPr eaLnBrk="1" hangingPunct="1"/>
            <a:endParaRPr lang="en-US" dirty="0" smtClean="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p>
            <a:fld id="{0A9A1476-FD37-49B5-98FB-B6755B70C4AB}" type="slidenum">
              <a:rPr lang="en-US"/>
              <a:pPr/>
              <a:t>38</a:t>
            </a:fld>
            <a:endParaRPr lang="en-US"/>
          </a:p>
        </p:txBody>
      </p:sp>
      <p:sp>
        <p:nvSpPr>
          <p:cNvPr id="13315" name="Rectangle 2"/>
          <p:cNvSpPr>
            <a:spLocks noGrp="1" noRot="1" noChangeAspect="1" noChangeArrowheads="1" noTextEdit="1"/>
          </p:cNvSpPr>
          <p:nvPr>
            <p:ph type="sldImg"/>
          </p:nvPr>
        </p:nvSpPr>
        <p:spPr>
          <a:xfrm>
            <a:off x="1184275" y="698500"/>
            <a:ext cx="4654550" cy="3490913"/>
          </a:xfrm>
          <a:ln/>
        </p:spPr>
      </p:sp>
      <p:sp>
        <p:nvSpPr>
          <p:cNvPr id="13316"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Tether anchors can be found in several locations in a vehicle.  Possible locations include</a:t>
            </a:r>
            <a:r>
              <a:rPr lang="en-US" baseline="0" dirty="0" smtClean="0">
                <a:latin typeface="Times New Roman" pitchFamily="18" charset="0"/>
              </a:rPr>
              <a:t>: (refer to slide)</a:t>
            </a:r>
            <a:endParaRPr lang="en-US" b="1" dirty="0" smtClean="0">
              <a:latin typeface="Times New Roman" pitchFamily="18" charset="0"/>
            </a:endParaRPr>
          </a:p>
          <a:p>
            <a:pPr lvl="1" eaLnBrk="1" hangingPunct="1"/>
            <a:endParaRPr lang="en-US" dirty="0" smtClean="0">
              <a:latin typeface="Times New Roman" pitchFamily="18" charset="0"/>
            </a:endParaRPr>
          </a:p>
          <a:p>
            <a:pPr eaLnBrk="1" hangingPunct="1"/>
            <a:r>
              <a:rPr lang="en-US" dirty="0" smtClean="0">
                <a:latin typeface="Times New Roman" pitchFamily="18" charset="0"/>
              </a:rPr>
              <a:t>Sometimes the vehicle manufacturer has placed logos to identify the location of the tether anchor or lower anchor bar.</a:t>
            </a:r>
          </a:p>
          <a:p>
            <a:pPr eaLnBrk="1" hangingPunct="1"/>
            <a:r>
              <a:rPr lang="en-US" dirty="0" smtClean="0">
                <a:latin typeface="Times New Roman" pitchFamily="18" charset="0"/>
              </a:rPr>
              <a:t>  </a:t>
            </a:r>
          </a:p>
          <a:p>
            <a:pPr eaLnBrk="1" hangingPunct="1"/>
            <a:r>
              <a:rPr lang="en-US" b="1" dirty="0" smtClean="0">
                <a:latin typeface="Times New Roman" pitchFamily="18" charset="0"/>
              </a:rPr>
              <a:t>Always</a:t>
            </a:r>
            <a:r>
              <a:rPr lang="en-US" dirty="0" smtClean="0">
                <a:latin typeface="Times New Roman" pitchFamily="18" charset="0"/>
              </a:rPr>
              <a:t> check the vehicle owner’s manual for correct location and retrofit instructions.</a:t>
            </a:r>
          </a:p>
          <a:p>
            <a:pPr eaLnBrk="1" hangingPunct="1"/>
            <a:endParaRPr lang="en-US" dirty="0" smtClean="0">
              <a:latin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4DD79587-472B-4577-ABDB-22B87BC12067}" type="slidenum">
              <a:rPr lang="en-US"/>
              <a:pPr/>
              <a:t>39</a:t>
            </a:fld>
            <a:endParaRPr lang="en-US"/>
          </a:p>
        </p:txBody>
      </p:sp>
      <p:sp>
        <p:nvSpPr>
          <p:cNvPr id="15363" name="Rectangle 2"/>
          <p:cNvSpPr>
            <a:spLocks noGrp="1" noRot="1" noChangeAspect="1" noChangeArrowheads="1" noTextEdit="1"/>
          </p:cNvSpPr>
          <p:nvPr>
            <p:ph type="sldImg"/>
          </p:nvPr>
        </p:nvSpPr>
        <p:spPr>
          <a:xfrm>
            <a:off x="1184275" y="698500"/>
            <a:ext cx="4654550" cy="3490913"/>
          </a:xfrm>
          <a:ln/>
        </p:spPr>
      </p:sp>
      <p:sp>
        <p:nvSpPr>
          <p:cNvPr id="15364"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Remember, for the LATCH system to work, it must be used correctly.  </a:t>
            </a:r>
          </a:p>
          <a:p>
            <a:pPr eaLnBrk="1" hangingPunct="1"/>
            <a:r>
              <a:rPr lang="en-US" b="1" dirty="0" smtClean="0">
                <a:latin typeface="Times New Roman" pitchFamily="18" charset="0"/>
              </a:rPr>
              <a:t>Lower Anchors </a:t>
            </a:r>
            <a:r>
              <a:rPr lang="en-US" dirty="0" smtClean="0">
                <a:latin typeface="Times New Roman" pitchFamily="18" charset="0"/>
              </a:rPr>
              <a:t>are being misused if a Car seat is:</a:t>
            </a:r>
          </a:p>
          <a:p>
            <a:pPr marL="641600" lvl="1" indent="-174982">
              <a:buFont typeface="Arial" panose="020B0604020202020204" pitchFamily="34" charset="0"/>
              <a:buChar char="•"/>
            </a:pPr>
            <a:r>
              <a:rPr lang="en-US" dirty="0" smtClean="0">
                <a:latin typeface="Times New Roman" pitchFamily="18" charset="0"/>
              </a:rPr>
              <a:t>Not firmly attached to bars</a:t>
            </a:r>
          </a:p>
          <a:p>
            <a:pPr marL="641600" lvl="1" indent="-174982">
              <a:buFont typeface="Arial" panose="020B0604020202020204" pitchFamily="34" charset="0"/>
              <a:buChar char="•"/>
            </a:pPr>
            <a:r>
              <a:rPr lang="en-US" dirty="0" smtClean="0">
                <a:latin typeface="Times New Roman" pitchFamily="18" charset="0"/>
              </a:rPr>
              <a:t>Using a non-approved position</a:t>
            </a:r>
          </a:p>
          <a:p>
            <a:pPr marL="641600" lvl="1" indent="-174982">
              <a:buFont typeface="Arial" panose="020B0604020202020204" pitchFamily="34" charset="0"/>
              <a:buChar char="•"/>
            </a:pPr>
            <a:r>
              <a:rPr lang="en-US" dirty="0" smtClean="0">
                <a:latin typeface="Times New Roman" pitchFamily="18" charset="0"/>
              </a:rPr>
              <a:t>Using a seat belt </a:t>
            </a:r>
            <a:r>
              <a:rPr lang="en-US" b="1" dirty="0" smtClean="0">
                <a:latin typeface="Times New Roman" pitchFamily="18" charset="0"/>
              </a:rPr>
              <a:t>and</a:t>
            </a:r>
            <a:r>
              <a:rPr lang="en-US" dirty="0" smtClean="0">
                <a:latin typeface="Times New Roman" pitchFamily="18" charset="0"/>
              </a:rPr>
              <a:t> lower anchors at the same time (unless allowed by manufacturer)</a:t>
            </a:r>
          </a:p>
          <a:p>
            <a:pPr marL="641600" lvl="1" indent="-174982">
              <a:buFont typeface="Arial" panose="020B0604020202020204" pitchFamily="34" charset="0"/>
              <a:buChar char="•"/>
            </a:pPr>
            <a:r>
              <a:rPr lang="en-US" dirty="0" smtClean="0">
                <a:latin typeface="Times New Roman" pitchFamily="18" charset="0"/>
              </a:rPr>
              <a:t>Sharing the same anchor bar with another Car seat</a:t>
            </a:r>
          </a:p>
          <a:p>
            <a:pPr marL="641600" lvl="1" indent="-174982">
              <a:buFont typeface="Arial" panose="020B0604020202020204" pitchFamily="34" charset="0"/>
              <a:buChar char="•"/>
            </a:pPr>
            <a:r>
              <a:rPr lang="en-US" dirty="0" smtClean="0">
                <a:latin typeface="Times New Roman" pitchFamily="18" charset="0"/>
              </a:rPr>
              <a:t>Hooks</a:t>
            </a:r>
            <a:r>
              <a:rPr lang="en-US" baseline="0" dirty="0" smtClean="0">
                <a:latin typeface="Times New Roman" pitchFamily="18" charset="0"/>
              </a:rPr>
              <a:t> are attached wrong—face up rather than face down</a:t>
            </a:r>
            <a:endParaRPr lang="en-US" dirty="0" smtClean="0">
              <a:latin typeface="Times New Roman" pitchFamily="18" charset="0"/>
            </a:endParaRPr>
          </a:p>
          <a:p>
            <a:pPr lvl="1" eaLnBrk="1" hangingPunct="1">
              <a:buFontTx/>
              <a:buChar char="•"/>
            </a:pPr>
            <a:endParaRPr lang="en-US" dirty="0" smtClean="0">
              <a:latin typeface="Times New Roman" pitchFamily="18" charset="0"/>
            </a:endParaRPr>
          </a:p>
          <a:p>
            <a:pPr eaLnBrk="1" hangingPunct="1"/>
            <a:r>
              <a:rPr lang="en-US" dirty="0" smtClean="0">
                <a:latin typeface="Times New Roman" pitchFamily="18" charset="0"/>
              </a:rPr>
              <a:t>A Car seat is being misused when the </a:t>
            </a:r>
            <a:r>
              <a:rPr lang="en-US" b="1" dirty="0" smtClean="0">
                <a:latin typeface="Times New Roman" pitchFamily="18" charset="0"/>
              </a:rPr>
              <a:t>top tether </a:t>
            </a:r>
            <a:r>
              <a:rPr lang="en-US" dirty="0" smtClean="0">
                <a:latin typeface="Times New Roman" pitchFamily="18" charset="0"/>
              </a:rPr>
              <a:t>is:</a:t>
            </a:r>
          </a:p>
          <a:p>
            <a:pPr marL="641600" lvl="1" indent="-174982">
              <a:buFont typeface="Arial" panose="020B0604020202020204" pitchFamily="34" charset="0"/>
              <a:buChar char="•"/>
            </a:pPr>
            <a:r>
              <a:rPr lang="en-US" dirty="0" smtClean="0">
                <a:latin typeface="Times New Roman" pitchFamily="18" charset="0"/>
              </a:rPr>
              <a:t>Not being used when available</a:t>
            </a:r>
          </a:p>
          <a:p>
            <a:pPr marL="641600" lvl="1" indent="-174982">
              <a:buFont typeface="Arial" panose="020B0604020202020204" pitchFamily="34" charset="0"/>
              <a:buChar char="•"/>
            </a:pPr>
            <a:r>
              <a:rPr lang="en-US" dirty="0" smtClean="0">
                <a:latin typeface="Times New Roman" pitchFamily="18" charset="0"/>
              </a:rPr>
              <a:t>Not attached to the top anchor using the most direct route</a:t>
            </a:r>
          </a:p>
          <a:p>
            <a:pPr marL="641600" lvl="1" indent="-174982">
              <a:buFont typeface="Arial" panose="020B0604020202020204" pitchFamily="34" charset="0"/>
              <a:buChar char="•"/>
            </a:pPr>
            <a:r>
              <a:rPr lang="en-US" dirty="0" smtClean="0">
                <a:latin typeface="Times New Roman" pitchFamily="18" charset="0"/>
              </a:rPr>
              <a:t>Connected to the wrong anchor</a:t>
            </a:r>
          </a:p>
          <a:p>
            <a:pPr marL="641600" lvl="1" indent="-174982">
              <a:buFont typeface="Arial" panose="020B0604020202020204" pitchFamily="34" charset="0"/>
              <a:buChar char="•"/>
            </a:pPr>
            <a:r>
              <a:rPr lang="en-US" dirty="0" smtClean="0">
                <a:latin typeface="Times New Roman" pitchFamily="18" charset="0"/>
              </a:rPr>
              <a:t>Too loose </a:t>
            </a:r>
          </a:p>
          <a:p>
            <a:pPr marL="641600" lvl="1" indent="-174982">
              <a:buFont typeface="Arial" panose="020B0604020202020204" pitchFamily="34" charset="0"/>
              <a:buChar char="•"/>
            </a:pPr>
            <a:r>
              <a:rPr lang="en-US" dirty="0" smtClean="0">
                <a:latin typeface="Times New Roman" pitchFamily="18" charset="0"/>
              </a:rPr>
              <a:t>Are designed to be used on</a:t>
            </a:r>
            <a:r>
              <a:rPr lang="en-US" baseline="0" dirty="0" smtClean="0">
                <a:latin typeface="Times New Roman" pitchFamily="18" charset="0"/>
              </a:rPr>
              <a:t> a forward facing car seat</a:t>
            </a:r>
            <a:endParaRPr lang="en-US" dirty="0" smtClean="0">
              <a:latin typeface="Times New Roman" pitchFamily="18" charset="0"/>
            </a:endParaRPr>
          </a:p>
          <a:p>
            <a:pPr lvl="1" eaLnBrk="1" hangingPunct="1"/>
            <a:endParaRPr lang="en-US" dirty="0" smtClean="0">
              <a:latin typeface="Times New Roman" pitchFamily="18" charset="0"/>
            </a:endParaRPr>
          </a:p>
          <a:p>
            <a:pPr eaLnBrk="1" hangingPunct="1"/>
            <a:endParaRPr lang="en-US" dirty="0"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599C8C2-738B-43E4-9E6F-30EB05FEE97F}" type="slidenum">
              <a:rPr lang="en-US"/>
              <a:pPr/>
              <a:t>4</a:t>
            </a:fld>
            <a:endParaRPr lang="en-US" dirty="0"/>
          </a:p>
        </p:txBody>
      </p:sp>
      <p:sp>
        <p:nvSpPr>
          <p:cNvPr id="31747" name="Rectangle 2"/>
          <p:cNvSpPr>
            <a:spLocks noGrp="1" noRot="1" noChangeAspect="1" noChangeArrowheads="1" noTextEdit="1"/>
          </p:cNvSpPr>
          <p:nvPr>
            <p:ph type="sldImg"/>
          </p:nvPr>
        </p:nvSpPr>
        <p:spPr>
          <a:xfrm>
            <a:off x="1184275" y="698500"/>
            <a:ext cx="4654550" cy="3490913"/>
          </a:xfrm>
          <a:ln/>
        </p:spPr>
      </p:sp>
      <p:sp>
        <p:nvSpPr>
          <p:cNvPr id="31748" name="Rectangle 3"/>
          <p:cNvSpPr>
            <a:spLocks noGrp="1" noChangeArrowheads="1"/>
          </p:cNvSpPr>
          <p:nvPr>
            <p:ph type="body" idx="1"/>
          </p:nvPr>
        </p:nvSpPr>
        <p:spPr>
          <a:noFill/>
          <a:ln/>
        </p:spPr>
        <p:txBody>
          <a:bodyPr/>
          <a:lstStyle/>
          <a:p>
            <a:pPr eaLnBrk="1" hangingPunct="1"/>
            <a:r>
              <a:rPr lang="en-US" dirty="0" smtClean="0"/>
              <a:t>Why should we use restraints? </a:t>
            </a:r>
            <a:r>
              <a:rPr lang="en-US" b="1" dirty="0" smtClean="0"/>
              <a:t>There are many reasons. </a:t>
            </a:r>
          </a:p>
          <a:p>
            <a:pPr eaLnBrk="1" hangingPunct="1"/>
            <a:endParaRPr lang="en-US" b="1" dirty="0" smtClean="0"/>
          </a:p>
          <a:p>
            <a:pPr defTabSz="466618">
              <a:defRPr/>
            </a:pPr>
            <a:r>
              <a:rPr lang="en-US" b="1" dirty="0" smtClean="0">
                <a:cs typeface="Times New Roman" pitchFamily="18" charset="0"/>
              </a:rPr>
              <a:t>READ SLIDE</a:t>
            </a:r>
          </a:p>
          <a:p>
            <a:pPr defTabSz="466618">
              <a:defRPr/>
            </a:pPr>
            <a:endParaRPr lang="en-US" b="1" dirty="0" smtClean="0"/>
          </a:p>
          <a:p>
            <a:pPr eaLnBrk="1" hangingPunct="1"/>
            <a:r>
              <a:rPr lang="en-US" dirty="0" smtClean="0"/>
              <a:t>(http://stokes.chop.edu/programs/injury/)</a:t>
            </a:r>
          </a:p>
          <a:p>
            <a:pPr eaLnBrk="1" hangingPunct="1"/>
            <a:endParaRPr lang="en-US" dirty="0" smtClean="0"/>
          </a:p>
          <a:p>
            <a:pPr eaLnBrk="1" hangingPunct="1"/>
            <a:r>
              <a:rPr lang="en-US" dirty="0" smtClean="0"/>
              <a:t>Saving money is important! Funds used to care for MV injuries can be used for other programs such as diabetes care.</a:t>
            </a:r>
          </a:p>
          <a:p>
            <a:pPr eaLnBrk="1" hangingPunct="1"/>
            <a:endParaRPr lang="en-US" dirty="0" smtClean="0"/>
          </a:p>
          <a:p>
            <a:pPr eaLnBrk="1" hangingPunct="1"/>
            <a:r>
              <a:rPr lang="en-US" dirty="0" smtClean="0"/>
              <a:t>Use a seatbelt! </a:t>
            </a:r>
          </a:p>
          <a:p>
            <a:pPr eaLnBrk="1" hangingPunct="1"/>
            <a:r>
              <a:rPr lang="en-US" dirty="0" smtClean="0"/>
              <a:t>Use your CR! </a:t>
            </a:r>
            <a:endParaRPr lang="en-US" b="1" dirty="0" smtClean="0"/>
          </a:p>
          <a:p>
            <a:pPr eaLnBrk="1" hangingPunct="1"/>
            <a:r>
              <a:rPr lang="en-US" b="1" dirty="0" smtClean="0"/>
              <a:t>You could save a life!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A903A09B-554D-4DDF-9772-CD1890015512}" type="slidenum">
              <a:rPr lang="en-US"/>
              <a:pPr/>
              <a:t>40</a:t>
            </a:fld>
            <a:endParaRPr lang="en-US"/>
          </a:p>
        </p:txBody>
      </p:sp>
      <p:sp>
        <p:nvSpPr>
          <p:cNvPr id="17411" name="Rectangle 2"/>
          <p:cNvSpPr>
            <a:spLocks noGrp="1" noRot="1" noChangeAspect="1" noChangeArrowheads="1" noTextEdit="1"/>
          </p:cNvSpPr>
          <p:nvPr>
            <p:ph type="sldImg"/>
          </p:nvPr>
        </p:nvSpPr>
        <p:spPr>
          <a:xfrm>
            <a:off x="1192213" y="711200"/>
            <a:ext cx="4643437" cy="3484563"/>
          </a:xfrm>
          <a:ln/>
        </p:spPr>
      </p:sp>
      <p:sp>
        <p:nvSpPr>
          <p:cNvPr id="17412" name="Rectangle 3"/>
          <p:cNvSpPr>
            <a:spLocks noGrp="1" noChangeArrowheads="1"/>
          </p:cNvSpPr>
          <p:nvPr>
            <p:ph type="body" idx="1"/>
          </p:nvPr>
        </p:nvSpPr>
        <p:spPr>
          <a:xfrm>
            <a:off x="936417" y="4433139"/>
            <a:ext cx="5150273" cy="4195559"/>
          </a:xfrm>
          <a:noFill/>
          <a:ln/>
        </p:spPr>
        <p:txBody>
          <a:bodyPr/>
          <a:lstStyle/>
          <a:p>
            <a:pPr eaLnBrk="1" hangingPunct="1"/>
            <a:r>
              <a:rPr lang="en-US" dirty="0" smtClean="0">
                <a:latin typeface="Times New Roman" pitchFamily="18" charset="0"/>
              </a:rPr>
              <a:t>Airbags are part of the restraint system that automatically inflates in a crash</a:t>
            </a:r>
            <a:r>
              <a:rPr lang="en-US" b="1" dirty="0" smtClean="0">
                <a:latin typeface="Times New Roman" pitchFamily="18" charset="0"/>
              </a:rPr>
              <a:t>.  Depending on vehicle</a:t>
            </a:r>
            <a:r>
              <a:rPr lang="en-US" b="1" baseline="0" dirty="0" smtClean="0">
                <a:latin typeface="Times New Roman" pitchFamily="18" charset="0"/>
              </a:rPr>
              <a:t> size, t</a:t>
            </a:r>
            <a:r>
              <a:rPr lang="en-US" b="1" dirty="0" smtClean="0">
                <a:latin typeface="Times New Roman" pitchFamily="18" charset="0"/>
              </a:rPr>
              <a:t>hey deploy between 150-250 mph</a:t>
            </a:r>
          </a:p>
          <a:p>
            <a:pPr eaLnBrk="1" hangingPunct="1"/>
            <a:endParaRPr lang="en-US" dirty="0" smtClean="0">
              <a:latin typeface="Times New Roman" pitchFamily="18" charset="0"/>
            </a:endParaRPr>
          </a:p>
          <a:p>
            <a:pPr eaLnBrk="1" hangingPunct="1"/>
            <a:r>
              <a:rPr lang="en-US" dirty="0" smtClean="0">
                <a:latin typeface="Times New Roman" pitchFamily="18" charset="0"/>
              </a:rPr>
              <a:t>Important points to consider with airbags:</a:t>
            </a:r>
          </a:p>
          <a:p>
            <a:pPr marL="628650" lvl="1" indent="-171450" eaLnBrk="1" hangingPunct="1">
              <a:buFont typeface="Arial" panose="020B0604020202020204" pitchFamily="34" charset="0"/>
              <a:buChar char="•"/>
            </a:pPr>
            <a:r>
              <a:rPr lang="en-US" dirty="0" smtClean="0">
                <a:latin typeface="Times New Roman" pitchFamily="18" charset="0"/>
              </a:rPr>
              <a:t>Airbags help reduce injuries in a crash when used correctly.</a:t>
            </a:r>
          </a:p>
          <a:p>
            <a:pPr marL="628650" lvl="1" indent="-171450" eaLnBrk="1" hangingPunct="1">
              <a:buFont typeface="Arial" panose="020B0604020202020204" pitchFamily="34" charset="0"/>
              <a:buChar char="•"/>
            </a:pPr>
            <a:r>
              <a:rPr lang="en-US" dirty="0" smtClean="0">
                <a:latin typeface="Times New Roman" pitchFamily="18" charset="0"/>
              </a:rPr>
              <a:t>Airbags are designed to be used </a:t>
            </a:r>
            <a:r>
              <a:rPr lang="en-US" b="1" dirty="0" smtClean="0">
                <a:latin typeface="Times New Roman" pitchFamily="18" charset="0"/>
              </a:rPr>
              <a:t>with</a:t>
            </a:r>
            <a:r>
              <a:rPr lang="en-US" dirty="0" smtClean="0">
                <a:latin typeface="Times New Roman" pitchFamily="18" charset="0"/>
              </a:rPr>
              <a:t> seat belts. </a:t>
            </a:r>
          </a:p>
          <a:p>
            <a:pPr marL="628650" lvl="1" indent="-171450" eaLnBrk="1" hangingPunct="1">
              <a:buFont typeface="Arial" panose="020B0604020202020204" pitchFamily="34" charset="0"/>
              <a:buChar char="•"/>
            </a:pPr>
            <a:r>
              <a:rPr lang="en-US" dirty="0" smtClean="0">
                <a:latin typeface="Times New Roman" pitchFamily="18" charset="0"/>
                <a:cs typeface="Times New Roman" pitchFamily="18" charset="0"/>
              </a:rPr>
              <a:t>Children 13 years and younger are safest in t</a:t>
            </a:r>
            <a:r>
              <a:rPr lang="en-US" dirty="0" smtClean="0">
                <a:latin typeface="Times New Roman" pitchFamily="18" charset="0"/>
              </a:rPr>
              <a:t>he back seat.</a:t>
            </a:r>
          </a:p>
          <a:p>
            <a:pPr marL="628650" lvl="1" indent="-171450" eaLnBrk="1" hangingPunct="1">
              <a:buFont typeface="Arial" panose="020B0604020202020204" pitchFamily="34" charset="0"/>
              <a:buChar char="•"/>
            </a:pPr>
            <a:r>
              <a:rPr lang="en-US" dirty="0" smtClean="0">
                <a:latin typeface="Times New Roman" pitchFamily="18" charset="0"/>
              </a:rPr>
              <a:t>Some vehicles have airbag switches that allow you to turn the airbag off.  If you must put a child or a Car seat in the front seat of a vehicle then make sure you can turn the airbag off.  Many newer cars</a:t>
            </a:r>
            <a:r>
              <a:rPr lang="en-US" baseline="0" dirty="0" smtClean="0">
                <a:latin typeface="Times New Roman" pitchFamily="18" charset="0"/>
              </a:rPr>
              <a:t> may have a sensor in the seat to turn the airbag on/off.</a:t>
            </a:r>
            <a:endParaRPr lang="en-US" dirty="0" smtClean="0">
              <a:latin typeface="Times New Roman" pitchFamily="18" charset="0"/>
            </a:endParaRPr>
          </a:p>
          <a:p>
            <a:pPr marL="628650" lvl="1" indent="-171450" eaLnBrk="1" hangingPunct="1">
              <a:buFont typeface="Arial" panose="020B0604020202020204" pitchFamily="34" charset="0"/>
              <a:buChar char="•"/>
            </a:pPr>
            <a:r>
              <a:rPr lang="en-US" dirty="0" smtClean="0">
                <a:latin typeface="Times New Roman" pitchFamily="18" charset="0"/>
              </a:rPr>
              <a:t>Children must be able to sit back against the vehicle seat in the correct position when seated in front of an airbag.  Move the seat as far back as possible.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normAutofit/>
          </a:bodyPr>
          <a:lstStyle/>
          <a:p>
            <a:r>
              <a:rPr lang="en-US" dirty="0" smtClean="0"/>
              <a:t>READ SLIDE</a:t>
            </a:r>
            <a:endParaRPr lang="en-US" dirty="0"/>
          </a:p>
        </p:txBody>
      </p:sp>
      <p:sp>
        <p:nvSpPr>
          <p:cNvPr id="4" name="Slide Number Placeholder 3"/>
          <p:cNvSpPr>
            <a:spLocks noGrp="1"/>
          </p:cNvSpPr>
          <p:nvPr>
            <p:ph type="sldNum" sz="quarter" idx="10"/>
          </p:nvPr>
        </p:nvSpPr>
        <p:spPr/>
        <p:txBody>
          <a:bodyPr/>
          <a:lstStyle/>
          <a:p>
            <a:fld id="{05746064-F7F1-8F49-9DBA-24644550E7D7}"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83D1E6E0-B8DC-41F6-92AA-B8F9FA6B5045}" type="slidenum">
              <a:rPr lang="en-US"/>
              <a:pPr/>
              <a:t>42</a:t>
            </a:fld>
            <a:endParaRPr lang="en-US"/>
          </a:p>
        </p:txBody>
      </p:sp>
      <p:sp>
        <p:nvSpPr>
          <p:cNvPr id="10243" name="Rectangle 2"/>
          <p:cNvSpPr>
            <a:spLocks noGrp="1" noRot="1" noChangeAspect="1" noChangeArrowheads="1" noTextEdit="1"/>
          </p:cNvSpPr>
          <p:nvPr>
            <p:ph type="sldImg"/>
          </p:nvPr>
        </p:nvSpPr>
        <p:spPr>
          <a:xfrm>
            <a:off x="1184275" y="698500"/>
            <a:ext cx="4654550" cy="3490913"/>
          </a:xfrm>
          <a:ln/>
        </p:spPr>
      </p:sp>
      <p:sp>
        <p:nvSpPr>
          <p:cNvPr id="10244" name="Rectangle 3"/>
          <p:cNvSpPr>
            <a:spLocks noGrp="1" noChangeArrowheads="1"/>
          </p:cNvSpPr>
          <p:nvPr>
            <p:ph type="body" idx="1"/>
          </p:nvPr>
        </p:nvSpPr>
        <p:spPr>
          <a:noFill/>
          <a:ln/>
        </p:spPr>
        <p:txBody>
          <a:bodyPr/>
          <a:lstStyle/>
          <a:p>
            <a:pPr eaLnBrk="1" hangingPunct="1">
              <a:lnSpc>
                <a:spcPct val="90000"/>
              </a:lnSpc>
            </a:pPr>
            <a:r>
              <a:rPr lang="en-US" sz="1200" dirty="0" smtClean="0"/>
              <a:t>Choosing </a:t>
            </a:r>
            <a:r>
              <a:rPr lang="en-US" sz="1200" dirty="0"/>
              <a:t>a </a:t>
            </a:r>
            <a:r>
              <a:rPr lang="en-US" sz="1200" dirty="0" smtClean="0"/>
              <a:t>Car seat </a:t>
            </a:r>
            <a:r>
              <a:rPr lang="en-US" sz="1200" dirty="0"/>
              <a:t>can be overwhelming or confusing for </a:t>
            </a:r>
            <a:r>
              <a:rPr lang="en-US" sz="1200" dirty="0" smtClean="0"/>
              <a:t>parents/caregivers:</a:t>
            </a:r>
          </a:p>
          <a:p>
            <a:pPr eaLnBrk="1" hangingPunct="1">
              <a:lnSpc>
                <a:spcPct val="90000"/>
              </a:lnSpc>
            </a:pPr>
            <a:r>
              <a:rPr lang="en-US" sz="1200" dirty="0" smtClean="0"/>
              <a:t>There </a:t>
            </a:r>
            <a:r>
              <a:rPr lang="en-US" sz="1200" dirty="0"/>
              <a:t>are many brands and models, just as there are many makes and models of vehicles. </a:t>
            </a:r>
            <a:endParaRPr lang="en-US" sz="1200" dirty="0" smtClean="0"/>
          </a:p>
          <a:p>
            <a:pPr eaLnBrk="1" hangingPunct="1">
              <a:lnSpc>
                <a:spcPct val="90000"/>
              </a:lnSpc>
            </a:pPr>
            <a:r>
              <a:rPr lang="en-US" sz="1200" dirty="0" smtClean="0"/>
              <a:t>There </a:t>
            </a:r>
            <a:r>
              <a:rPr lang="en-US" sz="1200" dirty="0"/>
              <a:t>are the basic types of </a:t>
            </a:r>
            <a:r>
              <a:rPr lang="en-US" sz="1200" dirty="0" smtClean="0"/>
              <a:t>Car seats, </a:t>
            </a:r>
            <a:r>
              <a:rPr lang="en-US" sz="1200" dirty="0"/>
              <a:t>just as there are basic types of vehicles – cars, trucks, SUV’s, minivans.</a:t>
            </a:r>
          </a:p>
          <a:p>
            <a:pPr eaLnBrk="1" hangingPunct="1">
              <a:lnSpc>
                <a:spcPct val="90000"/>
              </a:lnSpc>
            </a:pPr>
            <a:endParaRPr lang="en-US" sz="1200" dirty="0"/>
          </a:p>
          <a:p>
            <a:pPr eaLnBrk="1" hangingPunct="1">
              <a:lnSpc>
                <a:spcPct val="90000"/>
              </a:lnSpc>
            </a:pPr>
            <a:r>
              <a:rPr lang="en-US" sz="1200" dirty="0"/>
              <a:t>These </a:t>
            </a:r>
            <a:r>
              <a:rPr lang="en-US" sz="1200" dirty="0" smtClean="0"/>
              <a:t>basic types are:  </a:t>
            </a:r>
            <a:r>
              <a:rPr lang="en-US" sz="1200" b="1" dirty="0"/>
              <a:t>READ </a:t>
            </a:r>
            <a:r>
              <a:rPr lang="en-US" sz="1200" b="1" dirty="0" smtClean="0"/>
              <a:t>Slide</a:t>
            </a:r>
            <a:endParaRPr lang="en-US" sz="1000" dirty="0"/>
          </a:p>
          <a:p>
            <a:pPr eaLnBrk="1" hangingPunct="1">
              <a:lnSpc>
                <a:spcPct val="90000"/>
              </a:lnSpc>
            </a:pPr>
            <a:endParaRPr lang="en-US" sz="1000"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F7242A98-6E92-445A-9F71-F02D19847837}" type="slidenum">
              <a:rPr lang="en-US"/>
              <a:pPr/>
              <a:t>43</a:t>
            </a:fld>
            <a:endParaRPr lang="en-US"/>
          </a:p>
        </p:txBody>
      </p:sp>
      <p:sp>
        <p:nvSpPr>
          <p:cNvPr id="11267" name="Rectangle 2"/>
          <p:cNvSpPr>
            <a:spLocks noGrp="1" noRot="1" noChangeAspect="1" noChangeArrowheads="1" noTextEdit="1"/>
          </p:cNvSpPr>
          <p:nvPr>
            <p:ph type="sldImg"/>
          </p:nvPr>
        </p:nvSpPr>
        <p:spPr>
          <a:xfrm>
            <a:off x="1184275" y="698500"/>
            <a:ext cx="4654550" cy="3490913"/>
          </a:xfrm>
          <a:ln/>
        </p:spPr>
      </p:sp>
      <p:sp>
        <p:nvSpPr>
          <p:cNvPr id="11268" name="Rectangle 3"/>
          <p:cNvSpPr>
            <a:spLocks noGrp="1" noChangeArrowheads="1"/>
          </p:cNvSpPr>
          <p:nvPr>
            <p:ph type="body" idx="1"/>
          </p:nvPr>
        </p:nvSpPr>
        <p:spPr>
          <a:noFill/>
          <a:ln/>
        </p:spPr>
        <p:txBody>
          <a:bodyPr/>
          <a:lstStyle/>
          <a:p>
            <a:pPr eaLnBrk="1" hangingPunct="1"/>
            <a:r>
              <a:rPr lang="en-US" sz="1100" dirty="0" smtClean="0"/>
              <a:t>Parents/caregivers </a:t>
            </a:r>
            <a:r>
              <a:rPr lang="en-US" sz="1100" dirty="0"/>
              <a:t>want the best for their children and they naturally want to know “what is the best CR?”</a:t>
            </a:r>
          </a:p>
          <a:p>
            <a:pPr eaLnBrk="1" hangingPunct="1"/>
            <a:endParaRPr lang="en-US" sz="1100" dirty="0"/>
          </a:p>
          <a:p>
            <a:pPr eaLnBrk="1" hangingPunct="1"/>
            <a:r>
              <a:rPr lang="en-US" sz="1100" dirty="0"/>
              <a:t>To help answer this question ask:</a:t>
            </a:r>
          </a:p>
          <a:p>
            <a:pPr eaLnBrk="1" hangingPunct="1"/>
            <a:r>
              <a:rPr lang="en-US" sz="1100" dirty="0"/>
              <a:t>● Does the CR fit the child (age appropriate, </a:t>
            </a:r>
            <a:r>
              <a:rPr lang="en-US" sz="1100" dirty="0" smtClean="0"/>
              <a:t>weight, height and body development)?</a:t>
            </a:r>
            <a:endParaRPr lang="en-US" sz="1100" dirty="0"/>
          </a:p>
          <a:p>
            <a:pPr eaLnBrk="1" hangingPunct="1"/>
            <a:r>
              <a:rPr lang="en-US" sz="1100" dirty="0"/>
              <a:t>● Does </a:t>
            </a:r>
            <a:r>
              <a:rPr lang="en-US" sz="1100" dirty="0" smtClean="0"/>
              <a:t>it </a:t>
            </a:r>
            <a:r>
              <a:rPr lang="en-US" sz="1100" dirty="0"/>
              <a:t>fit the vehicle? </a:t>
            </a:r>
          </a:p>
          <a:p>
            <a:pPr eaLnBrk="1" hangingPunct="1"/>
            <a:r>
              <a:rPr lang="en-US" sz="1100" dirty="0"/>
              <a:t>● Does </a:t>
            </a:r>
            <a:r>
              <a:rPr lang="en-US" sz="1100" dirty="0" smtClean="0"/>
              <a:t>it</a:t>
            </a:r>
            <a:r>
              <a:rPr lang="en-US" sz="1100" baseline="0" dirty="0" smtClean="0"/>
              <a:t> </a:t>
            </a:r>
            <a:r>
              <a:rPr lang="en-US" sz="1100" dirty="0" smtClean="0"/>
              <a:t>work </a:t>
            </a:r>
            <a:r>
              <a:rPr lang="en-US" sz="1100" dirty="0"/>
              <a:t>well with the seatbelts or LATCH system? </a:t>
            </a:r>
          </a:p>
          <a:p>
            <a:pPr eaLnBrk="1" hangingPunct="1"/>
            <a:r>
              <a:rPr lang="en-US" sz="1100" dirty="0"/>
              <a:t>● Can each parent/caregiver install it correctly each and every time?</a:t>
            </a:r>
          </a:p>
          <a:p>
            <a:pPr eaLnBrk="1" hangingPunct="1">
              <a:buFontTx/>
              <a:buChar char="•"/>
            </a:pPr>
            <a:endParaRPr lang="en-US" sz="1100" dirty="0"/>
          </a:p>
          <a:p>
            <a:pPr eaLnBrk="1" hangingPunct="1"/>
            <a:r>
              <a:rPr lang="en-US" sz="1100" dirty="0"/>
              <a:t>The answer: The best </a:t>
            </a:r>
            <a:r>
              <a:rPr lang="en-US" sz="1100" dirty="0" smtClean="0"/>
              <a:t>Car seat </a:t>
            </a:r>
            <a:r>
              <a:rPr lang="en-US" sz="1100" dirty="0"/>
              <a:t>is one that fits the child, the vehicle, your budget, and one that will be used correctly every time</a:t>
            </a:r>
            <a:r>
              <a:rPr lang="en-US" sz="1100" dirty="0" smtClean="0"/>
              <a:t>.</a:t>
            </a:r>
          </a:p>
          <a:p>
            <a:pPr eaLnBrk="1" hangingPunct="1"/>
            <a:r>
              <a:rPr lang="en-US" sz="1100" dirty="0" smtClean="0"/>
              <a:t>All CR’s go through the same crash</a:t>
            </a:r>
            <a:r>
              <a:rPr lang="en-US" sz="1100" baseline="0" dirty="0" smtClean="0"/>
              <a:t> testing.  No matter the price of the CR, all CR’s are held to the same standards.</a:t>
            </a:r>
            <a:endParaRPr lang="en-US" sz="1100"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p>
            <a:fld id="{5828E3EF-E41C-4D36-A0DB-582DAF0D4BA0}" type="slidenum">
              <a:rPr lang="en-US"/>
              <a:pPr/>
              <a:t>44</a:t>
            </a:fld>
            <a:endParaRPr lang="en-US"/>
          </a:p>
        </p:txBody>
      </p:sp>
      <p:sp>
        <p:nvSpPr>
          <p:cNvPr id="12291" name="Rectangle 2"/>
          <p:cNvSpPr>
            <a:spLocks noGrp="1" noRot="1" noChangeAspect="1" noChangeArrowheads="1" noTextEdit="1"/>
          </p:cNvSpPr>
          <p:nvPr>
            <p:ph type="sldImg"/>
          </p:nvPr>
        </p:nvSpPr>
        <p:spPr>
          <a:xfrm>
            <a:off x="1184275" y="698500"/>
            <a:ext cx="4654550" cy="3490913"/>
          </a:xfrm>
          <a:ln/>
        </p:spPr>
      </p:sp>
      <p:sp>
        <p:nvSpPr>
          <p:cNvPr id="12292" name="Rectangle 3"/>
          <p:cNvSpPr>
            <a:spLocks noGrp="1" noChangeArrowheads="1"/>
          </p:cNvSpPr>
          <p:nvPr>
            <p:ph type="body" idx="1"/>
          </p:nvPr>
        </p:nvSpPr>
        <p:spPr>
          <a:noFill/>
          <a:ln/>
        </p:spPr>
        <p:txBody>
          <a:bodyPr/>
          <a:lstStyle/>
          <a:p>
            <a:pPr eaLnBrk="1" hangingPunct="1"/>
            <a:r>
              <a:rPr lang="en-US" sz="1000" dirty="0" smtClean="0"/>
              <a:t>Before </a:t>
            </a:r>
            <a:r>
              <a:rPr lang="en-US" sz="1000" dirty="0"/>
              <a:t>you can teach a parent/caregiver, you need to know the following:</a:t>
            </a:r>
          </a:p>
          <a:p>
            <a:pPr eaLnBrk="1" hangingPunct="1"/>
            <a:endParaRPr lang="en-US" sz="1000" dirty="0"/>
          </a:p>
          <a:p>
            <a:pPr eaLnBrk="1" hangingPunct="1"/>
            <a:r>
              <a:rPr lang="en-US" sz="1000" dirty="0"/>
              <a:t>● </a:t>
            </a:r>
            <a:r>
              <a:rPr lang="en-US" sz="1000" b="1" dirty="0"/>
              <a:t>Selection</a:t>
            </a:r>
            <a:r>
              <a:rPr lang="en-US" sz="1000" dirty="0"/>
              <a:t>: Is it the right </a:t>
            </a:r>
            <a:r>
              <a:rPr lang="en-US" sz="1000" dirty="0" smtClean="0"/>
              <a:t>Car seat </a:t>
            </a:r>
            <a:r>
              <a:rPr lang="en-US" sz="1000" dirty="0"/>
              <a:t>for the child’s age, height, and weight?</a:t>
            </a:r>
          </a:p>
          <a:p>
            <a:pPr eaLnBrk="1" hangingPunct="1"/>
            <a:r>
              <a:rPr lang="en-US" sz="1000" dirty="0"/>
              <a:t>● </a:t>
            </a:r>
            <a:r>
              <a:rPr lang="en-US" sz="1000" b="1" dirty="0"/>
              <a:t>Direction</a:t>
            </a:r>
            <a:r>
              <a:rPr lang="en-US" sz="1000" dirty="0"/>
              <a:t>: Should the child be rear or forward facing?</a:t>
            </a:r>
          </a:p>
          <a:p>
            <a:pPr eaLnBrk="1" hangingPunct="1"/>
            <a:r>
              <a:rPr lang="en-US" sz="1000" dirty="0"/>
              <a:t>● </a:t>
            </a:r>
            <a:r>
              <a:rPr lang="en-US" sz="1000" b="1" dirty="0"/>
              <a:t>Location</a:t>
            </a:r>
            <a:r>
              <a:rPr lang="en-US" sz="1000" dirty="0"/>
              <a:t>: Where is the safest place to install the </a:t>
            </a:r>
            <a:r>
              <a:rPr lang="en-US" sz="1000" dirty="0" smtClean="0"/>
              <a:t>Car seat </a:t>
            </a:r>
            <a:r>
              <a:rPr lang="en-US" sz="1000" dirty="0"/>
              <a:t>in the vehicle?</a:t>
            </a:r>
          </a:p>
          <a:p>
            <a:pPr eaLnBrk="1" hangingPunct="1"/>
            <a:r>
              <a:rPr lang="en-US" sz="1000" dirty="0"/>
              <a:t>● </a:t>
            </a:r>
            <a:r>
              <a:rPr lang="en-US" sz="1000" b="1" dirty="0"/>
              <a:t>Installation</a:t>
            </a:r>
            <a:r>
              <a:rPr lang="en-US" sz="1000" dirty="0"/>
              <a:t>: If the </a:t>
            </a:r>
            <a:r>
              <a:rPr lang="en-US" sz="1000" dirty="0" smtClean="0"/>
              <a:t>Car seat </a:t>
            </a:r>
            <a:r>
              <a:rPr lang="en-US" sz="1000" dirty="0"/>
              <a:t>has two belt paths are the belt or LATCH attachments routed through the correct path?  </a:t>
            </a:r>
            <a:endParaRPr lang="en-US" sz="1000" dirty="0" smtClean="0"/>
          </a:p>
          <a:p>
            <a:pPr eaLnBrk="1" hangingPunct="1"/>
            <a:r>
              <a:rPr lang="en-US" sz="1000" dirty="0" smtClean="0"/>
              <a:t>Does </a:t>
            </a:r>
            <a:r>
              <a:rPr lang="en-US" sz="1000" dirty="0"/>
              <a:t>the harness lie flat and fit snug?</a:t>
            </a:r>
          </a:p>
          <a:p>
            <a:pPr eaLnBrk="1" hangingPunct="1"/>
            <a:r>
              <a:rPr lang="en-US" sz="1000" dirty="0"/>
              <a:t> </a:t>
            </a:r>
          </a:p>
          <a:p>
            <a:pPr eaLnBrk="1" hangingPunct="1"/>
            <a:r>
              <a:rPr lang="en-US" sz="1000" b="1" dirty="0"/>
              <a:t>Always read the labels on the CR and the manufacturer’s instructions for the vehicle and CR.</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normAutofit fontScale="85000" lnSpcReduction="20000"/>
          </a:bodyPr>
          <a:lstStyle/>
          <a:p>
            <a:r>
              <a:rPr lang="en-US" b="1" dirty="0" smtClean="0"/>
              <a:t>Important:</a:t>
            </a:r>
            <a:r>
              <a:rPr lang="en-US" dirty="0" smtClean="0"/>
              <a:t> This is a general checklist designed to be used in combination with your vehicle owner’s and your child</a:t>
            </a:r>
            <a:r>
              <a:rPr lang="en-US" baseline="0" dirty="0" smtClean="0"/>
              <a:t> care seat</a:t>
            </a:r>
            <a:r>
              <a:rPr lang="en-US" dirty="0" smtClean="0"/>
              <a:t> instruction manuals. To get the most out of this checklist, have those manuals handy for quick reference.</a:t>
            </a:r>
            <a:br>
              <a:rPr lang="en-US" dirty="0" smtClean="0"/>
            </a:br>
            <a:r>
              <a:rPr lang="en-US" dirty="0" smtClean="0"/>
              <a:t/>
            </a:r>
            <a:br>
              <a:rPr lang="en-US" dirty="0" smtClean="0"/>
            </a:br>
            <a:r>
              <a:rPr lang="en-US" b="1" dirty="0" smtClean="0"/>
              <a:t>1) Check </a:t>
            </a:r>
            <a:r>
              <a:rPr lang="en-US" dirty="0" smtClean="0"/>
              <a:t>the car seat label to make sure it’s appropriate for your child’s age, weight and height. Like milk, car seats have an expiration date. Just double check the label on your car seat to make sure it is still safe. </a:t>
            </a:r>
          </a:p>
          <a:p>
            <a:endParaRPr lang="en-US" dirty="0" smtClean="0"/>
          </a:p>
          <a:p>
            <a:r>
              <a:rPr lang="en-US" b="1" dirty="0" smtClean="0"/>
              <a:t>2) Place the car seat in the back seat of the vehicle.</a:t>
            </a:r>
            <a:r>
              <a:rPr lang="en-US" dirty="0" smtClean="0"/>
              <a:t> If the vehicle is an SUV or van with three rows of seats, place the car seat in the middle row. </a:t>
            </a:r>
          </a:p>
          <a:p>
            <a:r>
              <a:rPr lang="en-US" dirty="0" smtClean="0"/>
              <a:t>If possible, place the car seat in the center of vehicle seat (see vehicle owner’s manual for details). </a:t>
            </a:r>
            <a:r>
              <a:rPr lang="en-US" b="1" dirty="0" smtClean="0"/>
              <a:t>Note</a:t>
            </a:r>
            <a:r>
              <a:rPr lang="en-US" dirty="0" smtClean="0"/>
              <a:t>: You may not be able to get a tight fit in the center seat. If that is the case, place the car seat in the back seat on the left or right side near a window. The safest way for your baby to ride is in a tightly installed car seat</a:t>
            </a:r>
            <a:r>
              <a:rPr lang="en-US" baseline="0" dirty="0" smtClean="0"/>
              <a:t>.  Children should remain in the back seat until they are 13 years old.</a:t>
            </a:r>
            <a:endParaRPr lang="en-US" dirty="0" smtClean="0"/>
          </a:p>
          <a:p>
            <a:endParaRPr lang="en-US" dirty="0" smtClean="0"/>
          </a:p>
          <a:p>
            <a:pPr defTabSz="466618"/>
            <a:r>
              <a:rPr lang="en-US" b="1" dirty="0" smtClean="0"/>
              <a:t>3) Important Only Select ONE method to install the car seat:  </a:t>
            </a:r>
            <a:r>
              <a:rPr lang="en-US" dirty="0" smtClean="0"/>
              <a:t>You must check labels on the car seat and the car seat instruction manual for information on how to attach the car seat using </a:t>
            </a:r>
            <a:r>
              <a:rPr lang="en-US" b="1" dirty="0" smtClean="0"/>
              <a:t>either</a:t>
            </a:r>
            <a:r>
              <a:rPr lang="en-US" dirty="0" smtClean="0"/>
              <a:t> the lap belt only (usually found in middle of back seat);</a:t>
            </a:r>
            <a:r>
              <a:rPr lang="en-US" baseline="0" dirty="0" smtClean="0"/>
              <a:t> </a:t>
            </a:r>
            <a:r>
              <a:rPr lang="en-US" dirty="0" smtClean="0"/>
              <a:t>lap and shoulder belt, or LATCH system,</a:t>
            </a:r>
            <a:r>
              <a:rPr lang="en-US" baseline="0" dirty="0" smtClean="0"/>
              <a:t> or built in seats</a:t>
            </a:r>
            <a:r>
              <a:rPr lang="en-US" dirty="0" smtClean="0"/>
              <a:t>. Also check the vehicle owner’s manual for instructions, including whether you need to use a locking clip</a:t>
            </a:r>
            <a:r>
              <a:rPr lang="en-US" baseline="0" dirty="0" smtClean="0"/>
              <a:t>  </a:t>
            </a:r>
            <a:r>
              <a:rPr lang="en-US" b="1" dirty="0" smtClean="0"/>
              <a:t>Do not use both the LATCH system and the vehicles</a:t>
            </a:r>
            <a:r>
              <a:rPr lang="en-US" b="1" baseline="0" dirty="0" smtClean="0"/>
              <a:t> belt system at the same time.</a:t>
            </a:r>
            <a:endParaRPr lang="en-US" b="1" dirty="0" smtClean="0"/>
          </a:p>
          <a:p>
            <a:endParaRPr lang="en-US" dirty="0" smtClean="0"/>
          </a:p>
          <a:p>
            <a:r>
              <a:rPr lang="en-US" b="1" dirty="0" smtClean="0"/>
              <a:t>4) Attach the car seat.</a:t>
            </a:r>
          </a:p>
          <a:p>
            <a:endParaRPr lang="en-US" dirty="0" smtClean="0"/>
          </a:p>
          <a:p>
            <a:r>
              <a:rPr lang="en-US" b="1" dirty="0" smtClean="0"/>
              <a:t>5) Tighten the vehicle belt or lower anchor attachment (LATCH).</a:t>
            </a:r>
            <a:r>
              <a:rPr lang="en-US" dirty="0" smtClean="0"/>
              <a:t> The car seat must </a:t>
            </a:r>
            <a:r>
              <a:rPr lang="en-US" b="1" dirty="0" smtClean="0"/>
              <a:t>not</a:t>
            </a:r>
            <a:r>
              <a:rPr lang="en-US" dirty="0" smtClean="0"/>
              <a:t> move more than one inch from side to side or front to back at the point of attachment. </a:t>
            </a:r>
          </a:p>
          <a:p>
            <a:endParaRPr lang="en-US" dirty="0" smtClean="0"/>
          </a:p>
          <a:p>
            <a:r>
              <a:rPr lang="en-US" b="1" dirty="0" smtClean="0"/>
              <a:t>6) Buckle the baby into the car seat.</a:t>
            </a:r>
            <a:endParaRPr lang="en-US" dirty="0" smtClean="0"/>
          </a:p>
          <a:p>
            <a:endParaRPr lang="en-US" dirty="0" smtClean="0"/>
          </a:p>
          <a:p>
            <a:r>
              <a:rPr lang="en-US" b="1" dirty="0" smtClean="0"/>
              <a:t>7)</a:t>
            </a:r>
            <a:r>
              <a:rPr lang="en-US" b="1" baseline="0" dirty="0" smtClean="0"/>
              <a:t> </a:t>
            </a:r>
            <a:r>
              <a:rPr lang="en-US" b="1" dirty="0" smtClean="0"/>
              <a:t>Check the harness straps.  </a:t>
            </a:r>
            <a:r>
              <a:rPr lang="en-US" dirty="0" smtClean="0"/>
              <a:t>They should be snug and flat on the child’s shoulders.  Check that the plastic harness retainer clip is at the child’s armpit level.  If using blankets, always buckle the infant in the seat first, then place blankets over the harness. Now, with the chest clip placed at armpit level, pinch the straps at your child’s shoulder. If you are unable to pinch any excess webbing, you’re good to go. </a:t>
            </a: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4E90E36C-1704-40EA-BF51-4DD5A75CD328}"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normAutofit/>
          </a:bodyPr>
          <a:lstStyle/>
          <a:p>
            <a:pPr>
              <a:spcBef>
                <a:spcPct val="0"/>
              </a:spcBef>
            </a:pPr>
            <a:r>
              <a:rPr lang="en-US" dirty="0" smtClean="0"/>
              <a:t>For any</a:t>
            </a:r>
            <a:r>
              <a:rPr lang="en-US" baseline="0" dirty="0" smtClean="0"/>
              <a:t> type of child safety seat, t</a:t>
            </a:r>
            <a:r>
              <a:rPr lang="en-US" dirty="0" smtClean="0"/>
              <a:t>he best way to make sure it is used properly is to read the instruction book that comes with the seat and the auto manufacturers manual, and carefully follow the directions.</a:t>
            </a:r>
          </a:p>
          <a:p>
            <a:pPr>
              <a:spcBef>
                <a:spcPct val="0"/>
              </a:spcBef>
            </a:pPr>
            <a:endParaRPr lang="en-US" dirty="0" smtClean="0"/>
          </a:p>
          <a:p>
            <a:pPr>
              <a:spcBef>
                <a:spcPct val="0"/>
              </a:spcBef>
            </a:pPr>
            <a:r>
              <a:rPr lang="en-US" dirty="0" smtClean="0"/>
              <a:t>Make sure to fill out and return the registration card that </a:t>
            </a:r>
            <a:r>
              <a:rPr lang="en-US" b="1" dirty="0" smtClean="0"/>
              <a:t>comes with the seat to ensure you will be contacted in case of a recall.</a:t>
            </a:r>
          </a:p>
          <a:p>
            <a:endParaRPr lang="en-US" b="1" dirty="0"/>
          </a:p>
        </p:txBody>
      </p:sp>
      <p:sp>
        <p:nvSpPr>
          <p:cNvPr id="4" name="Slide Number Placeholder 3"/>
          <p:cNvSpPr>
            <a:spLocks noGrp="1"/>
          </p:cNvSpPr>
          <p:nvPr>
            <p:ph type="sldNum" sz="quarter" idx="10"/>
          </p:nvPr>
        </p:nvSpPr>
        <p:spPr/>
        <p:txBody>
          <a:bodyPr/>
          <a:lstStyle/>
          <a:p>
            <a:fld id="{4E90E36C-1704-40EA-BF51-4DD5A75CD328}"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p>
            <a:fld id="{671FE258-10CD-4769-B212-D5D347230495}" type="slidenum">
              <a:rPr lang="en-US"/>
              <a:pPr/>
              <a:t>47</a:t>
            </a:fld>
            <a:endParaRPr lang="en-US"/>
          </a:p>
        </p:txBody>
      </p:sp>
      <p:sp>
        <p:nvSpPr>
          <p:cNvPr id="13315" name="Rectangle 2"/>
          <p:cNvSpPr>
            <a:spLocks noGrp="1" noRot="1" noChangeAspect="1" noChangeArrowheads="1" noTextEdit="1"/>
          </p:cNvSpPr>
          <p:nvPr>
            <p:ph type="sldImg"/>
          </p:nvPr>
        </p:nvSpPr>
        <p:spPr>
          <a:xfrm>
            <a:off x="1184275" y="698500"/>
            <a:ext cx="4654550" cy="3490913"/>
          </a:xfrm>
          <a:ln/>
        </p:spPr>
      </p:sp>
      <p:sp>
        <p:nvSpPr>
          <p:cNvPr id="13316" name="Rectangle 3"/>
          <p:cNvSpPr>
            <a:spLocks noGrp="1" noChangeArrowheads="1"/>
          </p:cNvSpPr>
          <p:nvPr>
            <p:ph type="body" idx="1"/>
          </p:nvPr>
        </p:nvSpPr>
        <p:spPr>
          <a:noFill/>
          <a:ln/>
        </p:spPr>
        <p:txBody>
          <a:bodyPr/>
          <a:lstStyle/>
          <a:p>
            <a:pPr marL="174982" marR="0" indent="-174982" algn="l" defTabSz="457200" rtl="0" eaLnBrk="1" fontAlgn="auto" latinLnBrk="0" hangingPunct="1">
              <a:lnSpc>
                <a:spcPct val="90000"/>
              </a:lnSpc>
              <a:spcBef>
                <a:spcPts val="0"/>
              </a:spcBef>
              <a:spcAft>
                <a:spcPts val="0"/>
              </a:spcAft>
              <a:buClrTx/>
              <a:buSzTx/>
              <a:buFontTx/>
              <a:buNone/>
              <a:tabLst/>
              <a:defRPr/>
            </a:pPr>
            <a:r>
              <a:rPr lang="en-US" sz="1000" b="1" dirty="0" smtClean="0">
                <a:latin typeface="Times New Roman" pitchFamily="18" charset="0"/>
              </a:rPr>
              <a:t>Unsafe Car seats should be destroyed.</a:t>
            </a:r>
            <a:r>
              <a:rPr lang="en-US" sz="1000" b="1" baseline="0" dirty="0" smtClean="0">
                <a:latin typeface="Times New Roman" pitchFamily="18" charset="0"/>
              </a:rPr>
              <a:t>  That prevents </a:t>
            </a:r>
            <a:r>
              <a:rPr lang="en-US" sz="1000" b="1" dirty="0" smtClean="0">
                <a:latin typeface="Times New Roman" pitchFamily="18" charset="0"/>
              </a:rPr>
              <a:t>an unsuspecting family from using it.</a:t>
            </a:r>
          </a:p>
          <a:p>
            <a:pPr marL="174982" marR="0" indent="-174982" algn="l" defTabSz="457200" rtl="0" eaLnBrk="1" fontAlgn="auto" latinLnBrk="0" hangingPunct="1">
              <a:lnSpc>
                <a:spcPct val="90000"/>
              </a:lnSpc>
              <a:spcBef>
                <a:spcPts val="0"/>
              </a:spcBef>
              <a:spcAft>
                <a:spcPts val="0"/>
              </a:spcAft>
              <a:buClrTx/>
              <a:buSzTx/>
              <a:buFontTx/>
              <a:buNone/>
              <a:tabLst/>
              <a:defRPr/>
            </a:pPr>
            <a:endParaRPr lang="en-US" sz="1000" dirty="0" smtClean="0">
              <a:latin typeface="Times New Roman" pitchFamily="18" charset="0"/>
            </a:endParaRPr>
          </a:p>
          <a:p>
            <a:pPr marL="174982" marR="0" indent="-174982" algn="l" defTabSz="457200" rtl="0" eaLnBrk="1" fontAlgn="auto" latinLnBrk="0" hangingPunct="1">
              <a:lnSpc>
                <a:spcPct val="90000"/>
              </a:lnSpc>
              <a:spcBef>
                <a:spcPts val="0"/>
              </a:spcBef>
              <a:spcAft>
                <a:spcPts val="0"/>
              </a:spcAft>
              <a:buClrTx/>
              <a:buSzTx/>
              <a:buFontTx/>
              <a:buNone/>
              <a:tabLst/>
              <a:defRPr/>
            </a:pPr>
            <a:r>
              <a:rPr lang="en-US" sz="1000" dirty="0" smtClean="0">
                <a:latin typeface="Times New Roman" pitchFamily="18" charset="0"/>
              </a:rPr>
              <a:t>Other </a:t>
            </a:r>
            <a:r>
              <a:rPr lang="en-US" sz="1000" dirty="0">
                <a:latin typeface="Times New Roman" pitchFamily="18" charset="0"/>
              </a:rPr>
              <a:t>issues to remember include:</a:t>
            </a:r>
          </a:p>
          <a:p>
            <a:pPr marL="174982" indent="-174982">
              <a:lnSpc>
                <a:spcPct val="90000"/>
              </a:lnSpc>
            </a:pPr>
            <a:r>
              <a:rPr lang="en-US" sz="1000" b="1" dirty="0" smtClean="0">
                <a:latin typeface="Times New Roman" pitchFamily="18" charset="0"/>
              </a:rPr>
              <a:t>Safety</a:t>
            </a:r>
            <a:r>
              <a:rPr lang="en-US" sz="1000" b="1" dirty="0">
                <a:latin typeface="Times New Roman" pitchFamily="18" charset="0"/>
              </a:rPr>
              <a:t>:</a:t>
            </a:r>
          </a:p>
          <a:p>
            <a:pPr marL="641600" lvl="1" indent="-174982">
              <a:lnSpc>
                <a:spcPct val="90000"/>
              </a:lnSpc>
            </a:pPr>
            <a:r>
              <a:rPr lang="en-US" sz="1000" dirty="0">
                <a:latin typeface="Times New Roman" pitchFamily="18" charset="0"/>
              </a:rPr>
              <a:t>●</a:t>
            </a:r>
            <a:r>
              <a:rPr lang="en-US" sz="1000" u="sng" dirty="0">
                <a:latin typeface="Times New Roman" pitchFamily="18" charset="0"/>
              </a:rPr>
              <a:t> The </a:t>
            </a:r>
            <a:r>
              <a:rPr lang="en-US" sz="1000" b="1" u="sng" dirty="0">
                <a:latin typeface="Times New Roman" pitchFamily="18" charset="0"/>
              </a:rPr>
              <a:t>Label</a:t>
            </a:r>
            <a:r>
              <a:rPr lang="en-US" sz="1000" dirty="0">
                <a:latin typeface="Times New Roman" pitchFamily="18" charset="0"/>
              </a:rPr>
              <a:t> – should meet Federal Motor Vehicle Safety Standards (FMVSS).</a:t>
            </a:r>
          </a:p>
          <a:p>
            <a:pPr marL="641600" lvl="1" indent="-174982">
              <a:lnSpc>
                <a:spcPct val="90000"/>
              </a:lnSpc>
            </a:pPr>
            <a:r>
              <a:rPr lang="en-US" sz="1000" dirty="0">
                <a:latin typeface="Times New Roman" pitchFamily="18" charset="0"/>
              </a:rPr>
              <a:t>●</a:t>
            </a:r>
            <a:r>
              <a:rPr lang="en-US" sz="1000" u="sng" dirty="0">
                <a:latin typeface="Times New Roman" pitchFamily="18" charset="0"/>
              </a:rPr>
              <a:t> </a:t>
            </a:r>
            <a:r>
              <a:rPr lang="en-US" sz="1000" b="1" u="sng" dirty="0">
                <a:latin typeface="Times New Roman" pitchFamily="18" charset="0"/>
              </a:rPr>
              <a:t>Expiration date</a:t>
            </a:r>
            <a:r>
              <a:rPr lang="en-US" sz="1000" b="1" dirty="0">
                <a:latin typeface="Times New Roman" pitchFamily="18" charset="0"/>
              </a:rPr>
              <a:t> </a:t>
            </a:r>
            <a:r>
              <a:rPr lang="en-US" sz="1000" dirty="0">
                <a:latin typeface="Times New Roman" pitchFamily="18" charset="0"/>
              </a:rPr>
              <a:t>-  Some </a:t>
            </a:r>
            <a:r>
              <a:rPr lang="en-US" sz="1000" dirty="0" smtClean="0">
                <a:latin typeface="Times New Roman" pitchFamily="18" charset="0"/>
              </a:rPr>
              <a:t>Car seats </a:t>
            </a:r>
            <a:r>
              <a:rPr lang="en-US" sz="1000" dirty="0">
                <a:latin typeface="Times New Roman" pitchFamily="18" charset="0"/>
              </a:rPr>
              <a:t>have expiration dates.  If there is no expiration date then the </a:t>
            </a:r>
            <a:r>
              <a:rPr lang="en-US" sz="1000" dirty="0" smtClean="0">
                <a:latin typeface="Times New Roman" pitchFamily="18" charset="0"/>
              </a:rPr>
              <a:t>Car seat </a:t>
            </a:r>
            <a:r>
              <a:rPr lang="en-US" sz="1000" dirty="0">
                <a:latin typeface="Times New Roman" pitchFamily="18" charset="0"/>
              </a:rPr>
              <a:t>you select should be </a:t>
            </a:r>
            <a:r>
              <a:rPr lang="en-US" sz="1000" b="1" dirty="0">
                <a:latin typeface="Times New Roman" pitchFamily="18" charset="0"/>
              </a:rPr>
              <a:t>less than 6 years </a:t>
            </a:r>
            <a:r>
              <a:rPr lang="en-US" sz="1000" dirty="0">
                <a:latin typeface="Times New Roman" pitchFamily="18" charset="0"/>
              </a:rPr>
              <a:t>after the manufacture date.</a:t>
            </a:r>
          </a:p>
          <a:p>
            <a:pPr marL="641600" lvl="1" indent="-174982">
              <a:lnSpc>
                <a:spcPct val="90000"/>
              </a:lnSpc>
            </a:pPr>
            <a:r>
              <a:rPr lang="en-US" sz="1000" dirty="0">
                <a:latin typeface="Times New Roman" pitchFamily="18" charset="0"/>
              </a:rPr>
              <a:t>●</a:t>
            </a:r>
            <a:r>
              <a:rPr lang="en-US" sz="1000" u="sng" dirty="0">
                <a:latin typeface="Times New Roman" pitchFamily="18" charset="0"/>
              </a:rPr>
              <a:t> </a:t>
            </a:r>
            <a:r>
              <a:rPr lang="en-US" sz="1000" b="1" u="sng" dirty="0">
                <a:latin typeface="Times New Roman" pitchFamily="18" charset="0"/>
              </a:rPr>
              <a:t>History</a:t>
            </a:r>
            <a:r>
              <a:rPr lang="en-US" sz="1000" dirty="0">
                <a:latin typeface="Times New Roman" pitchFamily="18" charset="0"/>
              </a:rPr>
              <a:t> -  It should </a:t>
            </a:r>
            <a:r>
              <a:rPr lang="en-US" sz="1000" b="1" dirty="0" smtClean="0">
                <a:latin typeface="Times New Roman" pitchFamily="18" charset="0"/>
              </a:rPr>
              <a:t>NOT</a:t>
            </a:r>
            <a:r>
              <a:rPr lang="en-US" sz="1000" dirty="0" smtClean="0">
                <a:latin typeface="Times New Roman" pitchFamily="18" charset="0"/>
              </a:rPr>
              <a:t> </a:t>
            </a:r>
            <a:r>
              <a:rPr lang="en-US" sz="1000" dirty="0">
                <a:latin typeface="Times New Roman" pitchFamily="18" charset="0"/>
              </a:rPr>
              <a:t>have been in a crash (See NHTSA's criteria for assessing crash severity and CR replacement).</a:t>
            </a:r>
          </a:p>
          <a:p>
            <a:pPr marL="641600" lvl="1" indent="-174982">
              <a:lnSpc>
                <a:spcPct val="90000"/>
              </a:lnSpc>
            </a:pPr>
            <a:r>
              <a:rPr lang="en-US" sz="1000" dirty="0">
                <a:latin typeface="Times New Roman" pitchFamily="18" charset="0"/>
              </a:rPr>
              <a:t>●</a:t>
            </a:r>
            <a:r>
              <a:rPr lang="en-US" sz="1000" u="sng" dirty="0">
                <a:latin typeface="Times New Roman" pitchFamily="18" charset="0"/>
              </a:rPr>
              <a:t> </a:t>
            </a:r>
            <a:r>
              <a:rPr lang="en-US" sz="1000" b="1" u="sng" dirty="0">
                <a:latin typeface="Times New Roman" pitchFamily="18" charset="0"/>
              </a:rPr>
              <a:t>Recall</a:t>
            </a:r>
            <a:r>
              <a:rPr lang="en-US" sz="1000" dirty="0">
                <a:latin typeface="Times New Roman" pitchFamily="18" charset="0"/>
              </a:rPr>
              <a:t> -  The </a:t>
            </a:r>
            <a:r>
              <a:rPr lang="en-US" sz="1000" dirty="0" smtClean="0">
                <a:latin typeface="Times New Roman" pitchFamily="18" charset="0"/>
              </a:rPr>
              <a:t>Car seat </a:t>
            </a:r>
            <a:r>
              <a:rPr lang="en-US" sz="1000" dirty="0">
                <a:latin typeface="Times New Roman" pitchFamily="18" charset="0"/>
              </a:rPr>
              <a:t>should </a:t>
            </a:r>
            <a:r>
              <a:rPr lang="en-US" sz="1000" b="1" dirty="0">
                <a:latin typeface="Times New Roman" pitchFamily="18" charset="0"/>
              </a:rPr>
              <a:t>not</a:t>
            </a:r>
            <a:r>
              <a:rPr lang="en-US" sz="1000" dirty="0">
                <a:latin typeface="Times New Roman" pitchFamily="18" charset="0"/>
              </a:rPr>
              <a:t> have had an </a:t>
            </a:r>
            <a:r>
              <a:rPr lang="en-US" sz="1000" b="1" u="sng" dirty="0">
                <a:latin typeface="Times New Roman" pitchFamily="18" charset="0"/>
              </a:rPr>
              <a:t>uncorrected</a:t>
            </a:r>
            <a:r>
              <a:rPr lang="en-US" sz="1000" dirty="0">
                <a:latin typeface="Times New Roman" pitchFamily="18" charset="0"/>
              </a:rPr>
              <a:t> recall.  A recall is notice of a problem from the CR manufacturer.  Action must be taken by the manufacturer to correct. (A recall list can be found at www.nhtsa.gov) or www.1800buckleup.org</a:t>
            </a:r>
          </a:p>
          <a:p>
            <a:pPr marL="174982" indent="-174982">
              <a:lnSpc>
                <a:spcPct val="90000"/>
              </a:lnSpc>
            </a:pPr>
            <a:endParaRPr lang="en-US" sz="1000" dirty="0">
              <a:latin typeface="Times New Roman" pitchFamily="18" charset="0"/>
            </a:endParaRPr>
          </a:p>
          <a:p>
            <a:pPr marL="174982" indent="-174982">
              <a:lnSpc>
                <a:spcPct val="90000"/>
              </a:lnSpc>
            </a:pPr>
            <a:r>
              <a:rPr lang="en-US" sz="1000" dirty="0">
                <a:latin typeface="Times New Roman" pitchFamily="18" charset="0"/>
              </a:rPr>
              <a:t>● </a:t>
            </a:r>
            <a:r>
              <a:rPr lang="en-US" sz="1000" b="1" dirty="0">
                <a:latin typeface="Times New Roman" pitchFamily="18" charset="0"/>
              </a:rPr>
              <a:t>Compatibility</a:t>
            </a:r>
            <a:r>
              <a:rPr lang="en-US" sz="1000" dirty="0">
                <a:latin typeface="Times New Roman" pitchFamily="18" charset="0"/>
              </a:rPr>
              <a:t>: All the parts (CR, </a:t>
            </a:r>
            <a:r>
              <a:rPr lang="en-US" sz="1000" dirty="0" smtClean="0">
                <a:latin typeface="Times New Roman" pitchFamily="18" charset="0"/>
              </a:rPr>
              <a:t>seat belts, vehicle</a:t>
            </a:r>
            <a:r>
              <a:rPr lang="en-US" sz="1000" dirty="0">
                <a:latin typeface="Times New Roman" pitchFamily="18" charset="0"/>
              </a:rPr>
              <a:t>, LATCH) should work well together.  </a:t>
            </a:r>
          </a:p>
          <a:p>
            <a:pPr marL="174982" indent="-174982">
              <a:lnSpc>
                <a:spcPct val="90000"/>
              </a:lnSpc>
              <a:buFontTx/>
              <a:buChar char="•"/>
            </a:pPr>
            <a:endParaRPr lang="en-US" sz="1000" u="sng" dirty="0">
              <a:latin typeface="Times New Roman" pitchFamily="18" charset="0"/>
            </a:endParaRPr>
          </a:p>
          <a:p>
            <a:pPr marL="174982" indent="-174982">
              <a:lnSpc>
                <a:spcPct val="90000"/>
              </a:lnSpc>
            </a:pPr>
            <a:r>
              <a:rPr lang="en-US" sz="1000" dirty="0">
                <a:latin typeface="Times New Roman" pitchFamily="18" charset="0"/>
              </a:rPr>
              <a:t>● </a:t>
            </a:r>
            <a:r>
              <a:rPr lang="en-US" sz="1000" b="1" dirty="0">
                <a:latin typeface="Times New Roman" pitchFamily="18" charset="0"/>
              </a:rPr>
              <a:t>Convenience</a:t>
            </a:r>
            <a:r>
              <a:rPr lang="en-US" sz="1000" dirty="0">
                <a:latin typeface="Times New Roman" pitchFamily="18" charset="0"/>
              </a:rPr>
              <a:t>: The </a:t>
            </a:r>
            <a:r>
              <a:rPr lang="en-US" sz="1000" dirty="0" smtClean="0">
                <a:latin typeface="Times New Roman" pitchFamily="18" charset="0"/>
              </a:rPr>
              <a:t>Car seat </a:t>
            </a:r>
            <a:r>
              <a:rPr lang="en-US" sz="1000" dirty="0">
                <a:latin typeface="Times New Roman" pitchFamily="18" charset="0"/>
              </a:rPr>
              <a:t>should be easy to use so that each parent/caregiver will use it correctly every time a child rides in a vehicle. </a:t>
            </a:r>
          </a:p>
          <a:p>
            <a:pPr marL="174982" indent="-174982">
              <a:lnSpc>
                <a:spcPct val="90000"/>
              </a:lnSpc>
              <a:buFontTx/>
              <a:buChar char="•"/>
            </a:pPr>
            <a:endParaRPr lang="en-US" sz="1000" dirty="0">
              <a:latin typeface="Times New Roman" pitchFamily="18" charset="0"/>
            </a:endParaRPr>
          </a:p>
          <a:p>
            <a:pPr marL="174982" indent="-174982">
              <a:lnSpc>
                <a:spcPct val="90000"/>
              </a:lnSpc>
            </a:pPr>
            <a:r>
              <a:rPr lang="en-US" sz="1000" dirty="0">
                <a:latin typeface="Times New Roman" pitchFamily="18" charset="0"/>
              </a:rPr>
              <a:t>● </a:t>
            </a:r>
            <a:r>
              <a:rPr lang="en-US" sz="1000" b="1" dirty="0">
                <a:latin typeface="Times New Roman" pitchFamily="18" charset="0"/>
              </a:rPr>
              <a:t>Comfort</a:t>
            </a:r>
            <a:r>
              <a:rPr lang="en-US" sz="1000" dirty="0">
                <a:latin typeface="Times New Roman" pitchFamily="18" charset="0"/>
              </a:rPr>
              <a:t>: Choose a </a:t>
            </a:r>
            <a:r>
              <a:rPr lang="en-US" sz="1000" dirty="0" smtClean="0">
                <a:latin typeface="Times New Roman" pitchFamily="18" charset="0"/>
              </a:rPr>
              <a:t>Car seat </a:t>
            </a:r>
            <a:r>
              <a:rPr lang="en-US" sz="1000" dirty="0">
                <a:latin typeface="Times New Roman" pitchFamily="18" charset="0"/>
              </a:rPr>
              <a:t>with the comfort of the child in mind. To do this, sometimes the child may need to help choose their CR. You can negotiate about cup holders or a cool fabric patterns, but </a:t>
            </a:r>
            <a:r>
              <a:rPr lang="en-US" sz="1000" b="1" dirty="0">
                <a:latin typeface="Times New Roman" pitchFamily="18" charset="0"/>
              </a:rPr>
              <a:t>not</a:t>
            </a:r>
            <a:r>
              <a:rPr lang="en-US" sz="1000" dirty="0">
                <a:latin typeface="Times New Roman" pitchFamily="18" charset="0"/>
              </a:rPr>
              <a:t> about using a </a:t>
            </a:r>
            <a:r>
              <a:rPr lang="en-US" sz="1000" dirty="0" smtClean="0">
                <a:latin typeface="Times New Roman" pitchFamily="18" charset="0"/>
              </a:rPr>
              <a:t>Car seat.</a:t>
            </a:r>
            <a:endParaRPr lang="en-US" sz="1000" dirty="0">
              <a:latin typeface="Times New Roman" pitchFamily="18" charset="0"/>
            </a:endParaRPr>
          </a:p>
          <a:p>
            <a:pPr marL="174982" indent="-174982">
              <a:lnSpc>
                <a:spcPct val="90000"/>
              </a:lnSpc>
            </a:pPr>
            <a:endParaRPr lang="en-US" sz="1000" dirty="0">
              <a:latin typeface="Times New Roman" pitchFamily="18" charset="0"/>
            </a:endParaRPr>
          </a:p>
          <a:p>
            <a:pPr marL="174982" indent="-174982">
              <a:lnSpc>
                <a:spcPct val="90000"/>
              </a:lnSpc>
            </a:pPr>
            <a:endParaRPr lang="en-US" sz="1000" dirty="0">
              <a:solidFill>
                <a:srgbClr val="FF0000"/>
              </a:solidFill>
              <a:latin typeface="Times New Roman"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p>
            <a:fld id="{E459CDCB-E73A-420D-AC83-47D2876DD7C2}" type="slidenum">
              <a:rPr lang="en-US"/>
              <a:pPr/>
              <a:t>48</a:t>
            </a:fld>
            <a:endParaRPr lang="en-US"/>
          </a:p>
        </p:txBody>
      </p:sp>
      <p:sp>
        <p:nvSpPr>
          <p:cNvPr id="14339" name="Rectangle 2"/>
          <p:cNvSpPr>
            <a:spLocks noGrp="1" noRot="1" noChangeAspect="1" noChangeArrowheads="1" noTextEdit="1"/>
          </p:cNvSpPr>
          <p:nvPr>
            <p:ph type="sldImg"/>
          </p:nvPr>
        </p:nvSpPr>
        <p:spPr>
          <a:xfrm>
            <a:off x="1184275" y="698500"/>
            <a:ext cx="4654550" cy="3490913"/>
          </a:xfrm>
          <a:ln/>
        </p:spPr>
      </p:sp>
      <p:sp>
        <p:nvSpPr>
          <p:cNvPr id="14340" name="Rectangle 3"/>
          <p:cNvSpPr>
            <a:spLocks noGrp="1" noChangeArrowheads="1"/>
          </p:cNvSpPr>
          <p:nvPr>
            <p:ph type="body" idx="1"/>
          </p:nvPr>
        </p:nvSpPr>
        <p:spPr>
          <a:xfrm>
            <a:off x="936417" y="4421826"/>
            <a:ext cx="5150273" cy="4189095"/>
          </a:xfrm>
          <a:noFill/>
          <a:ln/>
        </p:spPr>
        <p:txBody>
          <a:bodyPr/>
          <a:lstStyle/>
          <a:p>
            <a:pPr eaLnBrk="1" hangingPunct="1"/>
            <a:r>
              <a:rPr lang="en-US" dirty="0" smtClean="0">
                <a:latin typeface="Times New Roman" pitchFamily="18" charset="0"/>
              </a:rPr>
              <a:t>To install a CR correctly it is important to know the common parts of a CR. Different CR may have parts not listed here. Read the manufacturer's instructions to learn about the parts and functions of each CR.</a:t>
            </a:r>
          </a:p>
          <a:p>
            <a:pPr eaLnBrk="1" hangingPunct="1"/>
            <a:endParaRPr lang="en-US" dirty="0" smtClean="0">
              <a:latin typeface="Times New Roman" pitchFamily="18" charset="0"/>
            </a:endParaRPr>
          </a:p>
          <a:p>
            <a:pPr defTabSz="466618"/>
            <a:r>
              <a:rPr lang="en-US" b="1" u="sng" dirty="0" smtClean="0">
                <a:latin typeface="Times New Roman" pitchFamily="18" charset="0"/>
              </a:rPr>
              <a:t>Shell/frame</a:t>
            </a:r>
            <a:r>
              <a:rPr lang="en-US" b="1" dirty="0" smtClean="0">
                <a:latin typeface="Times New Roman" pitchFamily="18" charset="0"/>
              </a:rPr>
              <a:t>: </a:t>
            </a:r>
            <a:r>
              <a:rPr lang="en-US" dirty="0" smtClean="0">
                <a:latin typeface="Times New Roman" pitchFamily="18" charset="0"/>
              </a:rPr>
              <a:t>The molded plastic structure of the CR</a:t>
            </a:r>
          </a:p>
          <a:p>
            <a:pPr defTabSz="466618"/>
            <a:r>
              <a:rPr lang="en-US" b="1" u="sng" dirty="0" smtClean="0">
                <a:latin typeface="Times New Roman" pitchFamily="18" charset="0"/>
              </a:rPr>
              <a:t>Retainer clip:</a:t>
            </a:r>
            <a:r>
              <a:rPr lang="en-US" b="1" dirty="0" smtClean="0">
                <a:latin typeface="Times New Roman" pitchFamily="18" charset="0"/>
              </a:rPr>
              <a:t> </a:t>
            </a:r>
            <a:r>
              <a:rPr lang="en-US" dirty="0" smtClean="0">
                <a:latin typeface="Times New Roman" pitchFamily="18" charset="0"/>
              </a:rPr>
              <a:t>The plastic tie or clasp that holds the shoulder straps together at the armpit line</a:t>
            </a:r>
          </a:p>
          <a:p>
            <a:pPr defTabSz="466618"/>
            <a:r>
              <a:rPr lang="en-US" b="1" u="sng" dirty="0" smtClean="0">
                <a:latin typeface="Times New Roman" pitchFamily="18" charset="0"/>
              </a:rPr>
              <a:t>Harness </a:t>
            </a:r>
            <a:r>
              <a:rPr lang="en-US" b="0" u="none" dirty="0" smtClean="0">
                <a:latin typeface="Times New Roman" pitchFamily="18" charset="0"/>
              </a:rPr>
              <a:t>The</a:t>
            </a:r>
            <a:r>
              <a:rPr lang="en-US" b="0" u="sng" dirty="0" smtClean="0">
                <a:latin typeface="Times New Roman" pitchFamily="18" charset="0"/>
              </a:rPr>
              <a:t> </a:t>
            </a:r>
            <a:r>
              <a:rPr lang="en-US" b="0" dirty="0" smtClean="0">
                <a:latin typeface="Times New Roman" pitchFamily="18" charset="0"/>
              </a:rPr>
              <a:t>straps that keep </a:t>
            </a:r>
            <a:r>
              <a:rPr lang="en-US" dirty="0" smtClean="0">
                <a:latin typeface="Times New Roman" pitchFamily="18" charset="0"/>
              </a:rPr>
              <a:t>the child in the CR and spread out the crash forces</a:t>
            </a:r>
          </a:p>
          <a:p>
            <a:pPr eaLnBrk="1" hangingPunct="1"/>
            <a:r>
              <a:rPr lang="en-US" b="1" u="sng" dirty="0" smtClean="0">
                <a:latin typeface="Times New Roman" pitchFamily="18" charset="0"/>
              </a:rPr>
              <a:t>Buckle</a:t>
            </a:r>
            <a:r>
              <a:rPr lang="en-US" u="sng" dirty="0" smtClean="0">
                <a:latin typeface="Times New Roman" pitchFamily="18" charset="0"/>
              </a:rPr>
              <a:t>:</a:t>
            </a:r>
            <a:r>
              <a:rPr lang="en-US" dirty="0" smtClean="0">
                <a:latin typeface="Times New Roman" pitchFamily="18" charset="0"/>
              </a:rPr>
              <a:t> Where the harness locks</a:t>
            </a:r>
          </a:p>
          <a:p>
            <a:pPr defTabSz="466618"/>
            <a:r>
              <a:rPr lang="en-US" b="1" u="sng" dirty="0" smtClean="0">
                <a:latin typeface="Times New Roman" pitchFamily="18" charset="0"/>
              </a:rPr>
              <a:t>Harness Slots:</a:t>
            </a:r>
            <a:r>
              <a:rPr lang="en-US" b="1" dirty="0" smtClean="0">
                <a:latin typeface="Times New Roman" pitchFamily="18" charset="0"/>
              </a:rPr>
              <a:t> </a:t>
            </a:r>
            <a:r>
              <a:rPr lang="en-US" dirty="0" smtClean="0">
                <a:latin typeface="Times New Roman" pitchFamily="18" charset="0"/>
              </a:rPr>
              <a:t>The part of the CR where the harness straps go through (at or above the shoulders for toddlers and at or below for infants)</a:t>
            </a:r>
          </a:p>
          <a:p>
            <a:pPr defTabSz="466618"/>
            <a:r>
              <a:rPr lang="en-US" b="1" u="sng" dirty="0" smtClean="0">
                <a:latin typeface="Times New Roman" pitchFamily="18" charset="0"/>
              </a:rPr>
              <a:t>Belt Path:</a:t>
            </a:r>
            <a:r>
              <a:rPr lang="en-US" b="1" dirty="0" smtClean="0">
                <a:latin typeface="Times New Roman" pitchFamily="18" charset="0"/>
              </a:rPr>
              <a:t> </a:t>
            </a:r>
            <a:r>
              <a:rPr lang="en-US" dirty="0" smtClean="0">
                <a:latin typeface="Times New Roman" pitchFamily="18" charset="0"/>
              </a:rPr>
              <a:t>Where the seat belt or lower anchor straps are placed to secure the CR in the vehicle</a:t>
            </a:r>
          </a:p>
          <a:p>
            <a:pPr eaLnBrk="1" hangingPunct="1"/>
            <a:r>
              <a:rPr lang="en-US" b="1" u="sng" dirty="0" smtClean="0">
                <a:latin typeface="Times New Roman" pitchFamily="18" charset="0"/>
              </a:rPr>
              <a:t>Harness Adjuster:</a:t>
            </a:r>
            <a:r>
              <a:rPr lang="en-US" b="1" dirty="0" smtClean="0">
                <a:latin typeface="Times New Roman" pitchFamily="18" charset="0"/>
              </a:rPr>
              <a:t> </a:t>
            </a:r>
            <a:r>
              <a:rPr lang="en-US" dirty="0" smtClean="0">
                <a:latin typeface="Times New Roman" pitchFamily="18" charset="0"/>
              </a:rPr>
              <a:t>This part is used to tighten or loosen the harness</a:t>
            </a:r>
          </a:p>
          <a:p>
            <a:pPr eaLnBrk="1" hangingPunct="1"/>
            <a:r>
              <a:rPr lang="en-US" b="1" u="sng" dirty="0" smtClean="0">
                <a:latin typeface="Times New Roman" pitchFamily="18" charset="0"/>
              </a:rPr>
              <a:t>Recline adjustment:</a:t>
            </a:r>
            <a:r>
              <a:rPr lang="en-US" b="1" dirty="0" smtClean="0">
                <a:latin typeface="Times New Roman" pitchFamily="18" charset="0"/>
              </a:rPr>
              <a:t> </a:t>
            </a:r>
            <a:r>
              <a:rPr lang="en-US" dirty="0" smtClean="0">
                <a:latin typeface="Times New Roman" pitchFamily="18" charset="0"/>
              </a:rPr>
              <a:t>Changes the angle of the CR (i.e. reclined for rear-facing or upright for forward facing)</a:t>
            </a:r>
          </a:p>
          <a:p>
            <a:pPr eaLnBrk="1" hangingPunct="1"/>
            <a:r>
              <a:rPr lang="en-US" b="1" u="sng" dirty="0" smtClean="0">
                <a:latin typeface="Times New Roman" pitchFamily="18" charset="0"/>
              </a:rPr>
              <a:t>Lock-offs and locking clips</a:t>
            </a:r>
            <a:r>
              <a:rPr lang="en-US" b="1" dirty="0" smtClean="0">
                <a:latin typeface="Times New Roman" pitchFamily="18" charset="0"/>
              </a:rPr>
              <a:t>: </a:t>
            </a:r>
            <a:r>
              <a:rPr lang="en-US" dirty="0" smtClean="0">
                <a:latin typeface="Times New Roman" pitchFamily="18" charset="0"/>
              </a:rPr>
              <a:t>The pre-crash device that holds the CR in the proper position during normal driving</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CFDA33C7-5C93-4B07-BB42-DCA9B0E19DE4}" type="slidenum">
              <a:rPr lang="en-US"/>
              <a:pPr/>
              <a:t>49</a:t>
            </a:fld>
            <a:endParaRPr lang="en-US"/>
          </a:p>
        </p:txBody>
      </p:sp>
      <p:sp>
        <p:nvSpPr>
          <p:cNvPr id="15363" name="Rectangle 2"/>
          <p:cNvSpPr>
            <a:spLocks noGrp="1" noRot="1" noChangeAspect="1" noChangeArrowheads="1" noTextEdit="1"/>
          </p:cNvSpPr>
          <p:nvPr>
            <p:ph type="sldImg"/>
          </p:nvPr>
        </p:nvSpPr>
        <p:spPr>
          <a:xfrm>
            <a:off x="1184275" y="698500"/>
            <a:ext cx="4654550" cy="3490913"/>
          </a:xfrm>
          <a:ln/>
        </p:spPr>
      </p:sp>
      <p:sp>
        <p:nvSpPr>
          <p:cNvPr id="15364" name="Rectangle 3"/>
          <p:cNvSpPr>
            <a:spLocks noGrp="1" noChangeArrowheads="1"/>
          </p:cNvSpPr>
          <p:nvPr>
            <p:ph type="body" idx="1"/>
          </p:nvPr>
        </p:nvSpPr>
        <p:spPr>
          <a:xfrm>
            <a:off x="936417" y="4421826"/>
            <a:ext cx="5150273" cy="4189095"/>
          </a:xfrm>
          <a:noFill/>
          <a:ln/>
        </p:spPr>
        <p:txBody>
          <a:bodyPr/>
          <a:lstStyle/>
          <a:p>
            <a:pPr eaLnBrk="1" hangingPunct="1"/>
            <a:r>
              <a:rPr lang="en-US" dirty="0" smtClean="0">
                <a:latin typeface="Times New Roman" pitchFamily="18" charset="0"/>
              </a:rPr>
              <a:t>These items are also found on a CR:</a:t>
            </a:r>
          </a:p>
          <a:p>
            <a:pPr eaLnBrk="1" hangingPunct="1"/>
            <a:r>
              <a:rPr lang="en-US" b="1" u="sng" dirty="0" smtClean="0">
                <a:latin typeface="Times New Roman" pitchFamily="18" charset="0"/>
              </a:rPr>
              <a:t>Tether</a:t>
            </a:r>
            <a:r>
              <a:rPr lang="en-US" u="sng" dirty="0" smtClean="0">
                <a:latin typeface="Times New Roman" pitchFamily="18" charset="0"/>
              </a:rPr>
              <a:t>:</a:t>
            </a:r>
            <a:r>
              <a:rPr lang="en-US" dirty="0" smtClean="0">
                <a:latin typeface="Times New Roman" pitchFamily="18" charset="0"/>
              </a:rPr>
              <a:t> a piece of belt webbing that anchors the top of the CR to the vehicle.</a:t>
            </a:r>
          </a:p>
          <a:p>
            <a:pPr eaLnBrk="1" hangingPunct="1"/>
            <a:r>
              <a:rPr lang="en-US" b="1" u="sng" dirty="0" smtClean="0">
                <a:latin typeface="Times New Roman" pitchFamily="18" charset="0"/>
              </a:rPr>
              <a:t>Lower anchors:</a:t>
            </a:r>
            <a:r>
              <a:rPr lang="en-US" b="1" dirty="0" smtClean="0">
                <a:latin typeface="Times New Roman" pitchFamily="18" charset="0"/>
              </a:rPr>
              <a:t> </a:t>
            </a:r>
            <a:r>
              <a:rPr lang="en-US" dirty="0" smtClean="0">
                <a:latin typeface="Times New Roman" pitchFamily="18" charset="0"/>
              </a:rPr>
              <a:t>a piece of belt webbing that anchors to the lower anchors of the vehicle.</a:t>
            </a:r>
          </a:p>
          <a:p>
            <a:pPr eaLnBrk="1" hangingPunct="1"/>
            <a:r>
              <a:rPr lang="en-US" b="1" u="sng" dirty="0" smtClean="0">
                <a:latin typeface="Times New Roman" pitchFamily="18" charset="0"/>
              </a:rPr>
              <a:t>Harness adjuster:</a:t>
            </a:r>
            <a:r>
              <a:rPr lang="en-US" b="1" dirty="0" smtClean="0">
                <a:latin typeface="Times New Roman" pitchFamily="18" charset="0"/>
              </a:rPr>
              <a:t> </a:t>
            </a:r>
            <a:r>
              <a:rPr lang="en-US" dirty="0" smtClean="0">
                <a:latin typeface="Times New Roman" pitchFamily="18" charset="0"/>
              </a:rPr>
              <a:t>is removed and re-threaded to adjust the tightness of the harness on an infant CR.  </a:t>
            </a:r>
          </a:p>
          <a:p>
            <a:pPr eaLnBrk="1" hangingPunct="1"/>
            <a:r>
              <a:rPr lang="en-US" b="1" u="sng" dirty="0" smtClean="0">
                <a:latin typeface="Times New Roman" pitchFamily="18" charset="0"/>
              </a:rPr>
              <a:t>Labels</a:t>
            </a:r>
            <a:r>
              <a:rPr lang="en-US" dirty="0" smtClean="0">
                <a:latin typeface="Times New Roman" pitchFamily="18" charset="0"/>
              </a:rPr>
              <a:t>: are required on Car Seats made in the U.S and should include:</a:t>
            </a:r>
          </a:p>
          <a:p>
            <a:pPr lvl="1" eaLnBrk="1" hangingPunct="1"/>
            <a:r>
              <a:rPr lang="en-US" dirty="0" smtClean="0">
                <a:latin typeface="Times New Roman" pitchFamily="18" charset="0"/>
              </a:rPr>
              <a:t>● Certification the CR meets federal motor vehicle safety standards</a:t>
            </a:r>
          </a:p>
          <a:p>
            <a:pPr lvl="1" eaLnBrk="1" hangingPunct="1"/>
            <a:r>
              <a:rPr lang="en-US" dirty="0" smtClean="0">
                <a:latin typeface="Times New Roman" pitchFamily="18" charset="0"/>
              </a:rPr>
              <a:t>● The manufacturer’s guidelines for the size of the child and how to install the CR</a:t>
            </a:r>
          </a:p>
          <a:p>
            <a:pPr lvl="1" eaLnBrk="1" hangingPunct="1"/>
            <a:r>
              <a:rPr lang="en-US" dirty="0" smtClean="0">
                <a:latin typeface="Times New Roman" pitchFamily="18" charset="0"/>
              </a:rPr>
              <a:t>● Manufacturer's information </a:t>
            </a:r>
          </a:p>
          <a:p>
            <a:pPr lvl="1" eaLnBrk="1" hangingPunct="1"/>
            <a:r>
              <a:rPr lang="en-US" dirty="0" smtClean="0">
                <a:latin typeface="Times New Roman" pitchFamily="18" charset="0"/>
              </a:rPr>
              <a:t>● An air bag warning (rear facing and convertible CR)</a:t>
            </a:r>
          </a:p>
          <a:p>
            <a:pPr lvl="1" eaLnBrk="1" hangingPunct="1"/>
            <a:r>
              <a:rPr lang="en-US" dirty="0" smtClean="0">
                <a:latin typeface="Times New Roman" pitchFamily="18" charset="0"/>
              </a:rPr>
              <a:t>● Belt path for the seat and lower attachments</a:t>
            </a:r>
          </a:p>
          <a:p>
            <a:pPr lvl="1" eaLnBrk="1" hangingPunct="1"/>
            <a:r>
              <a:rPr lang="en-US" dirty="0" smtClean="0">
                <a:latin typeface="Times New Roman" pitchFamily="18" charset="0"/>
              </a:rPr>
              <a:t>● Manufacture date and model number </a:t>
            </a:r>
          </a:p>
          <a:p>
            <a:pPr eaLnBrk="1" hangingPunct="1"/>
            <a:r>
              <a:rPr lang="en-US" b="1" u="sng" dirty="0" smtClean="0">
                <a:latin typeface="Times New Roman" pitchFamily="18" charset="0"/>
              </a:rPr>
              <a:t>Level indicator:</a:t>
            </a:r>
            <a:r>
              <a:rPr lang="en-US" b="1" dirty="0" smtClean="0">
                <a:latin typeface="Times New Roman" pitchFamily="18" charset="0"/>
              </a:rPr>
              <a:t> </a:t>
            </a:r>
            <a:r>
              <a:rPr lang="en-US" dirty="0" smtClean="0">
                <a:latin typeface="Times New Roman" pitchFamily="18" charset="0"/>
              </a:rPr>
              <a:t>is found on some infant CR to help place the CR at the right angle. It only works if the vehicle is on a level surface. </a:t>
            </a:r>
          </a:p>
          <a:p>
            <a:pPr eaLnBrk="1" hangingPunct="1"/>
            <a:r>
              <a:rPr lang="en-US" b="1" u="sng" dirty="0" smtClean="0">
                <a:latin typeface="Times New Roman" pitchFamily="18" charset="0"/>
              </a:rPr>
              <a:t>Manufacturer’s Instruction manual:</a:t>
            </a:r>
            <a:r>
              <a:rPr lang="en-US" b="1" dirty="0" smtClean="0">
                <a:latin typeface="Times New Roman" pitchFamily="18" charset="0"/>
              </a:rPr>
              <a:t> </a:t>
            </a:r>
            <a:r>
              <a:rPr lang="en-US" dirty="0" smtClean="0">
                <a:latin typeface="Times New Roman" pitchFamily="18" charset="0"/>
              </a:rPr>
              <a:t>tells the reader how to use the CR safely. </a:t>
            </a:r>
          </a:p>
          <a:p>
            <a:pPr eaLnBrk="1" hangingPunct="1"/>
            <a:r>
              <a:rPr lang="en-US" b="1" u="sng" dirty="0" smtClean="0">
                <a:latin typeface="Times New Roman" pitchFamily="18" charset="0"/>
              </a:rPr>
              <a:t>Registration card</a:t>
            </a:r>
            <a:r>
              <a:rPr lang="en-US" b="1" dirty="0" smtClean="0">
                <a:latin typeface="Times New Roman" pitchFamily="18" charset="0"/>
              </a:rPr>
              <a:t>: </a:t>
            </a:r>
            <a:r>
              <a:rPr lang="en-US" dirty="0" smtClean="0">
                <a:latin typeface="Times New Roman" pitchFamily="18" charset="0"/>
              </a:rPr>
              <a:t>All new Car seats should include a recall registration card.  Remind parents/caregivers to fill out this card and mail it in.  Car seats can also be registered at the manufacture’s website, by calling the manufacturer’s toll free number or on the NHTSA website (www.nhtsa.gov).  If you are giving out CR it is a good idea to have the parents fill this form out and mail it in for them (no postage necessary to send in).   </a:t>
            </a:r>
          </a:p>
          <a:p>
            <a:pPr eaLnBrk="1" hangingPunct="1"/>
            <a:endParaRPr lang="en-US" b="1" dirty="0" smtClean="0">
              <a:solidFill>
                <a:srgbClr val="FF0000"/>
              </a:solidFill>
              <a:latin typeface="Times New Roman" pitchFamily="18" charset="0"/>
            </a:endParaRPr>
          </a:p>
          <a:p>
            <a:pPr eaLnBrk="1" hangingPunct="1"/>
            <a:r>
              <a:rPr lang="en-US" b="1" dirty="0" smtClean="0">
                <a:solidFill>
                  <a:srgbClr val="FF0000"/>
                </a:solidFill>
                <a:latin typeface="Times New Roman" pitchFamily="18" charset="0"/>
              </a:rPr>
              <a:t>STOP HERE and take a break </a:t>
            </a:r>
            <a:r>
              <a:rPr lang="en-US" dirty="0" smtClean="0">
                <a:latin typeface="Times New Roman" pitchFamily="18" charset="0"/>
              </a:rPr>
              <a:t> </a:t>
            </a:r>
          </a:p>
          <a:p>
            <a:pPr eaLnBrk="1" hangingPunct="1"/>
            <a:endParaRPr lang="en-US" b="1" dirty="0" smtClean="0">
              <a:solidFill>
                <a:srgbClr val="FF0000"/>
              </a:solidFill>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latin typeface="Candara"/>
                <a:cs typeface="Candara"/>
              </a:rPr>
              <a:t>A</a:t>
            </a:r>
            <a:r>
              <a:rPr lang="en-US" sz="1200" dirty="0" smtClean="0">
                <a:latin typeface="Candara"/>
                <a:cs typeface="Candara"/>
              </a:rPr>
              <a:t>merican </a:t>
            </a:r>
            <a:r>
              <a:rPr lang="en-US" sz="1200" b="1" dirty="0" smtClean="0">
                <a:latin typeface="Candara"/>
                <a:cs typeface="Candara"/>
              </a:rPr>
              <a:t>A</a:t>
            </a:r>
            <a:r>
              <a:rPr lang="en-US" sz="1200" dirty="0" smtClean="0">
                <a:latin typeface="Candara"/>
                <a:cs typeface="Candara"/>
              </a:rPr>
              <a:t>cademy of </a:t>
            </a:r>
            <a:r>
              <a:rPr lang="en-US" sz="1200" b="1" dirty="0" smtClean="0">
                <a:latin typeface="Candara"/>
                <a:cs typeface="Candara"/>
              </a:rPr>
              <a:t>P</a:t>
            </a:r>
            <a:r>
              <a:rPr lang="en-US" sz="1200" dirty="0" smtClean="0">
                <a:latin typeface="Candara"/>
                <a:cs typeface="Candara"/>
              </a:rPr>
              <a:t>ediatrics (</a:t>
            </a:r>
            <a:r>
              <a:rPr lang="en-US" sz="1200" b="1" dirty="0" smtClean="0">
                <a:latin typeface="Candara"/>
                <a:cs typeface="Candara"/>
              </a:rPr>
              <a:t>AAP</a:t>
            </a:r>
            <a:r>
              <a:rPr lang="en-US" sz="1200" dirty="0" smtClean="0">
                <a:latin typeface="Candara"/>
                <a:cs typeface="Candara"/>
              </a:rPr>
              <a:t>) advises parents to keep kids in rear-facing restraints until two years of age or until they reach the highest weight or height allowed by their car safety seat's manufacturer.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latin typeface="Candara"/>
              <a:cs typeface="Candara"/>
            </a:endParaRPr>
          </a:p>
          <a:p>
            <a:r>
              <a:rPr lang="en-US" sz="1200" b="1" dirty="0" smtClean="0">
                <a:latin typeface="Candara"/>
                <a:cs typeface="Candara"/>
              </a:rPr>
              <a:t>N</a:t>
            </a:r>
            <a:r>
              <a:rPr lang="en-US" sz="1200" dirty="0" smtClean="0">
                <a:latin typeface="Candara"/>
                <a:cs typeface="Candara"/>
              </a:rPr>
              <a:t>ational </a:t>
            </a:r>
            <a:r>
              <a:rPr lang="en-US" sz="1200" b="1" dirty="0" smtClean="0">
                <a:latin typeface="Candara"/>
                <a:cs typeface="Candara"/>
              </a:rPr>
              <a:t>H</a:t>
            </a:r>
            <a:r>
              <a:rPr lang="en-US" sz="1200" dirty="0" smtClean="0">
                <a:latin typeface="Candara"/>
                <a:cs typeface="Candara"/>
              </a:rPr>
              <a:t>ighway </a:t>
            </a:r>
            <a:r>
              <a:rPr lang="en-US" sz="1200" b="1" dirty="0" smtClean="0">
                <a:latin typeface="Candara"/>
                <a:cs typeface="Candara"/>
              </a:rPr>
              <a:t>T</a:t>
            </a:r>
            <a:r>
              <a:rPr lang="en-US" sz="1200" dirty="0" smtClean="0">
                <a:latin typeface="Candara"/>
                <a:cs typeface="Candara"/>
              </a:rPr>
              <a:t>raffic </a:t>
            </a:r>
            <a:r>
              <a:rPr lang="en-US" sz="1200" b="1" dirty="0" smtClean="0">
                <a:latin typeface="Candara"/>
                <a:cs typeface="Candara"/>
              </a:rPr>
              <a:t>S</a:t>
            </a:r>
            <a:r>
              <a:rPr lang="en-US" sz="1200" dirty="0" smtClean="0">
                <a:latin typeface="Candara"/>
                <a:cs typeface="Candara"/>
              </a:rPr>
              <a:t>afety </a:t>
            </a:r>
            <a:r>
              <a:rPr lang="en-US" sz="1200" b="1" dirty="0" smtClean="0">
                <a:latin typeface="Candara"/>
                <a:cs typeface="Candara"/>
              </a:rPr>
              <a:t>A</a:t>
            </a:r>
            <a:r>
              <a:rPr lang="en-US" sz="1200" dirty="0" smtClean="0">
                <a:latin typeface="Candara"/>
                <a:cs typeface="Candara"/>
              </a:rPr>
              <a:t>dministration (</a:t>
            </a:r>
            <a:r>
              <a:rPr lang="en-US" sz="1200" b="1" dirty="0" smtClean="0">
                <a:latin typeface="Candara"/>
                <a:cs typeface="Candara"/>
              </a:rPr>
              <a:t>NHTSA</a:t>
            </a:r>
            <a:r>
              <a:rPr lang="en-US" sz="1200" dirty="0" smtClean="0">
                <a:latin typeface="Candara"/>
                <a:cs typeface="Candara"/>
              </a:rPr>
              <a:t>) advises caregivers to keep children in each restraint type (rear-facing, forward-facing and booster seats) for as long as possible </a:t>
            </a:r>
            <a:r>
              <a:rPr lang="en-US" sz="1200" b="1" dirty="0" smtClean="0">
                <a:latin typeface="Candara"/>
                <a:cs typeface="Candara"/>
              </a:rPr>
              <a:t>BEFORE</a:t>
            </a:r>
            <a:r>
              <a:rPr lang="en-US" sz="1200" dirty="0" smtClean="0">
                <a:latin typeface="Candara"/>
                <a:cs typeface="Candara"/>
              </a:rPr>
              <a:t> moving them up to the next type of seat.</a:t>
            </a:r>
          </a:p>
          <a:p>
            <a:endParaRPr lang="en-US" sz="1200" b="0" dirty="0" smtClean="0">
              <a:latin typeface="Candara"/>
            </a:endParaRPr>
          </a:p>
          <a:p>
            <a:r>
              <a:rPr lang="en-US" sz="1200" dirty="0" smtClean="0">
                <a:latin typeface="Candara"/>
                <a:cs typeface="Candara"/>
              </a:rPr>
              <a:t>Children in rear-facing car seats should </a:t>
            </a:r>
            <a:r>
              <a:rPr lang="en-US" sz="1200" b="1" dirty="0" smtClean="0">
                <a:latin typeface="Candara"/>
                <a:cs typeface="Candara"/>
              </a:rPr>
              <a:t>NEVER</a:t>
            </a:r>
            <a:r>
              <a:rPr lang="en-US" sz="1200" dirty="0" smtClean="0">
                <a:latin typeface="Candara"/>
                <a:cs typeface="Candara"/>
              </a:rPr>
              <a:t> be placed in front of an active passenger air bag.</a:t>
            </a:r>
          </a:p>
          <a:p>
            <a:endParaRPr lang="en-US" sz="1200" dirty="0" smtClean="0">
              <a:latin typeface="Candara"/>
              <a:cs typeface="Candara"/>
            </a:endParaRPr>
          </a:p>
          <a:p>
            <a:r>
              <a:rPr lang="en-US" sz="1200" dirty="0" smtClean="0">
                <a:latin typeface="Candara"/>
                <a:cs typeface="Candara"/>
              </a:rPr>
              <a:t>Children </a:t>
            </a:r>
            <a:r>
              <a:rPr lang="en-US" sz="1200" b="1" dirty="0" smtClean="0">
                <a:latin typeface="Candara"/>
                <a:cs typeface="Candara"/>
              </a:rPr>
              <a:t>UNDER 13 </a:t>
            </a:r>
            <a:r>
              <a:rPr lang="en-US" sz="1200" dirty="0" smtClean="0">
                <a:latin typeface="Candara"/>
                <a:cs typeface="Candara"/>
              </a:rPr>
              <a:t>should ride in the </a:t>
            </a:r>
            <a:r>
              <a:rPr lang="en-US" sz="1200" b="1" dirty="0" smtClean="0">
                <a:latin typeface="Candara"/>
                <a:cs typeface="Candara"/>
              </a:rPr>
              <a:t>BACK</a:t>
            </a:r>
            <a:r>
              <a:rPr lang="en-US" sz="1200" dirty="0" smtClean="0">
                <a:latin typeface="Candara"/>
                <a:cs typeface="Candara"/>
              </a:rPr>
              <a:t> seat.</a:t>
            </a:r>
          </a:p>
          <a:p>
            <a:endParaRPr lang="en-US" sz="1200" dirty="0" smtClean="0">
              <a:latin typeface="Candara"/>
              <a:cs typeface="Candara"/>
            </a:endParaRPr>
          </a:p>
          <a:p>
            <a:r>
              <a:rPr lang="en-US" sz="1200" b="1" dirty="0" smtClean="0">
                <a:latin typeface="Candara"/>
                <a:cs typeface="Candara"/>
              </a:rPr>
              <a:t>ALWAYS</a:t>
            </a:r>
            <a:r>
              <a:rPr lang="en-US" sz="1200" dirty="0" smtClean="0">
                <a:latin typeface="Candara"/>
                <a:cs typeface="Candara"/>
              </a:rPr>
              <a:t> read child seat manufacturer’s instructions and the vehicle owner's manual for important information on height and weight limits and how to install the car seat using the seat belt or the LATCH system.</a:t>
            </a:r>
          </a:p>
          <a:p>
            <a:endParaRPr lang="en-US" b="0" dirty="0"/>
          </a:p>
        </p:txBody>
      </p:sp>
      <p:sp>
        <p:nvSpPr>
          <p:cNvPr id="4" name="Slide Number Placeholder 3"/>
          <p:cNvSpPr>
            <a:spLocks noGrp="1"/>
          </p:cNvSpPr>
          <p:nvPr>
            <p:ph type="sldNum" sz="quarter" idx="10"/>
          </p:nvPr>
        </p:nvSpPr>
        <p:spPr/>
        <p:txBody>
          <a:bodyPr/>
          <a:lstStyle/>
          <a:p>
            <a:fld id="{4E90E36C-1704-40EA-BF51-4DD5A75CD328}" type="slidenum">
              <a:rPr lang="en-US" smtClean="0"/>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normAutofit/>
          </a:bodyPr>
          <a:lstStyle/>
          <a:p>
            <a:r>
              <a:rPr lang="en-US" dirty="0" smtClean="0"/>
              <a:t>There</a:t>
            </a:r>
            <a:r>
              <a:rPr lang="en-US" baseline="0" dirty="0" smtClean="0"/>
              <a:t> are two types of rear-facing child restraints. Infant only carriers and convertible child restraints.</a:t>
            </a:r>
            <a:endParaRPr lang="en-US" dirty="0"/>
          </a:p>
        </p:txBody>
      </p:sp>
      <p:sp>
        <p:nvSpPr>
          <p:cNvPr id="4" name="Slide Number Placeholder 3"/>
          <p:cNvSpPr>
            <a:spLocks noGrp="1"/>
          </p:cNvSpPr>
          <p:nvPr>
            <p:ph type="sldNum" sz="quarter" idx="10"/>
          </p:nvPr>
        </p:nvSpPr>
        <p:spPr/>
        <p:txBody>
          <a:bodyPr/>
          <a:lstStyle/>
          <a:p>
            <a:fld id="{05746064-F7F1-8F49-9DBA-24644550E7D7}"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4852473A-7CE7-4F72-A4A8-1B7D557DAA5F}" type="slidenum">
              <a:rPr lang="en-US"/>
              <a:pPr/>
              <a:t>51</a:t>
            </a:fld>
            <a:endParaRPr lang="en-US"/>
          </a:p>
        </p:txBody>
      </p:sp>
      <p:sp>
        <p:nvSpPr>
          <p:cNvPr id="9219" name="Rectangle 2"/>
          <p:cNvSpPr>
            <a:spLocks noGrp="1" noRot="1" noChangeAspect="1" noChangeArrowheads="1" noTextEdit="1"/>
          </p:cNvSpPr>
          <p:nvPr>
            <p:ph type="sldImg"/>
          </p:nvPr>
        </p:nvSpPr>
        <p:spPr>
          <a:xfrm>
            <a:off x="1184275" y="698500"/>
            <a:ext cx="4654550" cy="3490913"/>
          </a:xfrm>
          <a:ln/>
        </p:spPr>
      </p:sp>
      <p:sp>
        <p:nvSpPr>
          <p:cNvPr id="9220" name="Rectangle 3"/>
          <p:cNvSpPr>
            <a:spLocks noGrp="1" noChangeArrowheads="1"/>
          </p:cNvSpPr>
          <p:nvPr>
            <p:ph type="body" idx="1"/>
          </p:nvPr>
        </p:nvSpPr>
        <p:spPr>
          <a:xfrm>
            <a:off x="936417" y="4421826"/>
            <a:ext cx="5150273" cy="4189095"/>
          </a:xfrm>
          <a:noFill/>
          <a:ln/>
        </p:spPr>
        <p:txBody>
          <a:bodyPr/>
          <a:lstStyle/>
          <a:p>
            <a:pPr defTabSz="466618"/>
            <a:r>
              <a:rPr lang="en-US" dirty="0" smtClean="0"/>
              <a:t>Now </a:t>
            </a:r>
            <a:r>
              <a:rPr lang="en-US" dirty="0"/>
              <a:t>we are going </a:t>
            </a:r>
            <a:r>
              <a:rPr lang="en-US" dirty="0" smtClean="0"/>
              <a:t>to</a:t>
            </a:r>
            <a:r>
              <a:rPr lang="en-US" baseline="0" dirty="0" smtClean="0"/>
              <a:t> go over</a:t>
            </a:r>
            <a:r>
              <a:rPr lang="en-US" dirty="0" smtClean="0"/>
              <a:t> </a:t>
            </a:r>
            <a:r>
              <a:rPr lang="en-US" dirty="0"/>
              <a:t>each type of car seat </a:t>
            </a:r>
            <a:r>
              <a:rPr lang="en-US" dirty="0" smtClean="0"/>
              <a:t>in</a:t>
            </a:r>
            <a:r>
              <a:rPr lang="en-US" baseline="0" dirty="0" smtClean="0"/>
              <a:t> </a:t>
            </a:r>
            <a:r>
              <a:rPr lang="en-US" dirty="0" smtClean="0"/>
              <a:t>more </a:t>
            </a:r>
            <a:r>
              <a:rPr lang="en-US" dirty="0"/>
              <a:t>detail beginning with rear-facing </a:t>
            </a:r>
            <a:r>
              <a:rPr lang="en-US" dirty="0" smtClean="0"/>
              <a:t>only.</a:t>
            </a:r>
          </a:p>
          <a:p>
            <a:pPr defTabSz="466618"/>
            <a:endParaRPr lang="en-US" dirty="0"/>
          </a:p>
          <a:p>
            <a:r>
              <a:rPr lang="en-US" b="1" dirty="0" smtClean="0"/>
              <a:t>Best </a:t>
            </a:r>
            <a:r>
              <a:rPr lang="en-US" b="1" dirty="0"/>
              <a:t>practice</a:t>
            </a:r>
            <a:r>
              <a:rPr lang="en-US" dirty="0"/>
              <a:t>:  Child under age 2 should always ride in a rear facing seat in the back seat.  It has a harness and in a crash, cradles and moves with the child to reduce the stress on a child’s head, fragile neck and spinal cord.  There are different types of rear-facing car seats.  Infant only seats can only be used rear facing.</a:t>
            </a:r>
          </a:p>
          <a:p>
            <a:endParaRPr lang="en-US" b="1" dirty="0"/>
          </a:p>
          <a:p>
            <a:pPr marL="174982" indent="-174982" defTabSz="466618">
              <a:buFont typeface="Arial" panose="020B0604020202020204" pitchFamily="34" charset="0"/>
              <a:buChar char="•"/>
            </a:pPr>
            <a:r>
              <a:rPr lang="en-US" dirty="0"/>
              <a:t>As of March 2011, both NHTSA and the American Academy of Pediatrics recommend using a rear-facing CR for infants until they are at least 2 years of age </a:t>
            </a:r>
            <a:r>
              <a:rPr lang="en-US" b="1" dirty="0"/>
              <a:t>or</a:t>
            </a:r>
            <a:r>
              <a:rPr lang="en-US" dirty="0"/>
              <a:t> until they reach the height and weight limits of their rear facing seat which varies by CR manufacturer.  </a:t>
            </a:r>
          </a:p>
          <a:p>
            <a:pPr marL="174982" indent="-174982" defTabSz="466618">
              <a:buFont typeface="Arial" panose="020B0604020202020204" pitchFamily="34" charset="0"/>
              <a:buChar char="•"/>
            </a:pPr>
            <a:r>
              <a:rPr lang="en-US" dirty="0"/>
              <a:t>Installed between 30-45 degree angle so child’s head won’t fall forward and cut off </a:t>
            </a:r>
            <a:r>
              <a:rPr lang="en-US" dirty="0" smtClean="0"/>
              <a:t>breathing airway</a:t>
            </a:r>
            <a:r>
              <a:rPr lang="en-US" dirty="0"/>
              <a:t>.</a:t>
            </a:r>
          </a:p>
          <a:p>
            <a:pPr marL="174982" indent="-174982" defTabSz="466618">
              <a:buFont typeface="Arial" panose="020B0604020202020204" pitchFamily="34" charset="0"/>
              <a:buChar char="•"/>
            </a:pPr>
            <a:r>
              <a:rPr lang="en-US" dirty="0"/>
              <a:t>Rear-facing CR can have a 3-point or 5-point harness. In the rear-facing position the harness should be </a:t>
            </a:r>
            <a:r>
              <a:rPr lang="en-US" b="1" dirty="0"/>
              <a:t>at or below </a:t>
            </a:r>
            <a:r>
              <a:rPr lang="en-US" dirty="0"/>
              <a:t>the shoulders. </a:t>
            </a:r>
          </a:p>
          <a:p>
            <a:pPr marL="174982" indent="-174982">
              <a:buFont typeface="Arial" panose="020B0604020202020204" pitchFamily="34" charset="0"/>
              <a:buChar char="•"/>
            </a:pPr>
            <a:r>
              <a:rPr lang="en-US" dirty="0" smtClean="0"/>
              <a:t>For</a:t>
            </a:r>
            <a:r>
              <a:rPr lang="en-US" baseline="0" dirty="0" smtClean="0"/>
              <a:t> the convenience of parents/givers, s</a:t>
            </a:r>
            <a:r>
              <a:rPr lang="en-US" dirty="0" smtClean="0"/>
              <a:t>ome </a:t>
            </a:r>
            <a:r>
              <a:rPr lang="en-US" dirty="0"/>
              <a:t>models have a base that comes off. Most can be used with or without the base. </a:t>
            </a:r>
            <a:endParaRPr lang="en-US" dirty="0" smtClean="0"/>
          </a:p>
          <a:p>
            <a:pPr marL="174982" indent="-174982">
              <a:buFont typeface="Arial" panose="020B0604020202020204" pitchFamily="34" charset="0"/>
              <a:buChar char="•"/>
            </a:pPr>
            <a:r>
              <a:rPr lang="en-US" dirty="0" smtClean="0"/>
              <a:t>Carrying </a:t>
            </a:r>
            <a:r>
              <a:rPr lang="en-US" dirty="0"/>
              <a:t>handle should be in a locked position.</a:t>
            </a:r>
          </a:p>
          <a:p>
            <a:pPr eaLnBrk="1" hangingPunct="1"/>
            <a:endParaRPr lang="en-US" dirty="0" smtClean="0">
              <a:latin typeface="Times New Roman" pitchFamily="18"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normAutofit/>
          </a:bodyPr>
          <a:lstStyle/>
          <a:p>
            <a:pPr marL="0" marR="0" indent="0" algn="l" defTabSz="933237" rtl="0" eaLnBrk="1" fontAlgn="auto" latinLnBrk="0" hangingPunct="1">
              <a:lnSpc>
                <a:spcPct val="100000"/>
              </a:lnSpc>
              <a:spcBef>
                <a:spcPts val="0"/>
              </a:spcBef>
              <a:spcAft>
                <a:spcPts val="0"/>
              </a:spcAft>
              <a:buClrTx/>
              <a:buSzTx/>
              <a:buFontTx/>
              <a:buNone/>
              <a:tabLst/>
              <a:defRPr/>
            </a:pPr>
            <a:r>
              <a:rPr lang="en-US" dirty="0" smtClean="0"/>
              <a:t>The rear-facing seat was developed to protect an infant in a crash.  An infant’s neck and spinal cord are not strong enough to withstand forward facing crash forces. Their head is large and heavy and must be protected from falling forward in a crash, putting too much stress on the neck and spine. </a:t>
            </a:r>
          </a:p>
        </p:txBody>
      </p:sp>
      <p:sp>
        <p:nvSpPr>
          <p:cNvPr id="4" name="Slide Number Placeholder 3"/>
          <p:cNvSpPr>
            <a:spLocks noGrp="1"/>
          </p:cNvSpPr>
          <p:nvPr>
            <p:ph type="sldNum" sz="quarter" idx="10"/>
          </p:nvPr>
        </p:nvSpPr>
        <p:spPr/>
        <p:txBody>
          <a:bodyPr/>
          <a:lstStyle/>
          <a:p>
            <a:fld id="{4E90E36C-1704-40EA-BF51-4DD5A75CD328}"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normAutofit/>
          </a:bodyPr>
          <a:lstStyle/>
          <a:p>
            <a:pPr>
              <a:spcBef>
                <a:spcPct val="0"/>
              </a:spcBef>
            </a:pPr>
            <a:r>
              <a:rPr lang="en-US" dirty="0" smtClean="0"/>
              <a:t>The shell of the rear-facing seat will cradle and protect the infant’s entire torso, preventing injury to the neck and spinal cord. The rear-facing seat will move with the infant in a crash and provide additional protection. </a:t>
            </a:r>
          </a:p>
        </p:txBody>
      </p:sp>
      <p:sp>
        <p:nvSpPr>
          <p:cNvPr id="4" name="Slide Number Placeholder 3"/>
          <p:cNvSpPr>
            <a:spLocks noGrp="1"/>
          </p:cNvSpPr>
          <p:nvPr>
            <p:ph type="sldNum" sz="quarter" idx="10"/>
          </p:nvPr>
        </p:nvSpPr>
        <p:spPr/>
        <p:txBody>
          <a:bodyPr/>
          <a:lstStyle/>
          <a:p>
            <a:fld id="{4E90E36C-1704-40EA-BF51-4DD5A75CD328}"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96C13D31-B3F3-4B8D-AD04-CE24396EA8AD}" type="slidenum">
              <a:rPr lang="en-US"/>
              <a:pPr/>
              <a:t>54</a:t>
            </a:fld>
            <a:endParaRPr lang="en-US"/>
          </a:p>
        </p:txBody>
      </p:sp>
      <p:sp>
        <p:nvSpPr>
          <p:cNvPr id="10243" name="Rectangle 2"/>
          <p:cNvSpPr>
            <a:spLocks noGrp="1" noRot="1" noChangeAspect="1" noChangeArrowheads="1" noTextEdit="1"/>
          </p:cNvSpPr>
          <p:nvPr>
            <p:ph type="sldImg"/>
          </p:nvPr>
        </p:nvSpPr>
        <p:spPr>
          <a:xfrm>
            <a:off x="1184275" y="698500"/>
            <a:ext cx="4654550" cy="3490913"/>
          </a:xfrm>
          <a:ln/>
        </p:spPr>
      </p:sp>
      <p:sp>
        <p:nvSpPr>
          <p:cNvPr id="10244" name="Rectangle 3"/>
          <p:cNvSpPr>
            <a:spLocks noGrp="1" noChangeArrowheads="1"/>
          </p:cNvSpPr>
          <p:nvPr>
            <p:ph type="body" idx="1"/>
          </p:nvPr>
        </p:nvSpPr>
        <p:spPr>
          <a:xfrm>
            <a:off x="936417" y="4421826"/>
            <a:ext cx="5150273" cy="4189095"/>
          </a:xfrm>
          <a:noFill/>
          <a:ln/>
        </p:spPr>
        <p:txBody>
          <a:bodyPr/>
          <a:lstStyle/>
          <a:p>
            <a:pPr eaLnBrk="1" hangingPunct="1"/>
            <a:r>
              <a:rPr lang="en-US" dirty="0" smtClean="0">
                <a:latin typeface="Times New Roman" pitchFamily="18" charset="0"/>
              </a:rPr>
              <a:t>Another type of CR for rear-facing is the convertible CR – it “converts” from rear-facing to forward-facing depending on the needs of the child and the manufacturer’s recommendations.  Convertible car seats offer the advantage of using one seat for both</a:t>
            </a:r>
            <a:r>
              <a:rPr lang="en-US" baseline="0" dirty="0" smtClean="0">
                <a:latin typeface="Times New Roman" pitchFamily="18" charset="0"/>
              </a:rPr>
              <a:t> the rear-facing and then the forward facing position as the child grows.</a:t>
            </a:r>
            <a:endParaRPr lang="en-US" dirty="0" smtClean="0">
              <a:latin typeface="Times New Roman" pitchFamily="18" charset="0"/>
            </a:endParaRPr>
          </a:p>
          <a:p>
            <a:pPr eaLnBrk="1" hangingPunct="1"/>
            <a:endParaRPr lang="en-US" dirty="0" smtClean="0">
              <a:latin typeface="Times New Roman" pitchFamily="18" charset="0"/>
            </a:endParaRPr>
          </a:p>
          <a:p>
            <a:pPr eaLnBrk="1" hangingPunct="1"/>
            <a:r>
              <a:rPr lang="en-US" b="1" u="sng" dirty="0" smtClean="0">
                <a:latin typeface="Times New Roman" pitchFamily="18" charset="0"/>
              </a:rPr>
              <a:t>Convertible</a:t>
            </a:r>
            <a:r>
              <a:rPr lang="en-US" dirty="0" smtClean="0">
                <a:latin typeface="Times New Roman" pitchFamily="18" charset="0"/>
              </a:rPr>
              <a:t> – Car seat may be used facing rear for infants from birth to upper limits of the rear facing limit. Many are now approved rear-facing up to 30-35 lbs. The rear-facing position is safest, children should ride rear-facing as long as possible.</a:t>
            </a:r>
          </a:p>
          <a:p>
            <a:pPr eaLnBrk="1" hangingPunct="1"/>
            <a:endParaRPr lang="en-US" dirty="0" smtClean="0">
              <a:latin typeface="Times New Roman" pitchFamily="18" charset="0"/>
            </a:endParaRPr>
          </a:p>
          <a:p>
            <a:pPr eaLnBrk="1" hangingPunct="1"/>
            <a:r>
              <a:rPr lang="en-US" b="1" dirty="0" smtClean="0">
                <a:latin typeface="Times New Roman" pitchFamily="18" charset="0"/>
              </a:rPr>
              <a:t>With these CR:</a:t>
            </a:r>
          </a:p>
          <a:p>
            <a:pPr eaLnBrk="1" hangingPunct="1"/>
            <a:r>
              <a:rPr lang="en-US" dirty="0" smtClean="0">
                <a:latin typeface="Times New Roman" pitchFamily="18" charset="0"/>
                <a:cs typeface="Times New Roman" pitchFamily="18" charset="0"/>
              </a:rPr>
              <a:t>●</a:t>
            </a:r>
            <a:r>
              <a:rPr lang="en-US" dirty="0" smtClean="0">
                <a:latin typeface="Times New Roman" pitchFamily="18" charset="0"/>
              </a:rPr>
              <a:t> Children should be rear-facing to the higher weight limit</a:t>
            </a:r>
          </a:p>
          <a:p>
            <a:pPr eaLnBrk="1" hangingPunct="1"/>
            <a:r>
              <a:rPr lang="en-US" dirty="0" smtClean="0">
                <a:latin typeface="Times New Roman" pitchFamily="18" charset="0"/>
                <a:cs typeface="Times New Roman" pitchFamily="18" charset="0"/>
              </a:rPr>
              <a:t>●</a:t>
            </a:r>
            <a:r>
              <a:rPr lang="en-US" dirty="0" smtClean="0">
                <a:latin typeface="Times New Roman" pitchFamily="18" charset="0"/>
              </a:rPr>
              <a:t> Use the harness slots that are </a:t>
            </a:r>
            <a:r>
              <a:rPr lang="en-US" b="1" dirty="0" smtClean="0">
                <a:latin typeface="Times New Roman" pitchFamily="18" charset="0"/>
              </a:rPr>
              <a:t>at or below </a:t>
            </a:r>
            <a:r>
              <a:rPr lang="en-US" dirty="0" smtClean="0">
                <a:latin typeface="Times New Roman" pitchFamily="18" charset="0"/>
              </a:rPr>
              <a:t>the shoulder level</a:t>
            </a:r>
          </a:p>
          <a:p>
            <a:pPr eaLnBrk="1" hangingPunct="1">
              <a:buFontTx/>
              <a:buNone/>
            </a:pPr>
            <a:endParaRPr lang="en-US" dirty="0" smtClean="0">
              <a:latin typeface="Times New Roman" pitchFamily="18" charset="0"/>
            </a:endParaRPr>
          </a:p>
          <a:p>
            <a:pPr eaLnBrk="1" hangingPunct="1"/>
            <a:r>
              <a:rPr lang="en-US" dirty="0" smtClean="0">
                <a:latin typeface="Times New Roman" pitchFamily="18" charset="0"/>
              </a:rPr>
              <a:t>*Don’t use car</a:t>
            </a:r>
            <a:r>
              <a:rPr lang="en-US" baseline="0" dirty="0" smtClean="0">
                <a:latin typeface="Times New Roman" pitchFamily="18" charset="0"/>
              </a:rPr>
              <a:t> seats </a:t>
            </a:r>
            <a:r>
              <a:rPr lang="en-US" dirty="0" smtClean="0">
                <a:latin typeface="Times New Roman" pitchFamily="18" charset="0"/>
              </a:rPr>
              <a:t>with tray shields for small infants. Their face or head may hit the shield in a crash or if the car turns or stops quickly.</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normAutofit/>
          </a:bodyPr>
          <a:lstStyle/>
          <a:p>
            <a:pPr>
              <a:spcBef>
                <a:spcPct val="0"/>
              </a:spcBef>
            </a:pPr>
            <a:r>
              <a:rPr lang="en-US" b="1" dirty="0" smtClean="0"/>
              <a:t>Never place any type of a rear-facing seat in front of an active air bag.  </a:t>
            </a:r>
            <a:r>
              <a:rPr lang="en-US" dirty="0" smtClean="0"/>
              <a:t>The infant’s head will be directly in the deployment zone of the air bag.</a:t>
            </a:r>
            <a:r>
              <a:rPr lang="en-US" baseline="0" dirty="0" smtClean="0"/>
              <a:t>  </a:t>
            </a:r>
          </a:p>
          <a:p>
            <a:pPr>
              <a:spcBef>
                <a:spcPct val="0"/>
              </a:spcBef>
            </a:pPr>
            <a:endParaRPr lang="en-US" baseline="0" dirty="0" smtClean="0"/>
          </a:p>
          <a:p>
            <a:pPr>
              <a:spcBef>
                <a:spcPct val="0"/>
              </a:spcBef>
            </a:pPr>
            <a:r>
              <a:rPr lang="en-US" dirty="0" smtClean="0"/>
              <a:t>There has been no evidence that a properly positioned child is in danger from a </a:t>
            </a:r>
            <a:r>
              <a:rPr lang="en-US" b="1" dirty="0" smtClean="0"/>
              <a:t>side-impact</a:t>
            </a:r>
            <a:r>
              <a:rPr lang="en-US" dirty="0" smtClean="0"/>
              <a:t> air bag. However, always check the vehicle manufacturer’s instructions as well as the child safety seat instructions as to whether a child safety seat can be placed next to a side impact air bag.</a:t>
            </a:r>
          </a:p>
          <a:p>
            <a:endParaRPr lang="en-US" dirty="0"/>
          </a:p>
        </p:txBody>
      </p:sp>
      <p:sp>
        <p:nvSpPr>
          <p:cNvPr id="4" name="Slide Number Placeholder 3"/>
          <p:cNvSpPr>
            <a:spLocks noGrp="1"/>
          </p:cNvSpPr>
          <p:nvPr>
            <p:ph type="sldNum" sz="quarter" idx="10"/>
          </p:nvPr>
        </p:nvSpPr>
        <p:spPr/>
        <p:txBody>
          <a:bodyPr/>
          <a:lstStyle/>
          <a:p>
            <a:fld id="{4E90E36C-1704-40EA-BF51-4DD5A75CD328}" type="slidenum">
              <a:rPr lang="en-US" smtClean="0"/>
              <a:pPr/>
              <a:t>55</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8780C327-9095-4313-9A9C-8F019DCA1B2C}" type="slidenum">
              <a:rPr lang="en-US"/>
              <a:pPr/>
              <a:t>56</a:t>
            </a:fld>
            <a:endParaRPr lang="en-US" dirty="0"/>
          </a:p>
        </p:txBody>
      </p:sp>
      <p:sp>
        <p:nvSpPr>
          <p:cNvPr id="11267" name="Rectangle 2"/>
          <p:cNvSpPr>
            <a:spLocks noGrp="1" noRot="1" noChangeAspect="1" noChangeArrowheads="1" noTextEdit="1"/>
          </p:cNvSpPr>
          <p:nvPr>
            <p:ph type="sldImg"/>
          </p:nvPr>
        </p:nvSpPr>
        <p:spPr>
          <a:xfrm>
            <a:off x="1184275" y="698500"/>
            <a:ext cx="4654550" cy="3490913"/>
          </a:xfrm>
          <a:ln/>
        </p:spPr>
      </p:sp>
      <p:sp>
        <p:nvSpPr>
          <p:cNvPr id="11268" name="Rectangle 3"/>
          <p:cNvSpPr>
            <a:spLocks noGrp="1" noChangeArrowheads="1"/>
          </p:cNvSpPr>
          <p:nvPr>
            <p:ph type="body" idx="1"/>
          </p:nvPr>
        </p:nvSpPr>
        <p:spPr>
          <a:xfrm>
            <a:off x="936417" y="4421826"/>
            <a:ext cx="5150273" cy="4189095"/>
          </a:xfrm>
          <a:noFill/>
          <a:ln/>
        </p:spPr>
        <p:txBody>
          <a:bodyPr/>
          <a:lstStyle/>
          <a:p>
            <a:pPr eaLnBrk="1" hangingPunct="1"/>
            <a:r>
              <a:rPr lang="en-US" dirty="0" smtClean="0">
                <a:latin typeface="Times New Roman" pitchFamily="18" charset="0"/>
              </a:rPr>
              <a:t>We are now going to discuss location and installation for the rear-facing CR:  </a:t>
            </a:r>
          </a:p>
          <a:p>
            <a:pPr eaLnBrk="1" hangingPunct="1"/>
            <a:endParaRPr lang="en-US" u="sng" dirty="0" smtClean="0">
              <a:latin typeface="Times New Roman" pitchFamily="18" charset="0"/>
            </a:endParaRPr>
          </a:p>
          <a:p>
            <a:pPr eaLnBrk="1" hangingPunct="1"/>
            <a:r>
              <a:rPr lang="en-US" b="1" u="sng" dirty="0" smtClean="0">
                <a:latin typeface="Times New Roman" pitchFamily="18" charset="0"/>
              </a:rPr>
              <a:t>Belt path:</a:t>
            </a:r>
          </a:p>
          <a:p>
            <a:pPr eaLnBrk="1" hangingPunct="1"/>
            <a:r>
              <a:rPr lang="en-US" dirty="0" smtClean="0">
                <a:latin typeface="Times New Roman" pitchFamily="18" charset="0"/>
                <a:cs typeface="Times New Roman" pitchFamily="18" charset="0"/>
              </a:rPr>
              <a:t>●</a:t>
            </a:r>
            <a:r>
              <a:rPr lang="en-US" dirty="0" smtClean="0">
                <a:latin typeface="Times New Roman" pitchFamily="18" charset="0"/>
              </a:rPr>
              <a:t> Identify the correct belt path. Look for the labels.</a:t>
            </a:r>
            <a:endParaRPr lang="en-US" u="sng" dirty="0" smtClean="0">
              <a:latin typeface="Times New Roman" pitchFamily="18" charset="0"/>
            </a:endParaRPr>
          </a:p>
          <a:p>
            <a:pPr eaLnBrk="1" hangingPunct="1"/>
            <a:r>
              <a:rPr lang="en-US" b="1" u="sng" dirty="0" smtClean="0">
                <a:latin typeface="Times New Roman" pitchFamily="18" charset="0"/>
              </a:rPr>
              <a:t>Recline angle (how far the CR tilts back):</a:t>
            </a:r>
            <a:endParaRPr lang="en-US" b="1" dirty="0" smtClean="0">
              <a:latin typeface="Times New Roman" pitchFamily="18" charset="0"/>
            </a:endParaRPr>
          </a:p>
          <a:p>
            <a:pPr defTabSz="466618"/>
            <a:r>
              <a:rPr lang="en-US" dirty="0" smtClean="0">
                <a:latin typeface="Times New Roman" pitchFamily="18" charset="0"/>
                <a:cs typeface="Times New Roman" pitchFamily="18" charset="0"/>
              </a:rPr>
              <a:t>●</a:t>
            </a:r>
            <a:r>
              <a:rPr lang="en-US" dirty="0" smtClean="0">
                <a:latin typeface="Times New Roman" pitchFamily="18" charset="0"/>
              </a:rPr>
              <a:t> With a rear-facing CR, make sure the infant does not lay back more than 45</a:t>
            </a:r>
            <a:r>
              <a:rPr lang="en-US" dirty="0" smtClean="0">
                <a:latin typeface="Times New Roman" pitchFamily="18" charset="0"/>
                <a:sym typeface="Symbol" pitchFamily="18" charset="2"/>
              </a:rPr>
              <a:t></a:t>
            </a:r>
            <a:r>
              <a:rPr lang="en-US" dirty="0" smtClean="0">
                <a:latin typeface="Times New Roman" pitchFamily="18" charset="0"/>
              </a:rPr>
              <a:t> from straight up. To achieve the correct recline angle, you may use a rolled up towel, newspaper or pool noodle.</a:t>
            </a:r>
          </a:p>
          <a:p>
            <a:pPr eaLnBrk="1" hangingPunct="1"/>
            <a:r>
              <a:rPr lang="en-US" dirty="0" smtClean="0">
                <a:latin typeface="Times New Roman" pitchFamily="18" charset="0"/>
                <a:cs typeface="Times New Roman" pitchFamily="18" charset="0"/>
              </a:rPr>
              <a:t>●</a:t>
            </a:r>
            <a:r>
              <a:rPr lang="en-US" dirty="0" smtClean="0">
                <a:latin typeface="Times New Roman" pitchFamily="18" charset="0"/>
              </a:rPr>
              <a:t> The correct recline angle keeps the baby’s airway open so it can breathe. As infants grow, their necks get stronger, and they can be put into a more upright position.</a:t>
            </a:r>
          </a:p>
          <a:p>
            <a:pPr eaLnBrk="1" hangingPunct="1"/>
            <a:r>
              <a:rPr lang="en-US" dirty="0" smtClean="0">
                <a:latin typeface="Times New Roman" pitchFamily="18" charset="0"/>
                <a:cs typeface="Times New Roman" pitchFamily="18" charset="0"/>
              </a:rPr>
              <a:t>●</a:t>
            </a:r>
            <a:r>
              <a:rPr lang="en-US" dirty="0" smtClean="0">
                <a:latin typeface="Times New Roman" pitchFamily="18" charset="0"/>
              </a:rPr>
              <a:t> Some Car seats have a built-in device that shows the angle of recline. </a:t>
            </a:r>
          </a:p>
          <a:p>
            <a:pPr eaLnBrk="1" hangingPunct="1"/>
            <a:r>
              <a:rPr lang="en-US" dirty="0" smtClean="0">
                <a:latin typeface="Times New Roman" pitchFamily="18" charset="0"/>
                <a:cs typeface="Times New Roman" pitchFamily="18" charset="0"/>
              </a:rPr>
              <a:t>●</a:t>
            </a:r>
            <a:r>
              <a:rPr lang="en-US" dirty="0" smtClean="0">
                <a:latin typeface="Times New Roman" pitchFamily="18" charset="0"/>
              </a:rPr>
              <a:t> Rear-facing infant CR may have an adjustable base. </a:t>
            </a:r>
          </a:p>
          <a:p>
            <a:pPr eaLnBrk="1" hangingPunct="1"/>
            <a:r>
              <a:rPr lang="en-US" b="1" u="sng" dirty="0" smtClean="0">
                <a:latin typeface="Times New Roman" pitchFamily="18" charset="0"/>
              </a:rPr>
              <a:t>Tighten the seat belt or LATCH:</a:t>
            </a:r>
          </a:p>
          <a:p>
            <a:pPr eaLnBrk="1" hangingPunct="1"/>
            <a:r>
              <a:rPr lang="en-US" dirty="0" smtClean="0">
                <a:latin typeface="Times New Roman" pitchFamily="18" charset="0"/>
                <a:cs typeface="Times New Roman" pitchFamily="18" charset="0"/>
              </a:rPr>
              <a:t>●</a:t>
            </a:r>
            <a:r>
              <a:rPr lang="en-US" dirty="0" smtClean="0">
                <a:latin typeface="Times New Roman" pitchFamily="18" charset="0"/>
              </a:rPr>
              <a:t> The Car seat should not move more than one inch from side-to-side </a:t>
            </a:r>
            <a:r>
              <a:rPr lang="en-US" b="1" dirty="0" smtClean="0">
                <a:latin typeface="Times New Roman" pitchFamily="18" charset="0"/>
              </a:rPr>
              <a:t>or</a:t>
            </a:r>
            <a:r>
              <a:rPr lang="en-US" dirty="0" smtClean="0">
                <a:latin typeface="Times New Roman" pitchFamily="18" charset="0"/>
              </a:rPr>
              <a:t> front-to-back.  To check, grip the Car seat at or near the belt path and pull on the CR.  If the seat still moves more than one inch, tighten the seatbelt or LATCH.  You may need to reinstall the car</a:t>
            </a:r>
            <a:r>
              <a:rPr lang="en-US" baseline="0" dirty="0" smtClean="0">
                <a:latin typeface="Times New Roman" pitchFamily="18" charset="0"/>
              </a:rPr>
              <a:t> seat</a:t>
            </a:r>
            <a:r>
              <a:rPr lang="en-US" dirty="0" smtClean="0">
                <a:latin typeface="Times New Roman" pitchFamily="18" charset="0"/>
              </a:rPr>
              <a:t>.</a:t>
            </a:r>
          </a:p>
          <a:p>
            <a:pPr eaLnBrk="1" hangingPunct="1"/>
            <a:endParaRPr lang="en-US" dirty="0" smtClean="0">
              <a:latin typeface="Times New Roman" pitchFamily="18" charset="0"/>
            </a:endParaRPr>
          </a:p>
          <a:p>
            <a:pPr eaLnBrk="1" hangingPunct="1"/>
            <a:r>
              <a:rPr lang="en-US" b="1" dirty="0" smtClean="0">
                <a:latin typeface="Times New Roman" pitchFamily="18" charset="0"/>
              </a:rPr>
              <a:t>For liability reasons, </a:t>
            </a:r>
            <a:r>
              <a:rPr lang="en-US" dirty="0" smtClean="0">
                <a:latin typeface="Times New Roman" pitchFamily="18" charset="0"/>
              </a:rPr>
              <a:t>you should </a:t>
            </a:r>
            <a:r>
              <a:rPr lang="en-US" b="1" dirty="0" smtClean="0">
                <a:latin typeface="Times New Roman" pitchFamily="18" charset="0"/>
              </a:rPr>
              <a:t>NOT</a:t>
            </a:r>
            <a:r>
              <a:rPr lang="en-US" dirty="0" smtClean="0">
                <a:latin typeface="Times New Roman" pitchFamily="18" charset="0"/>
              </a:rPr>
              <a:t> be the last person to touch the car seat or child.</a:t>
            </a:r>
            <a:r>
              <a:rPr lang="en-US" baseline="0" dirty="0" smtClean="0">
                <a:latin typeface="Times New Roman" pitchFamily="18" charset="0"/>
              </a:rPr>
              <a:t>  At check-ups, after I have demonstrated correct installation, I usually unbuckle the car seat and ask the parent/caregiver reinstall the child seat and put the child into the seat.</a:t>
            </a:r>
            <a:endParaRPr lang="en-US" dirty="0" smtClean="0">
              <a:latin typeface="Times New Roman" pitchFamily="18" charset="0"/>
            </a:endParaRPr>
          </a:p>
          <a:p>
            <a:pPr eaLnBrk="1" hangingPunct="1"/>
            <a:endParaRPr lang="en-US" dirty="0" smtClean="0">
              <a:latin typeface="Times New Roman" pitchFamily="18"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p>
            <a:fld id="{11BFDEEF-98CB-4439-A1F0-6DB6CF64480D}" type="slidenum">
              <a:rPr lang="en-US"/>
              <a:pPr/>
              <a:t>57</a:t>
            </a:fld>
            <a:endParaRPr lang="en-US" dirty="0"/>
          </a:p>
        </p:txBody>
      </p:sp>
      <p:sp>
        <p:nvSpPr>
          <p:cNvPr id="12291" name="Rectangle 2"/>
          <p:cNvSpPr>
            <a:spLocks noGrp="1" noRot="1" noChangeAspect="1" noChangeArrowheads="1" noTextEdit="1"/>
          </p:cNvSpPr>
          <p:nvPr>
            <p:ph type="sldImg"/>
          </p:nvPr>
        </p:nvSpPr>
        <p:spPr>
          <a:xfrm>
            <a:off x="1184275" y="698500"/>
            <a:ext cx="4654550" cy="3490913"/>
          </a:xfrm>
          <a:ln/>
        </p:spPr>
      </p:sp>
      <p:sp>
        <p:nvSpPr>
          <p:cNvPr id="12292"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When securing the infant:</a:t>
            </a:r>
          </a:p>
          <a:p>
            <a:pPr eaLnBrk="1" hangingPunct="1"/>
            <a:r>
              <a:rPr lang="en-US" dirty="0" smtClean="0">
                <a:latin typeface="Times New Roman" pitchFamily="18" charset="0"/>
                <a:cs typeface="Times New Roman" pitchFamily="18" charset="0"/>
              </a:rPr>
              <a:t>●</a:t>
            </a:r>
            <a:r>
              <a:rPr lang="en-US" u="sng" dirty="0" smtClean="0">
                <a:latin typeface="Times New Roman" pitchFamily="18" charset="0"/>
              </a:rPr>
              <a:t> </a:t>
            </a:r>
            <a:r>
              <a:rPr lang="en-US" b="1" u="sng" dirty="0" smtClean="0">
                <a:latin typeface="Times New Roman" pitchFamily="18" charset="0"/>
              </a:rPr>
              <a:t>No extra padding</a:t>
            </a:r>
            <a:r>
              <a:rPr lang="en-US" b="1" dirty="0" smtClean="0">
                <a:latin typeface="Times New Roman" pitchFamily="18" charset="0"/>
              </a:rPr>
              <a:t>: </a:t>
            </a:r>
            <a:r>
              <a:rPr lang="en-US" dirty="0" smtClean="0">
                <a:latin typeface="Times New Roman" pitchFamily="18" charset="0"/>
              </a:rPr>
              <a:t>Do not use padding that did not come with the Car seat. Padding can be clothing or things you buy after the seat. Place blankets around the infant after the harness is snug.</a:t>
            </a:r>
          </a:p>
          <a:p>
            <a:pPr eaLnBrk="1" hangingPunct="1"/>
            <a:r>
              <a:rPr lang="en-US" dirty="0" smtClean="0">
                <a:latin typeface="Times New Roman" pitchFamily="18" charset="0"/>
                <a:cs typeface="Times New Roman" pitchFamily="18" charset="0"/>
              </a:rPr>
              <a:t>●</a:t>
            </a:r>
            <a:r>
              <a:rPr lang="en-US" u="sng" dirty="0" smtClean="0">
                <a:latin typeface="Times New Roman" pitchFamily="18" charset="0"/>
              </a:rPr>
              <a:t> </a:t>
            </a:r>
            <a:r>
              <a:rPr lang="en-US" b="1" u="sng" dirty="0" smtClean="0">
                <a:latin typeface="Times New Roman" pitchFamily="18" charset="0"/>
              </a:rPr>
              <a:t>Snug harness</a:t>
            </a:r>
            <a:r>
              <a:rPr lang="en-US" dirty="0" smtClean="0">
                <a:latin typeface="Times New Roman" pitchFamily="18" charset="0"/>
              </a:rPr>
              <a:t>: Tighten the harness straps snuggly </a:t>
            </a:r>
            <a:r>
              <a:rPr lang="en-US" b="1" dirty="0" smtClean="0">
                <a:latin typeface="Times New Roman" pitchFamily="18" charset="0"/>
              </a:rPr>
              <a:t>and</a:t>
            </a:r>
            <a:r>
              <a:rPr lang="en-US" dirty="0" smtClean="0">
                <a:latin typeface="Times New Roman" pitchFamily="18" charset="0"/>
              </a:rPr>
              <a:t> do the pinch test-at the infant’s shoulder.  Pinch the webbing up and down, your fingers should slide off.</a:t>
            </a:r>
          </a:p>
          <a:p>
            <a:pPr eaLnBrk="1" hangingPunct="1"/>
            <a:r>
              <a:rPr lang="en-US" b="1" dirty="0" smtClean="0">
                <a:latin typeface="Times New Roman" pitchFamily="18" charset="0"/>
                <a:cs typeface="Times New Roman" pitchFamily="18" charset="0"/>
              </a:rPr>
              <a:t>●</a:t>
            </a:r>
            <a:r>
              <a:rPr lang="en-US" b="1" u="sng" dirty="0" smtClean="0">
                <a:latin typeface="Times New Roman" pitchFamily="18" charset="0"/>
              </a:rPr>
              <a:t> Flat harness</a:t>
            </a:r>
            <a:r>
              <a:rPr lang="en-US" dirty="0" smtClean="0">
                <a:latin typeface="Times New Roman" pitchFamily="18" charset="0"/>
              </a:rPr>
              <a:t>: The harness straps should lie flat against the child’s body.  Twisted straps could actually cut a child in a crash.</a:t>
            </a:r>
          </a:p>
          <a:p>
            <a:pPr eaLnBrk="1" hangingPunct="1"/>
            <a:r>
              <a:rPr lang="en-US" b="1" dirty="0" smtClean="0">
                <a:latin typeface="Times New Roman" pitchFamily="18" charset="0"/>
                <a:cs typeface="Times New Roman" pitchFamily="18" charset="0"/>
              </a:rPr>
              <a:t>●</a:t>
            </a:r>
            <a:r>
              <a:rPr lang="en-US" b="1" u="sng" dirty="0" smtClean="0">
                <a:latin typeface="Times New Roman" pitchFamily="18" charset="0"/>
              </a:rPr>
              <a:t> Retainer clip position</a:t>
            </a:r>
            <a:r>
              <a:rPr lang="en-US" b="1" dirty="0" smtClean="0">
                <a:latin typeface="Times New Roman" pitchFamily="18" charset="0"/>
              </a:rPr>
              <a:t>:  </a:t>
            </a:r>
            <a:r>
              <a:rPr lang="en-US" dirty="0" smtClean="0">
                <a:latin typeface="Times New Roman" pitchFamily="18" charset="0"/>
              </a:rPr>
              <a:t>Place the harness retainer clip at the child’s armpit level.  Having the retainer clip </a:t>
            </a:r>
            <a:r>
              <a:rPr lang="en-US" b="1" dirty="0" smtClean="0">
                <a:latin typeface="Times New Roman" pitchFamily="18" charset="0"/>
              </a:rPr>
              <a:t>too low </a:t>
            </a:r>
            <a:r>
              <a:rPr lang="en-US" dirty="0" smtClean="0">
                <a:latin typeface="Times New Roman" pitchFamily="18" charset="0"/>
              </a:rPr>
              <a:t>could allow the child to be ejected from the Car seat. </a:t>
            </a:r>
          </a:p>
          <a:p>
            <a:pPr eaLnBrk="1" hangingPunct="1"/>
            <a:r>
              <a:rPr lang="en-US" dirty="0" smtClean="0">
                <a:latin typeface="Times New Roman" pitchFamily="18" charset="0"/>
                <a:cs typeface="Times New Roman" pitchFamily="18" charset="0"/>
              </a:rPr>
              <a:t>● </a:t>
            </a:r>
            <a:r>
              <a:rPr lang="en-US" dirty="0" smtClean="0">
                <a:latin typeface="Times New Roman" pitchFamily="18" charset="0"/>
                <a:cs typeface="+mn-cs"/>
              </a:rPr>
              <a:t>I</a:t>
            </a:r>
            <a:r>
              <a:rPr lang="en-US" dirty="0" smtClean="0">
                <a:latin typeface="Times New Roman" pitchFamily="18" charset="0"/>
              </a:rPr>
              <a:t>f the baby’s head is within one inch of the top of the shell, </a:t>
            </a:r>
            <a:r>
              <a:rPr lang="en-US" b="1" dirty="0" smtClean="0">
                <a:latin typeface="Times New Roman" pitchFamily="18" charset="0"/>
              </a:rPr>
              <a:t>Don’t</a:t>
            </a:r>
            <a:r>
              <a:rPr lang="en-US" dirty="0" smtClean="0">
                <a:latin typeface="Times New Roman" pitchFamily="18" charset="0"/>
              </a:rPr>
              <a:t> use a rear-facing CR. </a:t>
            </a:r>
          </a:p>
          <a:p>
            <a:pPr eaLnBrk="1" hangingPunct="1"/>
            <a:endParaRPr lang="en-US" dirty="0" smtClean="0">
              <a:latin typeface="Times New Roman" pitchFamily="18" charset="0"/>
            </a:endParaRPr>
          </a:p>
          <a:p>
            <a:pPr eaLnBrk="1" hangingPunct="1"/>
            <a:endParaRPr lang="en-US" dirty="0" smtClean="0">
              <a:latin typeface="Times New Roman" pitchFamily="18" charset="0"/>
            </a:endParaRPr>
          </a:p>
          <a:p>
            <a:pPr eaLnBrk="1" hangingPunct="1"/>
            <a:r>
              <a:rPr lang="en-US" dirty="0" smtClean="0">
                <a:latin typeface="Times New Roman" pitchFamily="18" charset="0"/>
              </a:rPr>
              <a:t>(</a:t>
            </a:r>
            <a:r>
              <a:rPr lang="en-US" i="1" dirty="0" smtClean="0">
                <a:latin typeface="Times New Roman" pitchFamily="18" charset="0"/>
              </a:rPr>
              <a:t>Teacher to demonstrate how to place an infant in a CR)</a:t>
            </a:r>
          </a:p>
          <a:p>
            <a:pPr eaLnBrk="1" hangingPunct="1"/>
            <a:endParaRPr lang="en-US" dirty="0" smtClean="0">
              <a:latin typeface="Times New Roman" pitchFamily="18" charset="0"/>
            </a:endParaRPr>
          </a:p>
          <a:p>
            <a:pPr eaLnBrk="1" hangingPunct="1"/>
            <a:endParaRPr lang="en-US" dirty="0" smtClean="0">
              <a:latin typeface="Times New Roman" pitchFamily="18" charset="0"/>
            </a:endParaRPr>
          </a:p>
          <a:p>
            <a:pPr eaLnBrk="1" hangingPunct="1"/>
            <a:endParaRPr lang="en-US" dirty="0" smtClean="0">
              <a:latin typeface="Times New Roman" pitchFamily="18" charset="0"/>
            </a:endParaRPr>
          </a:p>
          <a:p>
            <a:pPr eaLnBrk="1" hangingPunct="1"/>
            <a:endParaRPr lang="en-US" dirty="0" smtClean="0">
              <a:latin typeface="Times New Roman" pitchFamily="18" charset="0"/>
            </a:endParaRPr>
          </a:p>
          <a:p>
            <a:pPr eaLnBrk="1" hangingPunct="1"/>
            <a:endParaRPr lang="en-US" dirty="0" smtClean="0">
              <a:latin typeface="Times New Roman" pitchFamily="18"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p>
            <a:fld id="{6FAE431B-7A06-4F73-A7C1-4D136361C1E1}" type="slidenum">
              <a:rPr lang="en-US"/>
              <a:pPr/>
              <a:t>58</a:t>
            </a:fld>
            <a:endParaRPr lang="en-US" dirty="0"/>
          </a:p>
        </p:txBody>
      </p:sp>
      <p:sp>
        <p:nvSpPr>
          <p:cNvPr id="13315" name="Rectangle 2"/>
          <p:cNvSpPr>
            <a:spLocks noGrp="1" noRot="1" noChangeAspect="1" noChangeArrowheads="1" noTextEdit="1"/>
          </p:cNvSpPr>
          <p:nvPr>
            <p:ph type="sldImg"/>
          </p:nvPr>
        </p:nvSpPr>
        <p:spPr>
          <a:xfrm>
            <a:off x="1184275" y="698500"/>
            <a:ext cx="4654550" cy="3490913"/>
          </a:xfrm>
          <a:ln/>
        </p:spPr>
      </p:sp>
      <p:sp>
        <p:nvSpPr>
          <p:cNvPr id="13316" name="Rectangle 3"/>
          <p:cNvSpPr>
            <a:spLocks noGrp="1" noChangeArrowheads="1"/>
          </p:cNvSpPr>
          <p:nvPr>
            <p:ph type="body" idx="1"/>
          </p:nvPr>
        </p:nvSpPr>
        <p:spPr>
          <a:xfrm>
            <a:off x="936417" y="4421826"/>
            <a:ext cx="5150273" cy="4189095"/>
          </a:xfrm>
          <a:noFill/>
          <a:ln/>
        </p:spPr>
        <p:txBody>
          <a:bodyPr/>
          <a:lstStyle/>
          <a:p>
            <a:pPr eaLnBrk="1" hangingPunct="1">
              <a:buClr>
                <a:srgbClr val="000099"/>
              </a:buClr>
              <a:buSzPct val="80000"/>
            </a:pPr>
            <a:r>
              <a:rPr lang="en-US" dirty="0" smtClean="0">
                <a:latin typeface="Times New Roman" pitchFamily="18" charset="0"/>
              </a:rPr>
              <a:t>Parents/caregivers want to keep their children safe. </a:t>
            </a:r>
          </a:p>
          <a:p>
            <a:pPr eaLnBrk="1" hangingPunct="1">
              <a:buClr>
                <a:srgbClr val="000099"/>
              </a:buClr>
              <a:buSzPct val="80000"/>
            </a:pPr>
            <a:endParaRPr lang="en-US" dirty="0" smtClean="0">
              <a:latin typeface="Times New Roman" pitchFamily="18" charset="0"/>
            </a:endParaRPr>
          </a:p>
          <a:p>
            <a:pPr eaLnBrk="1" hangingPunct="1">
              <a:buClr>
                <a:srgbClr val="000099"/>
              </a:buClr>
              <a:buSzPct val="80000"/>
            </a:pPr>
            <a:r>
              <a:rPr lang="en-US" dirty="0" smtClean="0">
                <a:latin typeface="Times New Roman" pitchFamily="18" charset="0"/>
              </a:rPr>
              <a:t>Unfortunately:</a:t>
            </a:r>
          </a:p>
          <a:p>
            <a:pPr eaLnBrk="1" hangingPunct="1">
              <a:buClr>
                <a:srgbClr val="000099"/>
              </a:buClr>
              <a:buSzPct val="80000"/>
            </a:pPr>
            <a:r>
              <a:rPr lang="en-US" dirty="0" smtClean="0">
                <a:latin typeface="Times New Roman" pitchFamily="18" charset="0"/>
                <a:cs typeface="Times New Roman" pitchFamily="18" charset="0"/>
              </a:rPr>
              <a:t>●</a:t>
            </a:r>
            <a:r>
              <a:rPr lang="en-US" dirty="0" smtClean="0">
                <a:latin typeface="Times New Roman" pitchFamily="18" charset="0"/>
              </a:rPr>
              <a:t> Some may not understand the dangers </a:t>
            </a:r>
            <a:r>
              <a:rPr lang="en-US" b="1" dirty="0" smtClean="0">
                <a:latin typeface="Times New Roman" pitchFamily="18" charset="0"/>
              </a:rPr>
              <a:t>of what really happens in a crash</a:t>
            </a:r>
            <a:r>
              <a:rPr lang="en-US" dirty="0" smtClean="0">
                <a:latin typeface="Times New Roman" pitchFamily="18" charset="0"/>
              </a:rPr>
              <a:t>. </a:t>
            </a:r>
          </a:p>
          <a:p>
            <a:pPr eaLnBrk="1" hangingPunct="1">
              <a:buClr>
                <a:srgbClr val="000099"/>
              </a:buClr>
              <a:buSzPct val="80000"/>
            </a:pPr>
            <a:r>
              <a:rPr lang="en-US" dirty="0" smtClean="0">
                <a:latin typeface="Times New Roman" pitchFamily="18" charset="0"/>
                <a:cs typeface="Times New Roman" pitchFamily="18" charset="0"/>
              </a:rPr>
              <a:t>●</a:t>
            </a:r>
            <a:r>
              <a:rPr lang="en-US" dirty="0" smtClean="0">
                <a:latin typeface="Times New Roman" pitchFamily="18" charset="0"/>
              </a:rPr>
              <a:t> Many don’t take the time </a:t>
            </a:r>
            <a:r>
              <a:rPr lang="en-US" b="1" dirty="0" smtClean="0">
                <a:latin typeface="Times New Roman" pitchFamily="18" charset="0"/>
              </a:rPr>
              <a:t>to install the CR correctly.</a:t>
            </a:r>
          </a:p>
          <a:p>
            <a:pPr eaLnBrk="1" hangingPunct="1">
              <a:buClr>
                <a:srgbClr val="000099"/>
              </a:buClr>
              <a:buSzPct val="80000"/>
            </a:pPr>
            <a:r>
              <a:rPr lang="en-US" dirty="0" smtClean="0">
                <a:latin typeface="Times New Roman" pitchFamily="18" charset="0"/>
                <a:cs typeface="Times New Roman" pitchFamily="18" charset="0"/>
              </a:rPr>
              <a:t>●</a:t>
            </a:r>
            <a:r>
              <a:rPr lang="en-US" dirty="0" smtClean="0">
                <a:latin typeface="Times New Roman" pitchFamily="18" charset="0"/>
              </a:rPr>
              <a:t> Used Car</a:t>
            </a:r>
            <a:r>
              <a:rPr lang="en-US" baseline="0" dirty="0" smtClean="0">
                <a:latin typeface="Times New Roman" pitchFamily="18" charset="0"/>
              </a:rPr>
              <a:t> seats</a:t>
            </a:r>
            <a:r>
              <a:rPr lang="en-US" dirty="0" smtClean="0">
                <a:latin typeface="Times New Roman" pitchFamily="18" charset="0"/>
              </a:rPr>
              <a:t> may be missing their instruction manuals.</a:t>
            </a:r>
          </a:p>
          <a:p>
            <a:pPr eaLnBrk="1" hangingPunct="1">
              <a:buClr>
                <a:srgbClr val="000099"/>
              </a:buClr>
              <a:buSzPct val="80000"/>
            </a:pPr>
            <a:r>
              <a:rPr lang="en-US" dirty="0" smtClean="0">
                <a:latin typeface="Times New Roman" pitchFamily="18" charset="0"/>
                <a:cs typeface="Times New Roman" pitchFamily="18" charset="0"/>
              </a:rPr>
              <a:t>●</a:t>
            </a:r>
            <a:r>
              <a:rPr lang="en-US" dirty="0" smtClean="0">
                <a:latin typeface="Times New Roman" pitchFamily="18" charset="0"/>
              </a:rPr>
              <a:t> Many choose not to read instructions except “as a last resort”.  </a:t>
            </a:r>
          </a:p>
          <a:p>
            <a:pPr eaLnBrk="1" hangingPunct="1">
              <a:buClr>
                <a:srgbClr val="000099"/>
              </a:buClr>
              <a:buSzPct val="80000"/>
            </a:pPr>
            <a:r>
              <a:rPr lang="en-US" dirty="0" smtClean="0">
                <a:latin typeface="Times New Roman" pitchFamily="18" charset="0"/>
                <a:cs typeface="Times New Roman" pitchFamily="18" charset="0"/>
              </a:rPr>
              <a:t>●</a:t>
            </a:r>
            <a:r>
              <a:rPr lang="en-US" dirty="0" smtClean="0">
                <a:latin typeface="Times New Roman" pitchFamily="18" charset="0"/>
              </a:rPr>
              <a:t> Some Car seats don’t fit the vehicle.</a:t>
            </a:r>
          </a:p>
          <a:p>
            <a:pPr eaLnBrk="1" hangingPunct="1">
              <a:buClr>
                <a:srgbClr val="000099"/>
              </a:buClr>
              <a:buSzPct val="80000"/>
            </a:pPr>
            <a:endParaRPr lang="en-US" dirty="0" smtClean="0">
              <a:latin typeface="Times New Roman" pitchFamily="18"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FEF427B7-6058-449D-943F-957C70B2B4CC}" type="slidenum">
              <a:rPr lang="en-US"/>
              <a:pPr/>
              <a:t>59</a:t>
            </a:fld>
            <a:endParaRPr lang="en-US" dirty="0"/>
          </a:p>
        </p:txBody>
      </p:sp>
      <p:sp>
        <p:nvSpPr>
          <p:cNvPr id="22531" name="Rectangle 2"/>
          <p:cNvSpPr>
            <a:spLocks noGrp="1" noRot="1" noChangeAspect="1" noChangeArrowheads="1" noTextEdit="1"/>
          </p:cNvSpPr>
          <p:nvPr>
            <p:ph type="sldImg"/>
          </p:nvPr>
        </p:nvSpPr>
        <p:spPr>
          <a:xfrm>
            <a:off x="1184275" y="698500"/>
            <a:ext cx="4654550" cy="3490913"/>
          </a:xfrm>
          <a:ln/>
        </p:spPr>
      </p:sp>
      <p:sp>
        <p:nvSpPr>
          <p:cNvPr id="22532"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Common types of misuse include:</a:t>
            </a:r>
          </a:p>
          <a:p>
            <a:pPr eaLnBrk="1" hangingPunct="1"/>
            <a:r>
              <a:rPr lang="en-US" dirty="0" smtClean="0">
                <a:latin typeface="Times New Roman" pitchFamily="18" charset="0"/>
                <a:cs typeface="Times New Roman" pitchFamily="18" charset="0"/>
              </a:rPr>
              <a:t>● </a:t>
            </a:r>
            <a:r>
              <a:rPr lang="en-US" dirty="0" smtClean="0">
                <a:latin typeface="Times New Roman" pitchFamily="18" charset="0"/>
              </a:rPr>
              <a:t>retainer clip </a:t>
            </a:r>
            <a:r>
              <a:rPr lang="en-US" b="1" dirty="0" smtClean="0">
                <a:latin typeface="Times New Roman" pitchFamily="18" charset="0"/>
              </a:rPr>
              <a:t>NOT</a:t>
            </a:r>
            <a:r>
              <a:rPr lang="en-US" dirty="0" smtClean="0">
                <a:latin typeface="Times New Roman" pitchFamily="18" charset="0"/>
              </a:rPr>
              <a:t> at armpit level. Having the retainer clip too low could allow the child to be thrown out from the Car seat. </a:t>
            </a:r>
          </a:p>
          <a:p>
            <a:pPr eaLnBrk="1" hangingPunct="1"/>
            <a:r>
              <a:rPr lang="en-US" dirty="0" smtClean="0">
                <a:latin typeface="Times New Roman" pitchFamily="18" charset="0"/>
              </a:rPr>
              <a:t>Harness straps should</a:t>
            </a:r>
            <a:r>
              <a:rPr lang="en-US" baseline="0" dirty="0" smtClean="0">
                <a:latin typeface="Times New Roman" pitchFamily="18" charset="0"/>
              </a:rPr>
              <a:t> be at or below shoulder level to reduce amount of slack in the webbing.</a:t>
            </a:r>
            <a:endParaRPr lang="en-US" dirty="0" smtClean="0">
              <a:latin typeface="Times New Roman" pitchFamily="18" charset="0"/>
            </a:endParaRPr>
          </a:p>
          <a:p>
            <a:pPr eaLnBrk="1" hangingPunct="1"/>
            <a:r>
              <a:rPr lang="en-US"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Frayed</a:t>
            </a:r>
            <a:r>
              <a:rPr lang="en-US" dirty="0" smtClean="0">
                <a:latin typeface="Times New Roman" pitchFamily="18" charset="0"/>
                <a:cs typeface="Times New Roman" pitchFamily="18" charset="0"/>
              </a:rPr>
              <a:t> </a:t>
            </a:r>
            <a:r>
              <a:rPr lang="en-US" b="1" dirty="0" smtClean="0">
                <a:latin typeface="Times New Roman" pitchFamily="18" charset="0"/>
              </a:rPr>
              <a:t>or damaged </a:t>
            </a:r>
            <a:r>
              <a:rPr lang="en-US" dirty="0" smtClean="0">
                <a:latin typeface="Times New Roman" pitchFamily="18" charset="0"/>
              </a:rPr>
              <a:t>harness webbing.  Make sure the harness is not twisted.</a:t>
            </a:r>
          </a:p>
          <a:p>
            <a:pPr eaLnBrk="1" hangingPunct="1"/>
            <a:r>
              <a:rPr lang="en-US" dirty="0" smtClean="0">
                <a:latin typeface="Times New Roman" pitchFamily="18" charset="0"/>
                <a:cs typeface="Times New Roman" pitchFamily="18" charset="0"/>
              </a:rPr>
              <a:t>● </a:t>
            </a:r>
            <a:r>
              <a:rPr lang="en-US" b="1" dirty="0" smtClean="0">
                <a:latin typeface="Times New Roman" pitchFamily="18" charset="0"/>
              </a:rPr>
              <a:t>loose harness-</a:t>
            </a:r>
            <a:r>
              <a:rPr lang="en-US" dirty="0" smtClean="0">
                <a:latin typeface="Times New Roman" pitchFamily="18" charset="0"/>
              </a:rPr>
              <a:t>-the harness should fit snug enough so that you cannot pinch the webbing together.</a:t>
            </a:r>
          </a:p>
          <a:p>
            <a:pPr eaLnBrk="1" hangingPunct="1"/>
            <a:r>
              <a:rPr lang="en-US" dirty="0" smtClean="0">
                <a:latin typeface="Times New Roman" pitchFamily="18" charset="0"/>
                <a:cs typeface="Times New Roman" pitchFamily="18" charset="0"/>
              </a:rPr>
              <a:t>● A</a:t>
            </a:r>
            <a:r>
              <a:rPr lang="en-US" dirty="0" smtClean="0">
                <a:latin typeface="Times New Roman" pitchFamily="18" charset="0"/>
              </a:rPr>
              <a:t> CR that has been in a significant crash needs to be replaced.</a:t>
            </a:r>
          </a:p>
          <a:p>
            <a:pPr eaLnBrk="1" hangingPunct="1"/>
            <a:r>
              <a:rPr lang="en-US" dirty="0" smtClean="0">
                <a:latin typeface="Times New Roman" pitchFamily="18" charset="0"/>
                <a:cs typeface="Times New Roman" pitchFamily="18" charset="0"/>
              </a:rPr>
              <a:t>● </a:t>
            </a:r>
            <a:r>
              <a:rPr lang="en-US" dirty="0" smtClean="0">
                <a:latin typeface="Times New Roman" pitchFamily="18" charset="0"/>
              </a:rPr>
              <a:t>When a</a:t>
            </a:r>
            <a:r>
              <a:rPr lang="en-US" baseline="0" dirty="0" smtClean="0">
                <a:latin typeface="Times New Roman" pitchFamily="18" charset="0"/>
              </a:rPr>
              <a:t> child wears bulking clothing while in a CR, the harness system can’t be tightened enough to be effective in a crash situation.</a:t>
            </a:r>
          </a:p>
          <a:p>
            <a:pPr eaLnBrk="1" hangingPunct="1"/>
            <a:r>
              <a:rPr lang="en-US" baseline="0" dirty="0" smtClean="0">
                <a:latin typeface="Times New Roman" pitchFamily="18" charset="0"/>
              </a:rPr>
              <a:t>Turning a child forward facing before the age of two can result in catastrophic injuries due to under developed head, neck, and shoulder muscles.</a:t>
            </a:r>
          </a:p>
          <a:p>
            <a:pPr eaLnBrk="1" hangingPunct="1"/>
            <a:r>
              <a:rPr lang="en-US" baseline="0" dirty="0" smtClean="0">
                <a:latin typeface="Times New Roman" pitchFamily="18" charset="0"/>
              </a:rPr>
              <a:t>Placing a rear-facing CR in front of an airbag can result in placing the infant directly in the airbag blast area.</a:t>
            </a:r>
            <a:endParaRPr lang="en-US" dirty="0" smtClean="0">
              <a:latin typeface="Times New Roman" pitchFamily="18" charset="0"/>
            </a:endParaRPr>
          </a:p>
          <a:p>
            <a:pPr eaLnBrk="1" hangingPunct="1">
              <a:buFontTx/>
              <a:buChar char="•"/>
            </a:pPr>
            <a:endParaRPr lang="en-US" dirty="0" smtClean="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F457BD46-83CF-40EC-81D0-153B5709BEED}" type="slidenum">
              <a:rPr lang="en-US"/>
              <a:pPr/>
              <a:t>6</a:t>
            </a:fld>
            <a:endParaRPr lang="en-US" dirty="0"/>
          </a:p>
        </p:txBody>
      </p:sp>
      <p:sp>
        <p:nvSpPr>
          <p:cNvPr id="30723" name="Rectangle 2"/>
          <p:cNvSpPr>
            <a:spLocks noGrp="1" noRot="1" noChangeAspect="1" noChangeArrowheads="1" noTextEdit="1"/>
          </p:cNvSpPr>
          <p:nvPr>
            <p:ph type="sldImg"/>
          </p:nvPr>
        </p:nvSpPr>
        <p:spPr>
          <a:xfrm>
            <a:off x="1184275" y="698500"/>
            <a:ext cx="4654550" cy="3490913"/>
          </a:xfrm>
          <a:ln/>
        </p:spPr>
      </p:sp>
      <p:sp>
        <p:nvSpPr>
          <p:cNvPr id="30724" name="Rectangle 3"/>
          <p:cNvSpPr>
            <a:spLocks noGrp="1" noChangeArrowheads="1"/>
          </p:cNvSpPr>
          <p:nvPr>
            <p:ph type="body" idx="1"/>
          </p:nvPr>
        </p:nvSpPr>
        <p:spPr>
          <a:noFill/>
          <a:ln/>
        </p:spPr>
        <p:txBody>
          <a:bodyPr/>
          <a:lstStyle/>
          <a:p>
            <a:pPr eaLnBrk="1" hangingPunct="1"/>
            <a:r>
              <a:rPr lang="en-US" dirty="0" smtClean="0"/>
              <a:t>Do you know what your local law is for car</a:t>
            </a:r>
            <a:r>
              <a:rPr lang="en-US" baseline="0" dirty="0" smtClean="0"/>
              <a:t> seats</a:t>
            </a:r>
            <a:r>
              <a:rPr lang="en-US" dirty="0" smtClean="0"/>
              <a:t> and seatbelts?  </a:t>
            </a:r>
            <a:r>
              <a:rPr lang="en-US" baseline="0" dirty="0" smtClean="0"/>
              <a:t>Does your tribe have a Primary, Secondary or no law?</a:t>
            </a:r>
            <a:endParaRPr lang="en-US" baseline="0" dirty="0" smtClean="0">
              <a:solidFill>
                <a:srgbClr val="FF0000"/>
              </a:solidFill>
            </a:endParaRPr>
          </a:p>
          <a:p>
            <a:pPr eaLnBrk="1" hangingPunct="1"/>
            <a:r>
              <a:rPr lang="en-US" b="1" baseline="0" dirty="0" smtClean="0"/>
              <a:t>Primary</a:t>
            </a:r>
            <a:r>
              <a:rPr lang="en-US" baseline="0" dirty="0" smtClean="0"/>
              <a:t>—Police can stop and ticket a driver or passenger for </a:t>
            </a:r>
            <a:r>
              <a:rPr lang="en-US" b="1" baseline="0" dirty="0" smtClean="0"/>
              <a:t>NOT</a:t>
            </a:r>
            <a:r>
              <a:rPr lang="en-US" baseline="0" dirty="0" smtClean="0"/>
              <a:t> wearing a seat belt, without any other traffic offense.</a:t>
            </a:r>
          </a:p>
          <a:p>
            <a:pPr eaLnBrk="1" hangingPunct="1"/>
            <a:r>
              <a:rPr lang="en-US" b="1" baseline="0" dirty="0" smtClean="0"/>
              <a:t>Secondary</a:t>
            </a:r>
            <a:r>
              <a:rPr lang="en-US" baseline="0" dirty="0" smtClean="0"/>
              <a:t>—Police </a:t>
            </a:r>
            <a:r>
              <a:rPr lang="en-US" b="1" baseline="0" dirty="0" smtClean="0"/>
              <a:t>CAN’T</a:t>
            </a:r>
            <a:r>
              <a:rPr lang="en-US" baseline="0" dirty="0" smtClean="0"/>
              <a:t> ticket a driver or passenger for not wearing a seat belt </a:t>
            </a:r>
            <a:r>
              <a:rPr lang="en-US" b="1" baseline="0" dirty="0" smtClean="0"/>
              <a:t>unless</a:t>
            </a:r>
            <a:r>
              <a:rPr lang="en-US" baseline="0" dirty="0" smtClean="0"/>
              <a:t> they have been stopped for another offense.  </a:t>
            </a:r>
          </a:p>
          <a:p>
            <a:pPr eaLnBrk="1" hangingPunct="1"/>
            <a:endParaRPr lang="en-US" baseline="0" dirty="0" smtClean="0"/>
          </a:p>
          <a:p>
            <a:pPr eaLnBrk="1" hangingPunct="1"/>
            <a:r>
              <a:rPr lang="en-US" dirty="0" smtClean="0"/>
              <a:t>Car</a:t>
            </a:r>
            <a:r>
              <a:rPr lang="en-US" baseline="0" dirty="0" smtClean="0"/>
              <a:t> Seat/Seat Belt laws vary widely between States and reservations.  While most states have laws that parallel NHTSA and AAP recommendations, several states have less rigorous safety laws.  Understanding the laws from state to state will help understand the rate of CR/SB use in local communities.  This in turn illustrates why different communities have different Car seat/Seat Belt success rates.  Law understanding can also aid in the understanding of who enforces SB/CR use and the penalties for failing to follow the law.  This is particularly apparent on reservations in states subject to PL 280.  PL 280 gives Reservation law enforcement duties to the State.  Due to lack of funding for law enforcement officers in states such as Oregon has resulted in inadequate enforcement of laws surrounding issues such as SB/CR use.  In these cases, enacting a rigorous educational campaign for these communities might aid in rising rates of SB/CR use, despite lack of state law enforcement.</a:t>
            </a:r>
            <a:endParaRPr lang="en-US"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normAutofit/>
          </a:bodyPr>
          <a:lstStyle/>
          <a:p>
            <a:r>
              <a:rPr lang="en-US" dirty="0" smtClean="0"/>
              <a:t>READ SLIDE</a:t>
            </a:r>
            <a:endParaRPr lang="en-US" dirty="0"/>
          </a:p>
        </p:txBody>
      </p:sp>
      <p:sp>
        <p:nvSpPr>
          <p:cNvPr id="4" name="Slide Number Placeholder 3"/>
          <p:cNvSpPr>
            <a:spLocks noGrp="1"/>
          </p:cNvSpPr>
          <p:nvPr>
            <p:ph type="sldNum" sz="quarter" idx="10"/>
          </p:nvPr>
        </p:nvSpPr>
        <p:spPr/>
        <p:txBody>
          <a:bodyPr/>
          <a:lstStyle/>
          <a:p>
            <a:fld id="{05746064-F7F1-8F49-9DBA-24644550E7D7}"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normAutofit/>
          </a:bodyPr>
          <a:lstStyle/>
          <a:p>
            <a:r>
              <a:rPr lang="en-US" dirty="0" smtClean="0"/>
              <a:t>Children can ride forward</a:t>
            </a:r>
            <a:r>
              <a:rPr lang="en-US" baseline="0" dirty="0" smtClean="0"/>
              <a:t>-facing in a variety of ways.  They can ride in a convertible seat, turning the seat from rear-facing to forward facing after the child has reached the seats limits for height and weight for the rear facing position.  They can also ride in an exclusively forward facing 5 point harness child restraint.  Another type of forward facing child restraint is the combination seat; one that is a forward facing 5 point harness system and a belt position booster seat.  After a child has out grown a 5 point harness system they can transition to a booster seat, which come in high backed models and backless models.</a:t>
            </a:r>
            <a:endParaRPr lang="en-US" dirty="0"/>
          </a:p>
        </p:txBody>
      </p:sp>
      <p:sp>
        <p:nvSpPr>
          <p:cNvPr id="4" name="Slide Number Placeholder 3"/>
          <p:cNvSpPr>
            <a:spLocks noGrp="1"/>
          </p:cNvSpPr>
          <p:nvPr>
            <p:ph type="sldNum" sz="quarter" idx="10"/>
          </p:nvPr>
        </p:nvSpPr>
        <p:spPr/>
        <p:txBody>
          <a:bodyPr/>
          <a:lstStyle/>
          <a:p>
            <a:fld id="{05746064-F7F1-8F49-9DBA-24644550E7D7}" type="slidenum">
              <a:rPr lang="en-US" smtClean="0"/>
              <a:pPr/>
              <a:t>61</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normAutofit/>
          </a:bodyPr>
          <a:lstStyle/>
          <a:p>
            <a:pPr eaLnBrk="1" hangingPunct="1"/>
            <a:r>
              <a:rPr lang="en-US" b="1" u="sng" dirty="0" smtClean="0">
                <a:latin typeface="Times New Roman" pitchFamily="18" charset="0"/>
              </a:rPr>
              <a:t>Convertibles and Forward-facing CR:</a:t>
            </a:r>
            <a:r>
              <a:rPr lang="en-US" b="1" dirty="0" smtClean="0">
                <a:latin typeface="Times New Roman" pitchFamily="18" charset="0"/>
              </a:rPr>
              <a:t>  </a:t>
            </a:r>
          </a:p>
          <a:p>
            <a:r>
              <a:rPr lang="en-US" dirty="0" smtClean="0"/>
              <a:t>Do not use this seat unless your child is 2</a:t>
            </a:r>
            <a:r>
              <a:rPr lang="en-US" baseline="0" dirty="0" smtClean="0"/>
              <a:t> years old and/or has reached the height and weight limit of their rear-facing seat.</a:t>
            </a:r>
            <a:r>
              <a:rPr lang="en-US" dirty="0" smtClean="0"/>
              <a:t/>
            </a:r>
            <a:br>
              <a:rPr lang="en-US" dirty="0" smtClean="0"/>
            </a:b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Forward</a:t>
            </a:r>
            <a:r>
              <a:rPr lang="en-US" b="1" baseline="0" dirty="0" smtClean="0"/>
              <a:t>-facing convertible seat: May be </a:t>
            </a:r>
            <a:r>
              <a:rPr lang="en-US" b="0" baseline="0" dirty="0" smtClean="0"/>
              <a:t>u</a:t>
            </a:r>
            <a:r>
              <a:rPr lang="en-US" dirty="0" smtClean="0"/>
              <a:t>sed until the child’s ears reach the top of the seat, when shoulders are above the top slots, or when the child reaches the weight maximum of the seat (between 22-85 pounds). Height and weight limits vary by manufacturer; check labels on the car seat for specific limits.</a:t>
            </a:r>
            <a:r>
              <a:rPr lang="en-US" baseline="0" dirty="0" smtClean="0"/>
              <a:t>  </a:t>
            </a:r>
            <a:r>
              <a:rPr lang="en-US" dirty="0" smtClean="0"/>
              <a:t>When the child reaches the weight and height limits on the car seat, the child should move to a booster seat.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b="1" dirty="0" smtClean="0"/>
              <a:t>Use the right harness slots.  </a:t>
            </a:r>
            <a:r>
              <a:rPr lang="en-US" dirty="0" smtClean="0"/>
              <a:t>Harness straps should be </a:t>
            </a:r>
            <a:r>
              <a:rPr lang="en-US" b="1" dirty="0" smtClean="0"/>
              <a:t>at or above</a:t>
            </a:r>
            <a:r>
              <a:rPr lang="en-US" dirty="0" smtClean="0"/>
              <a:t> the child’s shoulders for forward-facing. Some convertible car seats require the top slot for forward-facing – see the car seat instruction manual for information.</a:t>
            </a:r>
            <a:endParaRPr lang="en-US" dirty="0"/>
          </a:p>
        </p:txBody>
      </p:sp>
      <p:sp>
        <p:nvSpPr>
          <p:cNvPr id="4" name="Slide Number Placeholder 3"/>
          <p:cNvSpPr>
            <a:spLocks noGrp="1"/>
          </p:cNvSpPr>
          <p:nvPr>
            <p:ph type="sldNum" sz="quarter" idx="10"/>
          </p:nvPr>
        </p:nvSpPr>
        <p:spPr/>
        <p:txBody>
          <a:bodyPr/>
          <a:lstStyle/>
          <a:p>
            <a:fld id="{0AC406CE-73D9-4809-8C50-0E2E27BDBE67}" type="slidenum">
              <a:rPr lang="en-US" smtClean="0"/>
              <a:pPr/>
              <a:t>62</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C855AFBE-AE1F-4E61-9F5A-D38160702195}" type="slidenum">
              <a:rPr lang="en-US"/>
              <a:pPr/>
              <a:t>63</a:t>
            </a:fld>
            <a:endParaRPr lang="en-US" dirty="0"/>
          </a:p>
        </p:txBody>
      </p:sp>
      <p:sp>
        <p:nvSpPr>
          <p:cNvPr id="15363" name="Rectangle 2"/>
          <p:cNvSpPr>
            <a:spLocks noGrp="1" noRot="1" noChangeAspect="1" noChangeArrowheads="1" noTextEdit="1"/>
          </p:cNvSpPr>
          <p:nvPr>
            <p:ph type="sldImg"/>
          </p:nvPr>
        </p:nvSpPr>
        <p:spPr>
          <a:xfrm>
            <a:off x="1184275" y="698500"/>
            <a:ext cx="4654550" cy="3490913"/>
          </a:xfrm>
          <a:ln/>
        </p:spPr>
      </p:sp>
      <p:sp>
        <p:nvSpPr>
          <p:cNvPr id="15364" name="Rectangle 3"/>
          <p:cNvSpPr>
            <a:spLocks noGrp="1" noChangeArrowheads="1"/>
          </p:cNvSpPr>
          <p:nvPr>
            <p:ph type="body" idx="1"/>
          </p:nvPr>
        </p:nvSpPr>
        <p:spPr>
          <a:noFill/>
          <a:ln/>
        </p:spPr>
        <p:txBody>
          <a:bodyPr/>
          <a:lstStyle/>
          <a:p>
            <a:pPr eaLnBrk="1" hangingPunct="1">
              <a:buClr>
                <a:schemeClr val="tx1"/>
              </a:buClr>
              <a:buFont typeface="Symbol" pitchFamily="18" charset="2"/>
              <a:buNone/>
            </a:pPr>
            <a:r>
              <a:rPr lang="en-US" dirty="0" smtClean="0">
                <a:latin typeface="Times New Roman" pitchFamily="18" charset="0"/>
              </a:rPr>
              <a:t>Choose the CR that is right for the toddler’s weight, height, physical development and behavioral needs.</a:t>
            </a:r>
          </a:p>
          <a:p>
            <a:pPr eaLnBrk="1" hangingPunct="1"/>
            <a:endParaRPr lang="en-US" dirty="0" smtClean="0">
              <a:latin typeface="Times New Roman" pitchFamily="18" charset="0"/>
            </a:endParaRPr>
          </a:p>
          <a:p>
            <a:pPr eaLnBrk="1" hangingPunct="1"/>
            <a:r>
              <a:rPr lang="en-US" dirty="0" smtClean="0">
                <a:latin typeface="Times New Roman" pitchFamily="18" charset="0"/>
              </a:rPr>
              <a:t>When securing the toddler:</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latin typeface="Times New Roman" pitchFamily="18" charset="0"/>
              </a:rPr>
              <a:t>Sometimes you will need to fit the child in the Car seat first, before the Car seat is installed in the vehicle.</a:t>
            </a:r>
          </a:p>
          <a:p>
            <a:pPr marL="628650" lvl="1" indent="-171450" eaLnBrk="1" hangingPunct="1">
              <a:buFont typeface="Arial" panose="020B0604020202020204" pitchFamily="34" charset="0"/>
              <a:buChar char="•"/>
            </a:pPr>
            <a:r>
              <a:rPr lang="en-US" dirty="0" smtClean="0">
                <a:latin typeface="Times New Roman" pitchFamily="18" charset="0"/>
              </a:rPr>
              <a:t>Place the toddler’s bottom and back flat against the back of the Car seat. The child’s ears should not be over the top of the shell.</a:t>
            </a:r>
          </a:p>
          <a:p>
            <a:pPr marL="628650" lvl="1" indent="-171450" eaLnBrk="1" hangingPunct="1">
              <a:buFont typeface="Arial" panose="020B0604020202020204" pitchFamily="34" charset="0"/>
              <a:buChar char="•"/>
            </a:pPr>
            <a:r>
              <a:rPr lang="en-US" dirty="0" smtClean="0">
                <a:latin typeface="Times New Roman" pitchFamily="18" charset="0"/>
              </a:rPr>
              <a:t>Put the harness straps </a:t>
            </a:r>
            <a:r>
              <a:rPr lang="en-US" b="1" dirty="0" smtClean="0">
                <a:latin typeface="Times New Roman" pitchFamily="18" charset="0"/>
              </a:rPr>
              <a:t>at or above </a:t>
            </a:r>
            <a:r>
              <a:rPr lang="en-US" dirty="0" smtClean="0">
                <a:latin typeface="Times New Roman" pitchFamily="18" charset="0"/>
              </a:rPr>
              <a:t>the shoulders and buckle at the crotch.</a:t>
            </a:r>
          </a:p>
          <a:p>
            <a:pPr marL="628650" lvl="1" indent="-171450" eaLnBrk="1" hangingPunct="1">
              <a:buFont typeface="Arial" panose="020B0604020202020204" pitchFamily="34" charset="0"/>
              <a:buChar char="•"/>
            </a:pPr>
            <a:r>
              <a:rPr lang="en-US" dirty="0" smtClean="0">
                <a:latin typeface="Times New Roman" pitchFamily="18" charset="0"/>
              </a:rPr>
              <a:t>Tighten the harness straps snuggly.</a:t>
            </a:r>
          </a:p>
          <a:p>
            <a:pPr marL="628650" lvl="1" indent="-171450" eaLnBrk="1" hangingPunct="1">
              <a:buFont typeface="Arial" panose="020B0604020202020204" pitchFamily="34" charset="0"/>
              <a:buChar char="•"/>
            </a:pPr>
            <a:r>
              <a:rPr lang="en-US" dirty="0" smtClean="0">
                <a:latin typeface="Times New Roman" pitchFamily="18" charset="0"/>
              </a:rPr>
              <a:t>Place the harness retainer clip at armpit level.</a:t>
            </a:r>
          </a:p>
          <a:p>
            <a:pPr marL="628650" lvl="1" indent="-171450" eaLnBrk="1" hangingPunct="1">
              <a:buFont typeface="Arial" panose="020B0604020202020204" pitchFamily="34" charset="0"/>
              <a:buChar char="•"/>
            </a:pPr>
            <a:r>
              <a:rPr lang="en-US" dirty="0" smtClean="0">
                <a:latin typeface="Times New Roman" pitchFamily="18" charset="0"/>
              </a:rPr>
              <a:t>Do the pinch test at the toddler’s shoulder. Try to pinch the webbing up and down, your fingers should slide off.  </a:t>
            </a:r>
          </a:p>
          <a:p>
            <a:pPr marL="628650" lvl="1" indent="-171450" eaLnBrk="1" hangingPunct="1">
              <a:buFont typeface="Arial" panose="020B0604020202020204" pitchFamily="34" charset="0"/>
              <a:buChar char="•"/>
            </a:pPr>
            <a:endParaRPr lang="en-US" dirty="0" smtClean="0">
              <a:latin typeface="Times New Roman" pitchFamily="18" charset="0"/>
            </a:endParaRPr>
          </a:p>
          <a:p>
            <a:pPr marL="628650" lvl="1" indent="-171450" eaLnBrk="1" hangingPunct="1">
              <a:buFont typeface="Arial" panose="020B0604020202020204" pitchFamily="34" charset="0"/>
              <a:buChar char="•"/>
            </a:pPr>
            <a:endParaRPr lang="en-US" dirty="0" smtClean="0">
              <a:latin typeface="Times New Roman" pitchFamily="18"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9C5EB915-33AB-43A6-9422-A1BE160B27A3}" type="slidenum">
              <a:rPr lang="en-US"/>
              <a:pPr/>
              <a:t>64</a:t>
            </a:fld>
            <a:endParaRPr lang="en-US" dirty="0"/>
          </a:p>
        </p:txBody>
      </p:sp>
      <p:sp>
        <p:nvSpPr>
          <p:cNvPr id="16387" name="Rectangle 2"/>
          <p:cNvSpPr>
            <a:spLocks noGrp="1" noRot="1" noChangeAspect="1" noChangeArrowheads="1" noTextEdit="1"/>
          </p:cNvSpPr>
          <p:nvPr>
            <p:ph type="sldImg"/>
          </p:nvPr>
        </p:nvSpPr>
        <p:spPr>
          <a:xfrm>
            <a:off x="1184275" y="698500"/>
            <a:ext cx="4654550" cy="3490913"/>
          </a:xfrm>
          <a:ln/>
        </p:spPr>
      </p:sp>
      <p:sp>
        <p:nvSpPr>
          <p:cNvPr id="16388" name="Rectangle 3"/>
          <p:cNvSpPr>
            <a:spLocks noGrp="1" noChangeArrowheads="1"/>
          </p:cNvSpPr>
          <p:nvPr>
            <p:ph type="body" idx="1"/>
          </p:nvPr>
        </p:nvSpPr>
        <p:spPr>
          <a:noFill/>
          <a:ln/>
        </p:spPr>
        <p:txBody>
          <a:bodyPr/>
          <a:lstStyle/>
          <a:p>
            <a:pPr eaLnBrk="1" hangingPunct="1">
              <a:lnSpc>
                <a:spcPct val="80000"/>
              </a:lnSpc>
            </a:pPr>
            <a:r>
              <a:rPr lang="en-US" dirty="0" smtClean="0">
                <a:latin typeface="Times New Roman" pitchFamily="18" charset="0"/>
              </a:rPr>
              <a:t>We are now going to discuss location and installation for the forward-facing Car seat.  </a:t>
            </a:r>
          </a:p>
          <a:p>
            <a:pPr eaLnBrk="1" hangingPunct="1">
              <a:lnSpc>
                <a:spcPct val="80000"/>
              </a:lnSpc>
            </a:pPr>
            <a:r>
              <a:rPr lang="en-US" dirty="0" smtClean="0">
                <a:latin typeface="Times New Roman" pitchFamily="18" charset="0"/>
              </a:rPr>
              <a:t>When selecting a location in the vehicle, make sure the Car seat is not in front of an active airbag--The back seat is safer for children.</a:t>
            </a:r>
          </a:p>
          <a:p>
            <a:pPr eaLnBrk="1" hangingPunct="1">
              <a:lnSpc>
                <a:spcPct val="80000"/>
              </a:lnSpc>
            </a:pPr>
            <a:endParaRPr lang="en-US" dirty="0" smtClean="0">
              <a:latin typeface="Times New Roman" pitchFamily="18" charset="0"/>
            </a:endParaRPr>
          </a:p>
          <a:p>
            <a:pPr eaLnBrk="1" hangingPunct="1">
              <a:lnSpc>
                <a:spcPct val="80000"/>
              </a:lnSpc>
            </a:pPr>
            <a:r>
              <a:rPr lang="en-US" b="1" u="sng" dirty="0" smtClean="0">
                <a:latin typeface="Times New Roman" pitchFamily="18" charset="0"/>
              </a:rPr>
              <a:t>We need to Identify correct belt path: </a:t>
            </a:r>
            <a:r>
              <a:rPr lang="en-US" dirty="0" smtClean="0">
                <a:latin typeface="Times New Roman" pitchFamily="18" charset="0"/>
              </a:rPr>
              <a:t>or LATCH on the Car seat. Look for the label on the Car seat that shows the correct belt path for the direction the Car seat will face.</a:t>
            </a:r>
          </a:p>
          <a:p>
            <a:pPr eaLnBrk="1" hangingPunct="1">
              <a:lnSpc>
                <a:spcPct val="80000"/>
              </a:lnSpc>
              <a:buClr>
                <a:schemeClr val="tx1"/>
              </a:buClr>
              <a:buFont typeface="Symbol" pitchFamily="18" charset="2"/>
              <a:buNone/>
            </a:pPr>
            <a:r>
              <a:rPr lang="en-US" dirty="0" smtClean="0">
                <a:latin typeface="Times New Roman" pitchFamily="18" charset="0"/>
                <a:cs typeface="+mn-cs"/>
              </a:rPr>
              <a:t>D</a:t>
            </a:r>
            <a:r>
              <a:rPr lang="en-US" dirty="0" smtClean="0">
                <a:latin typeface="Times New Roman" pitchFamily="18" charset="0"/>
              </a:rPr>
              <a:t>etermine if the Car seat has a recline adjustment.   An upright position eases the force of the crash. Some manufacturers allow the Car seat to be installed in a reclined position.</a:t>
            </a:r>
          </a:p>
          <a:p>
            <a:pPr eaLnBrk="1" hangingPunct="1">
              <a:lnSpc>
                <a:spcPct val="80000"/>
              </a:lnSpc>
            </a:pPr>
            <a:endParaRPr lang="en-US" dirty="0" smtClean="0">
              <a:latin typeface="Times New Roman" pitchFamily="18" charset="0"/>
            </a:endParaRPr>
          </a:p>
          <a:p>
            <a:pPr eaLnBrk="1" hangingPunct="1">
              <a:lnSpc>
                <a:spcPct val="80000"/>
              </a:lnSpc>
            </a:pPr>
            <a:r>
              <a:rPr lang="en-US" b="1" u="sng" dirty="0" smtClean="0">
                <a:latin typeface="Times New Roman" pitchFamily="18" charset="0"/>
              </a:rPr>
              <a:t>Tighten the seat belt or LATCH:</a:t>
            </a:r>
          </a:p>
          <a:p>
            <a:pPr eaLnBrk="1" hangingPunct="1">
              <a:lnSpc>
                <a:spcPct val="80000"/>
              </a:lnSpc>
            </a:pPr>
            <a:r>
              <a:rPr lang="en-US" dirty="0" smtClean="0">
                <a:latin typeface="Times New Roman" pitchFamily="18" charset="0"/>
              </a:rPr>
              <a:t>To ensure the Car seat does not move more than one inch from side-to-side or front-to-back, tighten the seatbelt or LATCH.  To check for a tight fit, hold the Car seat at or near the belt path and pull on it. </a:t>
            </a:r>
          </a:p>
          <a:p>
            <a:pPr eaLnBrk="1" hangingPunct="1">
              <a:lnSpc>
                <a:spcPct val="80000"/>
              </a:lnSpc>
            </a:pPr>
            <a:r>
              <a:rPr lang="en-US" dirty="0" smtClean="0"/>
              <a:t>Most forward-facing Car seats </a:t>
            </a:r>
            <a:r>
              <a:rPr lang="en-US" b="1" dirty="0" smtClean="0"/>
              <a:t>will require </a:t>
            </a:r>
            <a:r>
              <a:rPr lang="en-US" dirty="0" smtClean="0"/>
              <a:t>the use of a tether.  </a:t>
            </a:r>
          </a:p>
          <a:p>
            <a:pPr eaLnBrk="1" hangingPunct="1">
              <a:lnSpc>
                <a:spcPct val="80000"/>
              </a:lnSpc>
            </a:pPr>
            <a:r>
              <a:rPr lang="en-US" dirty="0" smtClean="0"/>
              <a:t>Follow the manufacturer’s instructions. </a:t>
            </a:r>
            <a:endParaRPr lang="en-US" dirty="0" smtClean="0">
              <a:latin typeface="Times New Roman" pitchFamily="18" charset="0"/>
            </a:endParaRPr>
          </a:p>
          <a:p>
            <a:pPr eaLnBrk="1" hangingPunct="1">
              <a:lnSpc>
                <a:spcPct val="80000"/>
              </a:lnSpc>
            </a:pPr>
            <a:endParaRPr lang="en-US" dirty="0" smtClean="0">
              <a:latin typeface="Times New Roman" pitchFamily="18" charset="0"/>
            </a:endParaRPr>
          </a:p>
          <a:p>
            <a:pPr eaLnBrk="1" hangingPunct="1">
              <a:lnSpc>
                <a:spcPct val="80000"/>
              </a:lnSpc>
            </a:pPr>
            <a:endParaRPr lang="en-US" dirty="0" smtClean="0">
              <a:latin typeface="Times New Roman" pitchFamily="18"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88303BD1-F464-4683-A6BA-49B6D9917995}" type="slidenum">
              <a:rPr lang="en-US"/>
              <a:pPr/>
              <a:t>65</a:t>
            </a:fld>
            <a:endParaRPr lang="en-US" dirty="0"/>
          </a:p>
        </p:txBody>
      </p:sp>
      <p:sp>
        <p:nvSpPr>
          <p:cNvPr id="18435" name="Rectangle 2"/>
          <p:cNvSpPr>
            <a:spLocks noGrp="1" noRot="1" noChangeAspect="1" noChangeArrowheads="1" noTextEdit="1"/>
          </p:cNvSpPr>
          <p:nvPr>
            <p:ph type="sldImg"/>
          </p:nvPr>
        </p:nvSpPr>
        <p:spPr>
          <a:xfrm>
            <a:off x="1184275" y="698500"/>
            <a:ext cx="4654550" cy="3490913"/>
          </a:xfrm>
          <a:ln/>
        </p:spPr>
      </p:sp>
      <p:sp>
        <p:nvSpPr>
          <p:cNvPr id="18436"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Combination Car seats are forward-facing only.  These use a harness that change to belt positioning booster seat by removing the harness at around 40 to 65 lbs.</a:t>
            </a:r>
          </a:p>
          <a:p>
            <a:pPr eaLnBrk="1" hangingPunct="1"/>
            <a:endParaRPr lang="en-US" dirty="0" smtClean="0">
              <a:latin typeface="Times New Roman" pitchFamily="18"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ECDF0C12-152D-4E35-8901-37F68E4BFE6A}" type="slidenum">
              <a:rPr lang="en-US"/>
              <a:pPr/>
              <a:t>66</a:t>
            </a:fld>
            <a:endParaRPr lang="en-US" dirty="0"/>
          </a:p>
        </p:txBody>
      </p:sp>
      <p:sp>
        <p:nvSpPr>
          <p:cNvPr id="17411" name="Rectangle 2"/>
          <p:cNvSpPr>
            <a:spLocks noGrp="1" noRot="1" noChangeAspect="1" noChangeArrowheads="1" noTextEdit="1"/>
          </p:cNvSpPr>
          <p:nvPr>
            <p:ph type="sldImg"/>
          </p:nvPr>
        </p:nvSpPr>
        <p:spPr>
          <a:xfrm>
            <a:off x="1184275" y="698500"/>
            <a:ext cx="4654550" cy="3490913"/>
          </a:xfrm>
          <a:ln/>
        </p:spPr>
      </p:sp>
      <p:sp>
        <p:nvSpPr>
          <p:cNvPr id="17412" name="Rectangle 3"/>
          <p:cNvSpPr>
            <a:spLocks noGrp="1" noChangeArrowheads="1"/>
          </p:cNvSpPr>
          <p:nvPr>
            <p:ph type="body" idx="1"/>
          </p:nvPr>
        </p:nvSpPr>
        <p:spPr>
          <a:noFill/>
          <a:ln/>
        </p:spPr>
        <p:txBody>
          <a:bodyPr/>
          <a:lstStyle/>
          <a:p>
            <a:pPr eaLnBrk="1" hangingPunct="1"/>
            <a:r>
              <a:rPr lang="en-US" b="1" u="sng" dirty="0" smtClean="0">
                <a:latin typeface="Times New Roman" pitchFamily="18" charset="0"/>
              </a:rPr>
              <a:t>Vests:</a:t>
            </a:r>
            <a:r>
              <a:rPr lang="en-US" b="1" u="sng" baseline="0" dirty="0" smtClean="0">
                <a:latin typeface="Times New Roman" pitchFamily="18" charset="0"/>
              </a:rPr>
              <a:t>  </a:t>
            </a:r>
            <a:r>
              <a:rPr lang="en-US" dirty="0" smtClean="0">
                <a:latin typeface="Times New Roman" pitchFamily="18" charset="0"/>
              </a:rPr>
              <a:t>may be used without a tether for children 25-30 lbs. and others may be used up to 168 lbs with a tether. These are commonly used in small buses similar to the ones used by Head Starts, daycares, etc.</a:t>
            </a:r>
          </a:p>
          <a:p>
            <a:pPr eaLnBrk="1" hangingPunct="1"/>
            <a:r>
              <a:rPr lang="en-US" dirty="0" smtClean="0">
                <a:latin typeface="Times New Roman" pitchFamily="18" charset="0"/>
                <a:cs typeface="Times New Roman" pitchFamily="18" charset="0"/>
              </a:rPr>
              <a:t>● </a:t>
            </a:r>
            <a:r>
              <a:rPr lang="en-US" dirty="0" smtClean="0">
                <a:latin typeface="Times New Roman" pitchFamily="18" charset="0"/>
              </a:rPr>
              <a:t>Vests may be a good choice when other car seats can’t be used for children with behavior issues, weak muscles, or excess weight. </a:t>
            </a:r>
          </a:p>
          <a:p>
            <a:pPr eaLnBrk="1" hangingPunct="1"/>
            <a:endParaRPr lang="en-US" dirty="0" smtClean="0">
              <a:latin typeface="Times New Roman" pitchFamily="18" charset="0"/>
            </a:endParaRPr>
          </a:p>
          <a:p>
            <a:pPr eaLnBrk="1" hangingPunct="1"/>
            <a:r>
              <a:rPr lang="en-US" b="1" u="sng" dirty="0" smtClean="0">
                <a:latin typeface="Times New Roman" pitchFamily="18" charset="0"/>
              </a:rPr>
              <a:t>Integrated seats:  </a:t>
            </a:r>
            <a:r>
              <a:rPr lang="en-US" dirty="0" smtClean="0">
                <a:latin typeface="Times New Roman" pitchFamily="18" charset="0"/>
              </a:rPr>
              <a:t>are built into the vehicle and are forward facing only (some convert to boosters).  These are commonly found in SUV’s, minivans, and some sedans.</a:t>
            </a:r>
          </a:p>
          <a:p>
            <a:pPr eaLnBrk="1" hangingPunct="1"/>
            <a:endParaRPr lang="en-US" dirty="0" smtClean="0">
              <a:latin typeface="Times New Roman" pitchFamily="18" charset="0"/>
            </a:endParaRPr>
          </a:p>
          <a:p>
            <a:pPr eaLnBrk="1" hangingPunct="1"/>
            <a:endParaRPr lang="en-US" dirty="0" smtClean="0">
              <a:latin typeface="Times New Roman" pitchFamily="18"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FEF427B7-6058-449D-943F-957C70B2B4CC}" type="slidenum">
              <a:rPr lang="en-US"/>
              <a:pPr/>
              <a:t>67</a:t>
            </a:fld>
            <a:endParaRPr lang="en-US" dirty="0"/>
          </a:p>
        </p:txBody>
      </p:sp>
      <p:sp>
        <p:nvSpPr>
          <p:cNvPr id="22531" name="Rectangle 2"/>
          <p:cNvSpPr>
            <a:spLocks noGrp="1" noRot="1" noChangeAspect="1" noChangeArrowheads="1" noTextEdit="1"/>
          </p:cNvSpPr>
          <p:nvPr>
            <p:ph type="sldImg"/>
          </p:nvPr>
        </p:nvSpPr>
        <p:spPr>
          <a:xfrm>
            <a:off x="1184275" y="698500"/>
            <a:ext cx="4654550" cy="3490913"/>
          </a:xfrm>
          <a:ln/>
        </p:spPr>
      </p:sp>
      <p:sp>
        <p:nvSpPr>
          <p:cNvPr id="22532"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Common types of misuse include:</a:t>
            </a:r>
          </a:p>
          <a:p>
            <a:pPr eaLnBrk="1" hangingPunct="1"/>
            <a:r>
              <a:rPr lang="en-US" dirty="0" smtClean="0">
                <a:latin typeface="Times New Roman" pitchFamily="18" charset="0"/>
                <a:cs typeface="Times New Roman" pitchFamily="18" charset="0"/>
              </a:rPr>
              <a:t>● </a:t>
            </a:r>
            <a:r>
              <a:rPr lang="en-US" dirty="0" smtClean="0">
                <a:latin typeface="Times New Roman" pitchFamily="18" charset="0"/>
              </a:rPr>
              <a:t>retainer clip </a:t>
            </a:r>
            <a:r>
              <a:rPr lang="en-US" b="1" dirty="0" smtClean="0">
                <a:latin typeface="Times New Roman" pitchFamily="18" charset="0"/>
              </a:rPr>
              <a:t>NOT</a:t>
            </a:r>
            <a:r>
              <a:rPr lang="en-US" dirty="0" smtClean="0">
                <a:latin typeface="Times New Roman" pitchFamily="18" charset="0"/>
              </a:rPr>
              <a:t> at armpit level. Having the retainer clip too low could allow the child to be thrown out from the Car seat. </a:t>
            </a:r>
          </a:p>
          <a:p>
            <a:pPr eaLnBrk="1" hangingPunct="1"/>
            <a:r>
              <a:rPr lang="en-US"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Frayed</a:t>
            </a:r>
            <a:r>
              <a:rPr lang="en-US" dirty="0" smtClean="0">
                <a:latin typeface="Times New Roman" pitchFamily="18" charset="0"/>
                <a:cs typeface="Times New Roman" pitchFamily="18" charset="0"/>
              </a:rPr>
              <a:t> </a:t>
            </a:r>
            <a:r>
              <a:rPr lang="en-US" b="1" dirty="0" smtClean="0">
                <a:latin typeface="Times New Roman" pitchFamily="18" charset="0"/>
              </a:rPr>
              <a:t>or damaged </a:t>
            </a:r>
            <a:r>
              <a:rPr lang="en-US" dirty="0" smtClean="0">
                <a:latin typeface="Times New Roman" pitchFamily="18" charset="0"/>
              </a:rPr>
              <a:t>harness webbing.  Make sure the harness is not twisted.</a:t>
            </a:r>
          </a:p>
          <a:p>
            <a:pPr eaLnBrk="1" hangingPunct="1">
              <a:buFont typeface="Arial" pitchFamily="34" charset="0"/>
              <a:buChar char="•"/>
            </a:pPr>
            <a:r>
              <a:rPr lang="en-US" dirty="0" smtClean="0">
                <a:latin typeface="Times New Roman" pitchFamily="18" charset="0"/>
              </a:rPr>
              <a:t>Securing the CR into</a:t>
            </a:r>
            <a:r>
              <a:rPr lang="en-US" baseline="0" dirty="0" smtClean="0">
                <a:latin typeface="Times New Roman" pitchFamily="18" charset="0"/>
              </a:rPr>
              <a:t> the vehicle through the wrong belt path.</a:t>
            </a:r>
            <a:endParaRPr lang="en-US" dirty="0" smtClean="0">
              <a:latin typeface="Times New Roman" pitchFamily="18" charset="0"/>
            </a:endParaRPr>
          </a:p>
          <a:p>
            <a:pPr eaLnBrk="1" hangingPunct="1"/>
            <a:r>
              <a:rPr lang="en-US" dirty="0" smtClean="0">
                <a:latin typeface="Times New Roman" pitchFamily="18" charset="0"/>
                <a:cs typeface="Times New Roman" pitchFamily="18" charset="0"/>
              </a:rPr>
              <a:t>● </a:t>
            </a:r>
            <a:r>
              <a:rPr lang="en-US" b="1" dirty="0" smtClean="0">
                <a:latin typeface="Times New Roman" pitchFamily="18" charset="0"/>
              </a:rPr>
              <a:t>loose harness-</a:t>
            </a:r>
            <a:r>
              <a:rPr lang="en-US" dirty="0" smtClean="0">
                <a:latin typeface="Times New Roman" pitchFamily="18" charset="0"/>
              </a:rPr>
              <a:t>-the harness should fit snug enough so that you cannot pinch the webbing together.</a:t>
            </a:r>
          </a:p>
          <a:p>
            <a:pPr eaLnBrk="1" hangingPunct="1"/>
            <a:r>
              <a:rPr lang="en-US" dirty="0" smtClean="0">
                <a:latin typeface="Times New Roman" pitchFamily="18" charset="0"/>
                <a:cs typeface="Times New Roman" pitchFamily="18" charset="0"/>
              </a:rPr>
              <a:t>● A</a:t>
            </a:r>
            <a:r>
              <a:rPr lang="en-US" dirty="0" smtClean="0">
                <a:latin typeface="Times New Roman" pitchFamily="18" charset="0"/>
              </a:rPr>
              <a:t> CR that has been in a significant crash needs to be replaced.</a:t>
            </a:r>
          </a:p>
          <a:p>
            <a:pPr eaLnBrk="1" hangingPunct="1"/>
            <a:r>
              <a:rPr lang="en-US" dirty="0" smtClean="0">
                <a:latin typeface="Times New Roman" pitchFamily="18" charset="0"/>
                <a:cs typeface="Times New Roman" pitchFamily="18" charset="0"/>
              </a:rPr>
              <a:t>● </a:t>
            </a:r>
            <a:r>
              <a:rPr lang="en-US" dirty="0" smtClean="0">
                <a:latin typeface="Times New Roman" pitchFamily="18" charset="0"/>
              </a:rPr>
              <a:t>children using a booster seat or an adult seat belt too soon.</a:t>
            </a:r>
          </a:p>
          <a:p>
            <a:pPr eaLnBrk="1" hangingPunct="1">
              <a:buFontTx/>
              <a:buChar char="•"/>
            </a:pPr>
            <a:endParaRPr lang="en-US" dirty="0" smtClean="0">
              <a:latin typeface="Times New Roman" pitchFamily="18"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F421F5FE-EE3A-49AD-8608-B8F521FBE541}" type="slidenum">
              <a:rPr lang="en-US"/>
              <a:pPr/>
              <a:t>68</a:t>
            </a:fld>
            <a:endParaRPr lang="en-US" dirty="0"/>
          </a:p>
        </p:txBody>
      </p:sp>
      <p:sp>
        <p:nvSpPr>
          <p:cNvPr id="19459" name="Rectangle 2"/>
          <p:cNvSpPr>
            <a:spLocks noGrp="1" noRot="1" noChangeAspect="1" noChangeArrowheads="1" noTextEdit="1"/>
          </p:cNvSpPr>
          <p:nvPr>
            <p:ph type="sldImg"/>
          </p:nvPr>
        </p:nvSpPr>
        <p:spPr>
          <a:xfrm>
            <a:off x="1184275" y="698500"/>
            <a:ext cx="4654550" cy="3490913"/>
          </a:xfrm>
          <a:ln/>
        </p:spPr>
      </p:sp>
      <p:sp>
        <p:nvSpPr>
          <p:cNvPr id="19460"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Booster seats are for children who outgrow their forward-facing CR. They use the </a:t>
            </a:r>
            <a:r>
              <a:rPr lang="en-US" b="1" dirty="0" smtClean="0">
                <a:latin typeface="Times New Roman" pitchFamily="18" charset="0"/>
              </a:rPr>
              <a:t>seatbelt</a:t>
            </a:r>
            <a:r>
              <a:rPr lang="en-US" dirty="0" smtClean="0">
                <a:latin typeface="Times New Roman" pitchFamily="18" charset="0"/>
              </a:rPr>
              <a:t> systems by raising up the child so that the seatbelt comes across the child’s hips, not the belly and the shoulders, not the neck. They have a lower weight limit of 30-40 lbs. and an upper limit of 80-100 lbs.  </a:t>
            </a:r>
          </a:p>
          <a:p>
            <a:pPr eaLnBrk="1" hangingPunct="1"/>
            <a:endParaRPr lang="en-US" dirty="0" smtClean="0">
              <a:latin typeface="Times New Roman" pitchFamily="18" charset="0"/>
            </a:endParaRPr>
          </a:p>
          <a:p>
            <a:pPr marL="174982" indent="-174982">
              <a:buFont typeface="Arial" panose="020B0604020202020204" pitchFamily="34" charset="0"/>
              <a:buChar char="•"/>
            </a:pPr>
            <a:r>
              <a:rPr lang="en-US" dirty="0" smtClean="0">
                <a:latin typeface="Times New Roman" pitchFamily="18" charset="0"/>
              </a:rPr>
              <a:t>All boosters </a:t>
            </a:r>
            <a:r>
              <a:rPr lang="en-US" b="1" dirty="0" smtClean="0">
                <a:latin typeface="Times New Roman" pitchFamily="18" charset="0"/>
              </a:rPr>
              <a:t>must be used with a lap and shoulder belt only. </a:t>
            </a:r>
          </a:p>
          <a:p>
            <a:pPr marL="174982" indent="-174982">
              <a:buFont typeface="Arial" panose="020B0604020202020204" pitchFamily="34" charset="0"/>
              <a:buChar char="•"/>
            </a:pPr>
            <a:r>
              <a:rPr lang="en-US" dirty="0" smtClean="0">
                <a:latin typeface="Times New Roman" pitchFamily="18" charset="0"/>
              </a:rPr>
              <a:t>If the vehicle seat backs are low or do not have head restraints you must use a high back booster. </a:t>
            </a:r>
          </a:p>
          <a:p>
            <a:pPr marL="174982" indent="-174982">
              <a:buFont typeface="Arial" panose="020B0604020202020204" pitchFamily="34" charset="0"/>
              <a:buChar char="•"/>
            </a:pPr>
            <a:r>
              <a:rPr lang="en-US" dirty="0" smtClean="0">
                <a:latin typeface="Times New Roman" pitchFamily="18" charset="0"/>
              </a:rPr>
              <a:t>If the vehicle seat backs are high or have head restraints you may use either a backless or high back booster.  </a:t>
            </a:r>
            <a:r>
              <a:rPr lang="en-US" b="1" dirty="0" smtClean="0">
                <a:latin typeface="Times New Roman" pitchFamily="18" charset="0"/>
              </a:rPr>
              <a:t>See examples above.</a:t>
            </a:r>
          </a:p>
          <a:p>
            <a:pPr marL="174982" indent="-174982">
              <a:buFont typeface="Arial" panose="020B0604020202020204" pitchFamily="34" charset="0"/>
              <a:buChar char="•"/>
            </a:pPr>
            <a:r>
              <a:rPr lang="en-US" dirty="0" smtClean="0">
                <a:latin typeface="Times New Roman" pitchFamily="18" charset="0"/>
              </a:rPr>
              <a:t>The child’s ears should not be above the back of the vehicle seat or the top of the head restraint.</a:t>
            </a:r>
          </a:p>
          <a:p>
            <a:pPr marL="174982" indent="-174982">
              <a:buFont typeface="Arial" panose="020B0604020202020204" pitchFamily="34" charset="0"/>
              <a:buChar char="•"/>
            </a:pPr>
            <a:r>
              <a:rPr lang="en-US" dirty="0" smtClean="0">
                <a:latin typeface="Times New Roman" pitchFamily="18" charset="0"/>
              </a:rPr>
              <a:t>Most boosters come with a shoulder belt positioner to adjust the shoulder belt height on the child.  </a:t>
            </a:r>
          </a:p>
          <a:p>
            <a:pPr marL="174982" indent="-174982">
              <a:buFont typeface="Arial" panose="020B0604020202020204" pitchFamily="34" charset="0"/>
              <a:buChar char="•"/>
            </a:pPr>
            <a:r>
              <a:rPr lang="en-US" dirty="0" smtClean="0">
                <a:latin typeface="Times New Roman" pitchFamily="18" charset="0"/>
              </a:rPr>
              <a:t>Some newer boosters have the option to use the tether or lower anchors.</a:t>
            </a:r>
          </a:p>
          <a:p>
            <a:pPr marL="174982" indent="-174982">
              <a:buFont typeface="Arial" panose="020B0604020202020204" pitchFamily="34" charset="0"/>
              <a:buChar char="•"/>
            </a:pPr>
            <a:r>
              <a:rPr lang="en-US" dirty="0" smtClean="0">
                <a:latin typeface="Times New Roman" pitchFamily="18" charset="0"/>
              </a:rPr>
              <a:t>Children should stay in a booster until they can pass the 5-Step Test.</a:t>
            </a:r>
          </a:p>
          <a:p>
            <a:pPr eaLnBrk="1" hangingPunct="1"/>
            <a:endParaRPr lang="en-US" dirty="0" smtClean="0">
              <a:latin typeface="Times New Roman" pitchFamily="18"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normAutofit/>
          </a:bodyPr>
          <a:lstStyle/>
          <a:p>
            <a:r>
              <a:rPr lang="en-US" dirty="0" smtClean="0"/>
              <a:t>READ SLIDE</a:t>
            </a:r>
            <a:endParaRPr lang="en-US" dirty="0"/>
          </a:p>
        </p:txBody>
      </p:sp>
      <p:sp>
        <p:nvSpPr>
          <p:cNvPr id="4" name="Slide Number Placeholder 3"/>
          <p:cNvSpPr>
            <a:spLocks noGrp="1"/>
          </p:cNvSpPr>
          <p:nvPr>
            <p:ph type="sldNum" sz="quarter" idx="10"/>
          </p:nvPr>
        </p:nvSpPr>
        <p:spPr/>
        <p:txBody>
          <a:bodyPr/>
          <a:lstStyle/>
          <a:p>
            <a:fld id="{05746064-F7F1-8F49-9DBA-24644550E7D7}"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p>
            <a:fld id="{935B69D7-C34D-4CB5-B1DD-5AB62B976F92}" type="slidenum">
              <a:rPr lang="en-US" smtClean="0"/>
              <a:pPr/>
              <a:t>7</a:t>
            </a:fld>
            <a:endParaRPr lang="en-US" dirty="0" smtClean="0"/>
          </a:p>
        </p:txBody>
      </p:sp>
      <p:sp>
        <p:nvSpPr>
          <p:cNvPr id="14339" name="Rectangle 2"/>
          <p:cNvSpPr>
            <a:spLocks noGrp="1" noRot="1" noChangeAspect="1" noChangeArrowheads="1" noTextEdit="1"/>
          </p:cNvSpPr>
          <p:nvPr>
            <p:ph type="sldImg"/>
          </p:nvPr>
        </p:nvSpPr>
        <p:spPr>
          <a:xfrm>
            <a:off x="1184275" y="698500"/>
            <a:ext cx="4654550" cy="3490913"/>
          </a:xfrm>
          <a:ln/>
        </p:spPr>
      </p:sp>
      <p:sp>
        <p:nvSpPr>
          <p:cNvPr id="14340" name="Rectangle 3"/>
          <p:cNvSpPr>
            <a:spLocks noGrp="1" noChangeArrowheads="1"/>
          </p:cNvSpPr>
          <p:nvPr>
            <p:ph type="body" idx="1"/>
          </p:nvPr>
        </p:nvSpPr>
        <p:spPr>
          <a:noFill/>
          <a:ln/>
        </p:spPr>
        <p:txBody>
          <a:bodyPr/>
          <a:lstStyle/>
          <a:p>
            <a:pPr eaLnBrk="1" hangingPunct="1"/>
            <a:r>
              <a:rPr lang="en-US" dirty="0" smtClean="0"/>
              <a:t>As you learn, practice and explain you will need to keep a couple of things in mind: Best Practice and Tough Choices.</a:t>
            </a:r>
          </a:p>
          <a:p>
            <a:pPr eaLnBrk="1" hangingPunct="1"/>
            <a:endParaRPr lang="en-US" dirty="0" smtClean="0"/>
          </a:p>
          <a:p>
            <a:pPr eaLnBrk="1" hangingPunct="1"/>
            <a:r>
              <a:rPr lang="en-US" b="1" i="1" dirty="0" smtClean="0"/>
              <a:t>Best practice</a:t>
            </a:r>
            <a:r>
              <a:rPr lang="en-US" dirty="0" smtClean="0"/>
              <a:t> is the gold standard of protection.  It is the most acceptable way to transport a child safely on the basis of their age, weight, height, and body development.  Often, parents/caregivers do not choose the best practice because they do not understand the reason for it.  It is important</a:t>
            </a:r>
            <a:r>
              <a:rPr lang="en-US" baseline="0" dirty="0" smtClean="0"/>
              <a:t> </a:t>
            </a:r>
            <a:r>
              <a:rPr lang="en-US" dirty="0" smtClean="0"/>
              <a:t>to understand the reason for the best practice.</a:t>
            </a:r>
          </a:p>
          <a:p>
            <a:pPr eaLnBrk="1" hangingPunct="1"/>
            <a:endParaRPr lang="en-US" dirty="0" smtClean="0"/>
          </a:p>
          <a:p>
            <a:pPr eaLnBrk="1" hangingPunct="1"/>
            <a:r>
              <a:rPr lang="en-US" b="1" dirty="0" smtClean="0"/>
              <a:t>For Example: </a:t>
            </a:r>
            <a:r>
              <a:rPr lang="en-US" dirty="0" smtClean="0"/>
              <a:t>Many parents will think their 5 year old is too big for a “car seat”.   </a:t>
            </a:r>
            <a:r>
              <a:rPr lang="en-US" b="1" dirty="0" smtClean="0"/>
              <a:t>Best practice </a:t>
            </a:r>
            <a:r>
              <a:rPr lang="en-US" dirty="0" smtClean="0"/>
              <a:t>for a 5-9 year-old child is to use a booster seat with a lap/shoulder belt in the vehicle.</a:t>
            </a:r>
          </a:p>
          <a:p>
            <a:pPr eaLnBrk="1" hangingPunct="1"/>
            <a:endParaRPr lang="en-US" dirty="0" smtClean="0"/>
          </a:p>
          <a:p>
            <a:pPr eaLnBrk="1" hangingPunct="1"/>
            <a:r>
              <a:rPr lang="en-US" b="1" i="1" dirty="0" smtClean="0"/>
              <a:t>Tough choices</a:t>
            </a:r>
            <a:r>
              <a:rPr lang="en-US" dirty="0" smtClean="0"/>
              <a:t> are made when there may not be a clear answer for the safest way to transport a child. </a:t>
            </a:r>
            <a:r>
              <a:rPr lang="en-US" b="1" dirty="0" smtClean="0"/>
              <a:t> Parent/caregivers </a:t>
            </a:r>
            <a:r>
              <a:rPr lang="en-US" dirty="0" smtClean="0"/>
              <a:t>will then need to decide among the options.</a:t>
            </a:r>
          </a:p>
          <a:p>
            <a:pPr eaLnBrk="1" hangingPunct="1"/>
            <a:endParaRPr lang="en-US" dirty="0" smtClean="0"/>
          </a:p>
          <a:p>
            <a:pPr eaLnBrk="1" hangingPunct="1"/>
            <a:r>
              <a:rPr lang="en-US" dirty="0" smtClean="0"/>
              <a:t>In many cases, there will be best practices related to the tough choices.  You must provide parent/caregivers with available options.  Then they can make the tough choices about how best to restrain their own child.</a:t>
            </a:r>
          </a:p>
          <a:p>
            <a:pPr eaLnBrk="1" hangingPunct="1"/>
            <a:endParaRPr lang="en-US" dirty="0" smtClean="0"/>
          </a:p>
          <a:p>
            <a:pPr eaLnBrk="1" hangingPunct="1"/>
            <a:r>
              <a:rPr lang="en-US" b="1" dirty="0" smtClean="0"/>
              <a:t>Another Example</a:t>
            </a:r>
            <a:r>
              <a:rPr lang="en-US" dirty="0" smtClean="0"/>
              <a:t>: Where do you put three children and a driver in a single cab pick-up truck that has three seatbelts?  Some options: </a:t>
            </a:r>
          </a:p>
          <a:p>
            <a:pPr eaLnBrk="1" hangingPunct="1"/>
            <a:r>
              <a:rPr lang="en-US" dirty="0" smtClean="0"/>
              <a:t>● Use a different vehicle with more seating,</a:t>
            </a:r>
          </a:p>
          <a:p>
            <a:pPr eaLnBrk="1" hangingPunct="1"/>
            <a:r>
              <a:rPr lang="en-US" dirty="0" smtClean="0"/>
              <a:t>● leave the children at home or,</a:t>
            </a:r>
          </a:p>
          <a:p>
            <a:pPr eaLnBrk="1" hangingPunct="1"/>
            <a:r>
              <a:rPr lang="en-US" dirty="0" smtClean="0"/>
              <a:t>● tell the parent/caregiver “I can’t tell you a safe way to do this”.</a:t>
            </a:r>
          </a:p>
          <a:p>
            <a:pPr eaLnBrk="1" hangingPunct="1"/>
            <a:endParaRPr lang="en-US" dirty="0" smtClean="0"/>
          </a:p>
          <a:p>
            <a:pPr eaLnBrk="1" hangingPunct="1"/>
            <a:r>
              <a:rPr lang="en-US" b="1" dirty="0" smtClean="0"/>
              <a:t>TOUGH CHOICES ARE ALWAYS MADE BY THE PARENT/CAREGIVER</a:t>
            </a:r>
          </a:p>
          <a:p>
            <a:pPr eaLnBrk="1" hangingPunct="1"/>
            <a:endParaRPr lang="en-US" dirty="0"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75016E08-C3D0-41A1-BCC3-160325005D35}" type="slidenum">
              <a:rPr lang="en-US"/>
              <a:pPr/>
              <a:t>70</a:t>
            </a:fld>
            <a:endParaRPr lang="en-US" dirty="0"/>
          </a:p>
        </p:txBody>
      </p:sp>
      <p:sp>
        <p:nvSpPr>
          <p:cNvPr id="20483" name="Rectangle 2"/>
          <p:cNvSpPr>
            <a:spLocks noGrp="1" noRot="1" noChangeAspect="1" noChangeArrowheads="1" noTextEdit="1"/>
          </p:cNvSpPr>
          <p:nvPr>
            <p:ph type="sldImg"/>
          </p:nvPr>
        </p:nvSpPr>
        <p:spPr>
          <a:xfrm>
            <a:off x="1184275" y="698500"/>
            <a:ext cx="4654550" cy="3490913"/>
          </a:xfrm>
          <a:ln/>
        </p:spPr>
      </p:sp>
      <p:sp>
        <p:nvSpPr>
          <p:cNvPr id="20484"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Children</a:t>
            </a:r>
            <a:r>
              <a:rPr lang="en-US" baseline="0" dirty="0" smtClean="0">
                <a:latin typeface="Times New Roman" pitchFamily="18" charset="0"/>
              </a:rPr>
              <a:t> are ready to transition from using a child restraint to a seat belt when they can pass a 5-step test.</a:t>
            </a:r>
            <a:endParaRPr lang="en-US" dirty="0" smtClean="0">
              <a:latin typeface="Times New Roman" pitchFamily="18" charset="0"/>
            </a:endParaRPr>
          </a:p>
          <a:p>
            <a:pPr eaLnBrk="1" hangingPunct="1"/>
            <a:endParaRPr lang="en-US" dirty="0" smtClean="0">
              <a:latin typeface="Times New Roman" pitchFamily="18" charset="0"/>
            </a:endParaRPr>
          </a:p>
          <a:p>
            <a:pPr eaLnBrk="1" hangingPunct="1"/>
            <a:r>
              <a:rPr lang="en-US" dirty="0" smtClean="0">
                <a:latin typeface="Times New Roman" pitchFamily="18" charset="0"/>
              </a:rPr>
              <a:t>According to </a:t>
            </a:r>
            <a:r>
              <a:rPr lang="en-US" dirty="0" err="1" smtClean="0">
                <a:latin typeface="Times New Roman" pitchFamily="18" charset="0"/>
              </a:rPr>
              <a:t>SafetyBeltSafe</a:t>
            </a:r>
            <a:r>
              <a:rPr lang="en-US" dirty="0" smtClean="0">
                <a:latin typeface="Times New Roman" pitchFamily="18" charset="0"/>
              </a:rPr>
              <a:t> USA*, this is the 5-Step test:</a:t>
            </a:r>
          </a:p>
          <a:p>
            <a:pPr eaLnBrk="1" hangingPunct="1">
              <a:buFontTx/>
              <a:buChar char="•"/>
            </a:pPr>
            <a:endParaRPr lang="en-US" dirty="0" smtClean="0">
              <a:latin typeface="Times New Roman" pitchFamily="18" charset="0"/>
            </a:endParaRPr>
          </a:p>
          <a:p>
            <a:pPr eaLnBrk="1" hangingPunct="1"/>
            <a:r>
              <a:rPr lang="en-US" dirty="0" smtClean="0">
                <a:latin typeface="Times New Roman" pitchFamily="18" charset="0"/>
              </a:rPr>
              <a:t> READ Slide</a:t>
            </a:r>
          </a:p>
          <a:p>
            <a:pPr eaLnBrk="1" hangingPunct="1"/>
            <a:endParaRPr lang="en-US" dirty="0" smtClean="0">
              <a:latin typeface="Times New Roman" pitchFamily="18" charset="0"/>
            </a:endParaRPr>
          </a:p>
          <a:p>
            <a:pPr eaLnBrk="1" hangingPunct="1"/>
            <a:r>
              <a:rPr lang="en-US" dirty="0" smtClean="0">
                <a:latin typeface="Times New Roman" pitchFamily="18" charset="0"/>
              </a:rPr>
              <a:t>If you answered "no" to any of these questions, your child needs a booster seat.  </a:t>
            </a:r>
          </a:p>
          <a:p>
            <a:pPr eaLnBrk="1" hangingPunct="1"/>
            <a:r>
              <a:rPr lang="en-US" dirty="0" smtClean="0">
                <a:latin typeface="Times New Roman" pitchFamily="18" charset="0"/>
              </a:rPr>
              <a:t>If you answered “yes” to all of these questions then your child is ready for a seat belt.</a:t>
            </a:r>
          </a:p>
          <a:p>
            <a:pPr eaLnBrk="1" hangingPunct="1"/>
            <a:endParaRPr lang="en-US" dirty="0" smtClean="0">
              <a:latin typeface="Times New Roman" pitchFamily="18" charset="0"/>
            </a:endParaRPr>
          </a:p>
          <a:p>
            <a:pPr eaLnBrk="1" hangingPunct="1"/>
            <a:r>
              <a:rPr lang="en-US" dirty="0" smtClean="0">
                <a:latin typeface="Times New Roman" pitchFamily="18" charset="0"/>
              </a:rPr>
              <a:t>A lap/shoulder belt offers the best protection. A lap belt is a poor second choice but is better than no restraint.</a:t>
            </a:r>
          </a:p>
          <a:p>
            <a:pPr eaLnBrk="1" hangingPunct="1"/>
            <a:endParaRPr lang="en-US" dirty="0" smtClean="0">
              <a:latin typeface="Times New Roman" pitchFamily="18" charset="0"/>
            </a:endParaRPr>
          </a:p>
          <a:p>
            <a:pPr eaLnBrk="1" hangingPunct="1"/>
            <a:r>
              <a:rPr lang="en-US" dirty="0" smtClean="0">
                <a:latin typeface="Times New Roman" pitchFamily="18" charset="0"/>
              </a:rPr>
              <a:t>*</a:t>
            </a:r>
            <a:r>
              <a:rPr lang="en-US" dirty="0" err="1" smtClean="0">
                <a:latin typeface="Times New Roman" pitchFamily="18" charset="0"/>
              </a:rPr>
              <a:t>SafetyBeltSafe</a:t>
            </a:r>
            <a:r>
              <a:rPr lang="en-US" dirty="0" smtClean="0">
                <a:latin typeface="Times New Roman" pitchFamily="18" charset="0"/>
              </a:rPr>
              <a:t> U.S.A.  P.O. Box 553, Altadena, CA 91003</a:t>
            </a:r>
          </a:p>
          <a:p>
            <a:pPr eaLnBrk="1" hangingPunct="1"/>
            <a:endParaRPr lang="en-US" dirty="0" smtClean="0">
              <a:latin typeface="Times New Roman" pitchFamily="18"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FEF427B7-6058-449D-943F-957C70B2B4CC}" type="slidenum">
              <a:rPr lang="en-US"/>
              <a:pPr/>
              <a:t>71</a:t>
            </a:fld>
            <a:endParaRPr lang="en-US" dirty="0"/>
          </a:p>
        </p:txBody>
      </p:sp>
      <p:sp>
        <p:nvSpPr>
          <p:cNvPr id="22531" name="Rectangle 2"/>
          <p:cNvSpPr>
            <a:spLocks noGrp="1" noRot="1" noChangeAspect="1" noChangeArrowheads="1" noTextEdit="1"/>
          </p:cNvSpPr>
          <p:nvPr>
            <p:ph type="sldImg"/>
          </p:nvPr>
        </p:nvSpPr>
        <p:spPr>
          <a:xfrm>
            <a:off x="1184275" y="698500"/>
            <a:ext cx="4654550" cy="3490913"/>
          </a:xfrm>
          <a:ln/>
        </p:spPr>
      </p:sp>
      <p:sp>
        <p:nvSpPr>
          <p:cNvPr id="22532"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Almost 4 out of every 5 people have installed their CR incorrectly. Misuse may make the CR unsafe. </a:t>
            </a:r>
          </a:p>
          <a:p>
            <a:pPr eaLnBrk="1" hangingPunct="1"/>
            <a:endParaRPr lang="en-US" dirty="0" smtClean="0">
              <a:latin typeface="Times New Roman" pitchFamily="18" charset="0"/>
            </a:endParaRPr>
          </a:p>
          <a:p>
            <a:pPr eaLnBrk="1" hangingPunct="1"/>
            <a:r>
              <a:rPr lang="en-US" dirty="0" smtClean="0">
                <a:latin typeface="Times New Roman" pitchFamily="18" charset="0"/>
              </a:rPr>
              <a:t>Some common misuse you might see: </a:t>
            </a:r>
          </a:p>
          <a:p>
            <a:pPr eaLnBrk="1" hangingPunct="1"/>
            <a:endParaRPr lang="en-US" dirty="0" smtClean="0">
              <a:latin typeface="Times New Roman" pitchFamily="18" charset="0"/>
            </a:endParaRPr>
          </a:p>
          <a:p>
            <a:pPr eaLnBrk="1" hangingPunct="1"/>
            <a:r>
              <a:rPr lang="en-US" dirty="0" smtClean="0">
                <a:latin typeface="Times New Roman" pitchFamily="18" charset="0"/>
                <a:cs typeface="Times New Roman" pitchFamily="18" charset="0"/>
              </a:rPr>
              <a:t>●</a:t>
            </a:r>
            <a:r>
              <a:rPr lang="en-US" dirty="0" smtClean="0">
                <a:latin typeface="Times New Roman" pitchFamily="18" charset="0"/>
              </a:rPr>
              <a:t> Not buckling the child into the CR. </a:t>
            </a:r>
          </a:p>
          <a:p>
            <a:pPr eaLnBrk="1" hangingPunct="1"/>
            <a:endParaRPr lang="en-US" dirty="0" smtClean="0">
              <a:latin typeface="Times New Roman" pitchFamily="18" charset="0"/>
            </a:endParaRPr>
          </a:p>
          <a:p>
            <a:pPr eaLnBrk="1" hangingPunct="1"/>
            <a:r>
              <a:rPr lang="en-US" dirty="0" smtClean="0">
                <a:latin typeface="Times New Roman" pitchFamily="18" charset="0"/>
                <a:cs typeface="Times New Roman" pitchFamily="18" charset="0"/>
              </a:rPr>
              <a:t>●</a:t>
            </a:r>
            <a:r>
              <a:rPr lang="en-US" dirty="0" smtClean="0">
                <a:latin typeface="Times New Roman" pitchFamily="18" charset="0"/>
              </a:rPr>
              <a:t> Not anchoring the CR to the vehicle.</a:t>
            </a:r>
          </a:p>
          <a:p>
            <a:pPr eaLnBrk="1" hangingPunct="1"/>
            <a:endParaRPr lang="en-US" dirty="0" smtClean="0">
              <a:latin typeface="Times New Roman" pitchFamily="18" charset="0"/>
            </a:endParaRPr>
          </a:p>
          <a:p>
            <a:pPr eaLnBrk="1" hangingPunct="1"/>
            <a:r>
              <a:rPr lang="en-US" dirty="0" smtClean="0">
                <a:latin typeface="Times New Roman" pitchFamily="18" charset="0"/>
                <a:cs typeface="Times New Roman" pitchFamily="18" charset="0"/>
              </a:rPr>
              <a:t>●</a:t>
            </a:r>
            <a:r>
              <a:rPr lang="en-US" dirty="0" smtClean="0">
                <a:latin typeface="Times New Roman" pitchFamily="18" charset="0"/>
              </a:rPr>
              <a:t> Placing an infant in a forward-facing position. Rear-facing infant CR should always  face the back of the vehicle and infants should be rear-facing as long as possible.  Remember, it</a:t>
            </a:r>
            <a:r>
              <a:rPr lang="en-US" baseline="0" dirty="0" smtClean="0">
                <a:latin typeface="Times New Roman" pitchFamily="18" charset="0"/>
              </a:rPr>
              <a:t> is now recommended that </a:t>
            </a:r>
            <a:r>
              <a:rPr lang="en-US" dirty="0" smtClean="0">
                <a:latin typeface="Times New Roman" pitchFamily="18" charset="0"/>
              </a:rPr>
              <a:t>children ride rear-facing to age 2.</a:t>
            </a:r>
            <a:r>
              <a:rPr lang="en-US" baseline="0" dirty="0" smtClean="0">
                <a:latin typeface="Times New Roman" pitchFamily="18" charset="0"/>
              </a:rPr>
              <a:t>  </a:t>
            </a:r>
          </a:p>
          <a:p>
            <a:pPr eaLnBrk="1" hangingPunct="1"/>
            <a:endParaRPr lang="en-US" dirty="0" smtClean="0">
              <a:latin typeface="Times New Roman" pitchFamily="18" charset="0"/>
            </a:endParaRPr>
          </a:p>
          <a:p>
            <a:pPr eaLnBrk="1" hangingPunct="1"/>
            <a:r>
              <a:rPr lang="en-US" dirty="0" smtClean="0">
                <a:latin typeface="Times New Roman" pitchFamily="18" charset="0"/>
                <a:cs typeface="Times New Roman" pitchFamily="18" charset="0"/>
              </a:rPr>
              <a:t>●</a:t>
            </a:r>
            <a:r>
              <a:rPr lang="en-US" dirty="0" smtClean="0">
                <a:latin typeface="Times New Roman" pitchFamily="18" charset="0"/>
              </a:rPr>
              <a:t> Placing a rear-facing infant CR in front of an active passenger airbag.</a:t>
            </a:r>
          </a:p>
          <a:p>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FB780784-BFE7-4620-A90C-926BFA477D68}" type="slidenum">
              <a:rPr lang="en-US"/>
              <a:pPr/>
              <a:t>72</a:t>
            </a:fld>
            <a:endParaRPr lang="en-US"/>
          </a:p>
        </p:txBody>
      </p:sp>
      <p:sp>
        <p:nvSpPr>
          <p:cNvPr id="23555" name="Rectangle 2"/>
          <p:cNvSpPr>
            <a:spLocks noGrp="1" noRot="1" noChangeAspect="1" noChangeArrowheads="1" noTextEdit="1"/>
          </p:cNvSpPr>
          <p:nvPr>
            <p:ph type="sldImg"/>
          </p:nvPr>
        </p:nvSpPr>
        <p:spPr>
          <a:xfrm>
            <a:off x="1184275" y="698500"/>
            <a:ext cx="4654550" cy="3490913"/>
          </a:xfrm>
          <a:ln/>
        </p:spPr>
      </p:sp>
      <p:sp>
        <p:nvSpPr>
          <p:cNvPr id="23556" name="Rectangle 3"/>
          <p:cNvSpPr>
            <a:spLocks noGrp="1" noChangeArrowheads="1"/>
          </p:cNvSpPr>
          <p:nvPr>
            <p:ph type="body" idx="1"/>
          </p:nvPr>
        </p:nvSpPr>
        <p:spPr>
          <a:no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Times New Roman" pitchFamily="18" charset="0"/>
              </a:rPr>
              <a:t>If the child is too small for the seat belt s/he will be uncomfortable. When the seat belt does not fit the child correctly, they</a:t>
            </a:r>
            <a:r>
              <a:rPr lang="en-US" baseline="0" dirty="0" smtClean="0">
                <a:latin typeface="Times New Roman" pitchFamily="18" charset="0"/>
              </a:rPr>
              <a:t> may p</a:t>
            </a:r>
            <a:r>
              <a:rPr lang="en-US" dirty="0" smtClean="0">
                <a:latin typeface="Times New Roman" pitchFamily="18" charset="0"/>
              </a:rPr>
              <a:t>ut the shoulder belt under the arm, behind their back, or loosen the seat belt or slide forward to bend their knees.  This puts the lap belt too</a:t>
            </a:r>
            <a:r>
              <a:rPr lang="en-US" baseline="0" dirty="0" smtClean="0">
                <a:latin typeface="Times New Roman" pitchFamily="18" charset="0"/>
              </a:rPr>
              <a:t> </a:t>
            </a:r>
            <a:r>
              <a:rPr lang="en-US" dirty="0" smtClean="0">
                <a:latin typeface="Times New Roman" pitchFamily="18" charset="0"/>
              </a:rPr>
              <a:t>high.</a:t>
            </a:r>
            <a:r>
              <a:rPr lang="en-US" baseline="0" dirty="0" smtClean="0">
                <a:latin typeface="Times New Roman" pitchFamily="18" charset="0"/>
              </a:rPr>
              <a:t>  </a:t>
            </a:r>
            <a:endParaRPr lang="en-US" dirty="0" smtClean="0">
              <a:latin typeface="Times New Roman" pitchFamily="18" charset="0"/>
            </a:endParaRPr>
          </a:p>
          <a:p>
            <a:pPr eaLnBrk="1" hangingPunct="1"/>
            <a:endParaRPr lang="en-US" dirty="0" smtClean="0">
              <a:latin typeface="Times New Roman" pitchFamily="18" charset="0"/>
            </a:endParaRPr>
          </a:p>
          <a:p>
            <a:pPr eaLnBrk="1" hangingPunct="1"/>
            <a:r>
              <a:rPr lang="en-US" dirty="0" smtClean="0">
                <a:latin typeface="Times New Roman" pitchFamily="18" charset="0"/>
              </a:rPr>
              <a:t>Use the 5-Step Test to see if the child is ready for the seat belt.</a:t>
            </a:r>
          </a:p>
          <a:p>
            <a:pPr eaLnBrk="1" hangingPunct="1"/>
            <a:endParaRPr lang="en-US" dirty="0" smtClean="0">
              <a:latin typeface="Times New Roman" pitchFamily="18" charset="0"/>
            </a:endParaRPr>
          </a:p>
          <a:p>
            <a:pPr eaLnBrk="1" hangingPunct="1"/>
            <a:endParaRPr lang="en-US" dirty="0" smtClean="0">
              <a:latin typeface="Times New Roman" pitchFamily="18" charset="0"/>
            </a:endParaRPr>
          </a:p>
          <a:p>
            <a:pPr eaLnBrk="1" hangingPunct="1"/>
            <a:endParaRPr lang="en-US" dirty="0"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452FC396-9C98-4641-904E-DE48BE23F917}" type="slidenum">
              <a:rPr lang="en-US"/>
              <a:pPr/>
              <a:t>73</a:t>
            </a:fld>
            <a:endParaRPr lang="en-US"/>
          </a:p>
        </p:txBody>
      </p:sp>
      <p:sp>
        <p:nvSpPr>
          <p:cNvPr id="21507" name="Rectangle 2"/>
          <p:cNvSpPr>
            <a:spLocks noGrp="1" noRot="1" noChangeAspect="1" noChangeArrowheads="1" noTextEdit="1"/>
          </p:cNvSpPr>
          <p:nvPr>
            <p:ph type="sldImg"/>
          </p:nvPr>
        </p:nvSpPr>
        <p:spPr>
          <a:xfrm>
            <a:off x="1184275" y="698500"/>
            <a:ext cx="4654550" cy="3490913"/>
          </a:xfrm>
          <a:ln/>
        </p:spPr>
      </p:sp>
      <p:sp>
        <p:nvSpPr>
          <p:cNvPr id="21508"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Non-regulated products are items that are added to a vehicle or Car seat after you have already bought them. These products are </a:t>
            </a:r>
            <a:r>
              <a:rPr lang="en-US" b="1" dirty="0" smtClean="0">
                <a:latin typeface="Times New Roman" pitchFamily="18" charset="0"/>
              </a:rPr>
              <a:t>not approved </a:t>
            </a:r>
            <a:r>
              <a:rPr lang="en-US" dirty="0" smtClean="0">
                <a:latin typeface="Times New Roman" pitchFamily="18" charset="0"/>
              </a:rPr>
              <a:t>by the Car seat manufacturer but are marketed to improve the comfort, fit, or installation of a Car seat or seat belt. </a:t>
            </a:r>
          </a:p>
          <a:p>
            <a:pPr eaLnBrk="1" hangingPunct="1"/>
            <a:endParaRPr lang="en-US" dirty="0" smtClean="0">
              <a:latin typeface="Times New Roman" pitchFamily="18" charset="0"/>
            </a:endParaRPr>
          </a:p>
          <a:p>
            <a:pPr eaLnBrk="1" hangingPunct="1"/>
            <a:r>
              <a:rPr lang="en-US" dirty="0" smtClean="0">
                <a:latin typeface="Times New Roman" pitchFamily="18" charset="0"/>
              </a:rPr>
              <a:t>They include:</a:t>
            </a:r>
          </a:p>
          <a:p>
            <a:pPr eaLnBrk="1" hangingPunct="1">
              <a:buSzPct val="80000"/>
            </a:pPr>
            <a:r>
              <a:rPr lang="en-US" dirty="0" smtClean="0">
                <a:latin typeface="Times New Roman" pitchFamily="18" charset="0"/>
                <a:cs typeface="Times New Roman" pitchFamily="18" charset="0"/>
              </a:rPr>
              <a:t>● </a:t>
            </a:r>
            <a:r>
              <a:rPr lang="en-US" dirty="0" smtClean="0">
                <a:latin typeface="Times New Roman" pitchFamily="18" charset="0"/>
              </a:rPr>
              <a:t>Head-positioning pads</a:t>
            </a:r>
          </a:p>
          <a:p>
            <a:pPr eaLnBrk="1" hangingPunct="1">
              <a:buSzPct val="80000"/>
            </a:pPr>
            <a:r>
              <a:rPr lang="en-US" dirty="0" smtClean="0">
                <a:latin typeface="Times New Roman" pitchFamily="18" charset="0"/>
                <a:cs typeface="Times New Roman" pitchFamily="18" charset="0"/>
              </a:rPr>
              <a:t>● </a:t>
            </a:r>
            <a:r>
              <a:rPr lang="en-US" dirty="0" smtClean="0">
                <a:latin typeface="Times New Roman" pitchFamily="18" charset="0"/>
              </a:rPr>
              <a:t>Toys </a:t>
            </a:r>
          </a:p>
          <a:p>
            <a:pPr eaLnBrk="1" hangingPunct="1">
              <a:buSzPct val="80000"/>
            </a:pPr>
            <a:r>
              <a:rPr lang="en-US" dirty="0" smtClean="0">
                <a:latin typeface="Times New Roman" pitchFamily="18" charset="0"/>
                <a:cs typeface="Times New Roman" pitchFamily="18" charset="0"/>
              </a:rPr>
              <a:t>● </a:t>
            </a:r>
            <a:r>
              <a:rPr lang="en-US" dirty="0" smtClean="0">
                <a:latin typeface="Times New Roman" pitchFamily="18" charset="0"/>
              </a:rPr>
              <a:t>Belt tightening tools</a:t>
            </a:r>
          </a:p>
          <a:p>
            <a:pPr eaLnBrk="1" hangingPunct="1">
              <a:buSzPct val="80000"/>
            </a:pPr>
            <a:r>
              <a:rPr lang="en-US" dirty="0" smtClean="0">
                <a:latin typeface="Times New Roman" pitchFamily="18" charset="0"/>
                <a:cs typeface="Times New Roman" pitchFamily="18" charset="0"/>
              </a:rPr>
              <a:t>● </a:t>
            </a:r>
            <a:r>
              <a:rPr lang="en-US" dirty="0" smtClean="0">
                <a:latin typeface="Times New Roman" pitchFamily="18" charset="0"/>
              </a:rPr>
              <a:t>Seat belt adjusters   </a:t>
            </a:r>
          </a:p>
          <a:p>
            <a:pPr eaLnBrk="1" hangingPunct="1">
              <a:buFontTx/>
              <a:buNone/>
            </a:pPr>
            <a:endParaRPr lang="en-US" dirty="0" smtClean="0">
              <a:latin typeface="Times New Roman" pitchFamily="18" charset="0"/>
            </a:endParaRPr>
          </a:p>
          <a:p>
            <a:pPr eaLnBrk="1" hangingPunct="1"/>
            <a:r>
              <a:rPr lang="en-US" dirty="0" smtClean="0">
                <a:latin typeface="Times New Roman" pitchFamily="18" charset="0"/>
              </a:rPr>
              <a:t>There are </a:t>
            </a:r>
            <a:r>
              <a:rPr lang="en-US" b="1" dirty="0" smtClean="0">
                <a:latin typeface="Times New Roman" pitchFamily="18" charset="0"/>
              </a:rPr>
              <a:t>no safety rules </a:t>
            </a:r>
            <a:r>
              <a:rPr lang="en-US" dirty="0" smtClean="0">
                <a:latin typeface="Times New Roman" pitchFamily="18" charset="0"/>
              </a:rPr>
              <a:t>for non-regulated products. Most manufacturers warn against using “extras” with their products. </a:t>
            </a:r>
          </a:p>
          <a:p>
            <a:pPr eaLnBrk="1" hangingPunct="1"/>
            <a:r>
              <a:rPr lang="en-US" dirty="0" smtClean="0">
                <a:latin typeface="Times New Roman" pitchFamily="18" charset="0"/>
              </a:rPr>
              <a:t>Carefully read all CR and vehicle manufacturer’s instructions to ensure these products are approved for use. </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49CFBB-411A-4C8D-9FF8-C49456CF2986}" type="slidenum">
              <a:rPr lang="en-US"/>
              <a:pPr/>
              <a:t>74</a:t>
            </a:fld>
            <a:endParaRPr lang="en-US"/>
          </a:p>
        </p:txBody>
      </p:sp>
      <p:sp>
        <p:nvSpPr>
          <p:cNvPr id="36866" name="Rectangle 2"/>
          <p:cNvSpPr>
            <a:spLocks noGrp="1" noRot="1" noChangeAspect="1" noChangeArrowheads="1" noTextEdit="1"/>
          </p:cNvSpPr>
          <p:nvPr>
            <p:ph type="sldImg"/>
          </p:nvPr>
        </p:nvSpPr>
        <p:spPr>
          <a:xfrm>
            <a:off x="1184275" y="698500"/>
            <a:ext cx="4654550" cy="3490913"/>
          </a:xfrm>
          <a:ln/>
        </p:spPr>
      </p:sp>
      <p:sp>
        <p:nvSpPr>
          <p:cNvPr id="36867" name="Rectangle 3"/>
          <p:cNvSpPr>
            <a:spLocks noGrp="1" noChangeArrowheads="1"/>
          </p:cNvSpPr>
          <p:nvPr>
            <p:ph type="body" idx="1"/>
          </p:nvPr>
        </p:nvSpPr>
        <p:spPr/>
        <p:txBody>
          <a:bodyPr/>
          <a:lstStyle/>
          <a:p>
            <a:r>
              <a:rPr lang="en-US" dirty="0"/>
              <a:t>We have learned a lot today about child passenger safety. </a:t>
            </a:r>
          </a:p>
          <a:p>
            <a:endParaRPr lang="en-US" dirty="0"/>
          </a:p>
          <a:p>
            <a:r>
              <a:rPr lang="en-US" b="1" dirty="0"/>
              <a:t>We learned that :</a:t>
            </a:r>
          </a:p>
          <a:p>
            <a:r>
              <a:rPr lang="en-US" dirty="0">
                <a:latin typeface="Times New Roman" pitchFamily="18" charset="0"/>
                <a:cs typeface="Times New Roman" pitchFamily="18" charset="0"/>
              </a:rPr>
              <a:t>● </a:t>
            </a:r>
            <a:r>
              <a:rPr lang="en-US" b="1" dirty="0">
                <a:latin typeface="+mn-lt"/>
                <a:cs typeface="Arial" charset="0"/>
              </a:rPr>
              <a:t>R</a:t>
            </a:r>
            <a:r>
              <a:rPr lang="en-US" b="1" dirty="0" smtClean="0"/>
              <a:t>estraint </a:t>
            </a:r>
            <a:r>
              <a:rPr lang="en-US" b="1" dirty="0"/>
              <a:t>use is low </a:t>
            </a:r>
            <a:r>
              <a:rPr lang="en-US" dirty="0"/>
              <a:t>in Native American communities</a:t>
            </a:r>
          </a:p>
          <a:p>
            <a:r>
              <a:rPr lang="en-US" dirty="0">
                <a:latin typeface="Times New Roman" pitchFamily="18" charset="0"/>
                <a:cs typeface="Times New Roman" pitchFamily="18" charset="0"/>
              </a:rPr>
              <a:t>● </a:t>
            </a:r>
            <a:r>
              <a:rPr lang="en-US" dirty="0">
                <a:latin typeface="+mn-lt"/>
                <a:cs typeface="Arial" charset="0"/>
              </a:rPr>
              <a:t>I</a:t>
            </a:r>
            <a:r>
              <a:rPr lang="en-US" dirty="0" smtClean="0">
                <a:cs typeface="Arial" charset="0"/>
              </a:rPr>
              <a:t>t </a:t>
            </a:r>
            <a:r>
              <a:rPr lang="en-US" dirty="0">
                <a:cs typeface="Arial" charset="0"/>
              </a:rPr>
              <a:t>is important to </a:t>
            </a:r>
            <a:r>
              <a:rPr lang="en-US" b="1" dirty="0">
                <a:cs typeface="Arial" charset="0"/>
              </a:rPr>
              <a:t>buckle up everyone </a:t>
            </a:r>
            <a:r>
              <a:rPr lang="en-US" dirty="0">
                <a:cs typeface="Arial" charset="0"/>
              </a:rPr>
              <a:t>in the vehicle because even crashes at lower speeds are dangerous</a:t>
            </a:r>
          </a:p>
          <a:p>
            <a:r>
              <a:rPr lang="en-US" b="1" dirty="0">
                <a:latin typeface="Times New Roman" pitchFamily="18" charset="0"/>
                <a:cs typeface="Times New Roman" pitchFamily="18" charset="0"/>
              </a:rPr>
              <a:t>● </a:t>
            </a:r>
            <a:r>
              <a:rPr lang="en-US" b="1" dirty="0">
                <a:latin typeface="+mn-lt"/>
                <a:cs typeface="Arial" charset="0"/>
              </a:rPr>
              <a:t>S</a:t>
            </a:r>
            <a:r>
              <a:rPr lang="en-US" b="1" dirty="0" smtClean="0">
                <a:cs typeface="Arial" charset="0"/>
              </a:rPr>
              <a:t>election</a:t>
            </a:r>
            <a:r>
              <a:rPr lang="en-US" b="1" dirty="0">
                <a:cs typeface="Arial" charset="0"/>
              </a:rPr>
              <a:t>, direction, location, and installation of a </a:t>
            </a:r>
            <a:r>
              <a:rPr lang="en-US" b="1" dirty="0" smtClean="0">
                <a:cs typeface="Arial" charset="0"/>
              </a:rPr>
              <a:t>Car seat </a:t>
            </a:r>
            <a:r>
              <a:rPr lang="en-US" b="1" dirty="0">
                <a:cs typeface="Arial" charset="0"/>
              </a:rPr>
              <a:t>are important</a:t>
            </a:r>
          </a:p>
          <a:p>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T</a:t>
            </a:r>
            <a:r>
              <a:rPr lang="en-US" dirty="0" smtClean="0">
                <a:cs typeface="Arial" charset="0"/>
              </a:rPr>
              <a:t>he </a:t>
            </a:r>
            <a:r>
              <a:rPr lang="en-US" dirty="0">
                <a:cs typeface="Arial" charset="0"/>
              </a:rPr>
              <a:t>best </a:t>
            </a:r>
            <a:r>
              <a:rPr lang="en-US" dirty="0" smtClean="0">
                <a:cs typeface="Arial" charset="0"/>
              </a:rPr>
              <a:t>Car seat </a:t>
            </a:r>
            <a:r>
              <a:rPr lang="en-US" dirty="0">
                <a:cs typeface="Arial" charset="0"/>
              </a:rPr>
              <a:t>is one that f</a:t>
            </a:r>
            <a:r>
              <a:rPr lang="en-US" dirty="0"/>
              <a:t>its the </a:t>
            </a:r>
            <a:r>
              <a:rPr lang="en-US" dirty="0" smtClean="0"/>
              <a:t>child, </a:t>
            </a:r>
            <a:r>
              <a:rPr lang="en-US" dirty="0"/>
              <a:t>the vehicle, and will be used correctly </a:t>
            </a:r>
            <a:r>
              <a:rPr lang="en-US" b="1" dirty="0"/>
              <a:t>every</a:t>
            </a:r>
            <a:r>
              <a:rPr lang="en-US" dirty="0"/>
              <a:t> </a:t>
            </a:r>
            <a:r>
              <a:rPr lang="en-US" dirty="0" smtClean="0"/>
              <a:t>time on every trip.</a:t>
            </a:r>
            <a:endParaRPr lang="en-US" dirty="0"/>
          </a:p>
          <a:p>
            <a:r>
              <a:rPr lang="en-US" dirty="0">
                <a:latin typeface="Times New Roman" pitchFamily="18" charset="0"/>
                <a:cs typeface="Times New Roman" pitchFamily="18" charset="0"/>
              </a:rPr>
              <a:t>●</a:t>
            </a:r>
            <a:r>
              <a:rPr lang="en-US" dirty="0">
                <a:cs typeface="Arial" charset="0"/>
              </a:rPr>
              <a:t> </a:t>
            </a:r>
            <a:r>
              <a:rPr lang="en-US" dirty="0" smtClean="0">
                <a:cs typeface="Arial" charset="0"/>
              </a:rPr>
              <a:t>If </a:t>
            </a:r>
            <a:r>
              <a:rPr lang="en-US" dirty="0">
                <a:cs typeface="Arial" charset="0"/>
              </a:rPr>
              <a:t>we work to learn correct use of </a:t>
            </a:r>
            <a:r>
              <a:rPr lang="en-US" dirty="0" smtClean="0">
                <a:cs typeface="Arial" charset="0"/>
              </a:rPr>
              <a:t>Child Restraints, </a:t>
            </a:r>
            <a:r>
              <a:rPr lang="en-US" dirty="0">
                <a:cs typeface="Arial" charset="0"/>
              </a:rPr>
              <a:t>we will more easily recognize misuse</a:t>
            </a:r>
          </a:p>
          <a:p>
            <a:r>
              <a:rPr lang="en-US" dirty="0">
                <a:latin typeface="Times New Roman" pitchFamily="18" charset="0"/>
                <a:cs typeface="Times New Roman" pitchFamily="18" charset="0"/>
              </a:rPr>
              <a:t>●</a:t>
            </a:r>
            <a:r>
              <a:rPr lang="en-US" dirty="0">
                <a:cs typeface="Arial" charset="0"/>
              </a:rPr>
              <a:t> </a:t>
            </a:r>
            <a:r>
              <a:rPr lang="en-US" dirty="0" smtClean="0">
                <a:cs typeface="Arial" charset="0"/>
              </a:rPr>
              <a:t>The </a:t>
            </a:r>
            <a:r>
              <a:rPr lang="en-US" dirty="0">
                <a:cs typeface="Arial" charset="0"/>
              </a:rPr>
              <a:t>more we practice what we have learned, the more confident we will be when helping others in </a:t>
            </a:r>
            <a:r>
              <a:rPr lang="en-US" dirty="0" smtClean="0">
                <a:cs typeface="Arial" charset="0"/>
              </a:rPr>
              <a:t>Child Passenger Safety</a:t>
            </a:r>
            <a:endParaRPr lang="en-US" dirty="0">
              <a:cs typeface="Arial" charset="0"/>
            </a:endParaRPr>
          </a:p>
          <a:p>
            <a:endParaRPr lang="en-US" dirty="0">
              <a:cs typeface="Arial" charset="0"/>
            </a:endParaRPr>
          </a:p>
          <a:p>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r>
              <a:rPr lang="en-US" baseline="0" dirty="0" smtClean="0"/>
              <a:t>Use updated and correct information when you teach it to anyone who transports children. </a:t>
            </a:r>
            <a:r>
              <a:rPr lang="en-US" dirty="0" smtClean="0"/>
              <a:t>The use of outdated or incorrect teaching material</a:t>
            </a:r>
            <a:r>
              <a:rPr lang="en-US" baseline="0" dirty="0" smtClean="0"/>
              <a:t> can have deadly consequences. These websites offer the latest information in CPS.  Some sites also lead to other CPS links.</a:t>
            </a:r>
            <a:endParaRPr lang="en-US" dirty="0"/>
          </a:p>
        </p:txBody>
      </p:sp>
      <p:sp>
        <p:nvSpPr>
          <p:cNvPr id="4" name="Slide Number Placeholder 3"/>
          <p:cNvSpPr>
            <a:spLocks noGrp="1"/>
          </p:cNvSpPr>
          <p:nvPr>
            <p:ph type="sldNum" sz="quarter" idx="10"/>
          </p:nvPr>
        </p:nvSpPr>
        <p:spPr/>
        <p:txBody>
          <a:bodyPr/>
          <a:lstStyle/>
          <a:p>
            <a:fld id="{05746064-F7F1-8F49-9DBA-24644550E7D7}" type="slidenum">
              <a:rPr lang="en-US" smtClean="0"/>
              <a:pPr/>
              <a:t>75</a:t>
            </a:fld>
            <a:endParaRPr lang="en-US"/>
          </a:p>
        </p:txBody>
      </p:sp>
    </p:spTree>
    <p:extLst>
      <p:ext uri="{BB962C8B-B14F-4D97-AF65-F5344CB8AC3E}">
        <p14:creationId xmlns="" xmlns:p14="http://schemas.microsoft.com/office/powerpoint/2010/main" val="42650602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r>
              <a:rPr lang="en-US" dirty="0" smtClean="0"/>
              <a:t>Administer </a:t>
            </a:r>
            <a:r>
              <a:rPr lang="en-US" b="1" dirty="0" smtClean="0"/>
              <a:t>Post Test and then </a:t>
            </a:r>
            <a:r>
              <a:rPr lang="en-US" b="1" baseline="0" dirty="0" smtClean="0"/>
              <a:t>Evaluation</a:t>
            </a:r>
            <a:endParaRPr lang="en-US" b="1" dirty="0"/>
          </a:p>
        </p:txBody>
      </p:sp>
      <p:sp>
        <p:nvSpPr>
          <p:cNvPr id="4" name="Slide Number Placeholder 3"/>
          <p:cNvSpPr>
            <a:spLocks noGrp="1"/>
          </p:cNvSpPr>
          <p:nvPr>
            <p:ph type="sldNum" sz="quarter" idx="10"/>
          </p:nvPr>
        </p:nvSpPr>
        <p:spPr/>
        <p:txBody>
          <a:bodyPr/>
          <a:lstStyle/>
          <a:p>
            <a:fld id="{05746064-F7F1-8F49-9DBA-24644550E7D7}" type="slidenum">
              <a:rPr lang="en-US" smtClean="0"/>
              <a:pPr/>
              <a:t>76</a:t>
            </a:fld>
            <a:endParaRPr lang="en-US"/>
          </a:p>
        </p:txBody>
      </p:sp>
    </p:spTree>
    <p:extLst>
      <p:ext uri="{BB962C8B-B14F-4D97-AF65-F5344CB8AC3E}">
        <p14:creationId xmlns="" xmlns:p14="http://schemas.microsoft.com/office/powerpoint/2010/main" val="3960342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xfrm>
            <a:off x="1184275" y="698500"/>
            <a:ext cx="4654550" cy="3490913"/>
          </a:xfrm>
          <a:ln/>
        </p:spPr>
      </p:sp>
      <p:sp>
        <p:nvSpPr>
          <p:cNvPr id="15363" name="Rectangle 3"/>
          <p:cNvSpPr>
            <a:spLocks noGrp="1" noChangeArrowheads="1"/>
          </p:cNvSpPr>
          <p:nvPr>
            <p:ph type="body" idx="1"/>
          </p:nvPr>
        </p:nvSpPr>
        <p:spPr>
          <a:noFill/>
          <a:ln/>
        </p:spPr>
        <p:txBody>
          <a:bodyPr/>
          <a:lstStyle/>
          <a:p>
            <a:r>
              <a:rPr lang="en-US" dirty="0" smtClean="0"/>
              <a:t>To be safe, everyone who rides in a vehicle needs to wear a seat belt</a:t>
            </a:r>
            <a:r>
              <a:rPr lang="en-US" baseline="0" dirty="0" smtClean="0"/>
              <a:t> OR a child restraint.  </a:t>
            </a:r>
          </a:p>
          <a:p>
            <a:endParaRPr lang="en-US" dirty="0" smtClean="0"/>
          </a:p>
          <a:p>
            <a:r>
              <a:rPr lang="en-US" dirty="0" smtClean="0"/>
              <a:t>Many tribal</a:t>
            </a:r>
            <a:r>
              <a:rPr lang="en-US" baseline="0" dirty="0" smtClean="0"/>
              <a:t> </a:t>
            </a:r>
            <a:r>
              <a:rPr lang="en-US" dirty="0" smtClean="0"/>
              <a:t>communities use pick up trucks or community vans as their main way to travel.  How many of you have seen people riding in the bed of pickup trucks?  As a child, when I</a:t>
            </a:r>
            <a:r>
              <a:rPr lang="en-US" baseline="0" dirty="0" smtClean="0"/>
              <a:t> was with my grandpa, </a:t>
            </a:r>
            <a:r>
              <a:rPr lang="en-US" dirty="0" smtClean="0"/>
              <a:t>I remember</a:t>
            </a:r>
            <a:r>
              <a:rPr lang="en-US" baseline="0" dirty="0" smtClean="0"/>
              <a:t> bouncing around on the wheel well or standing up behind the cab.  </a:t>
            </a:r>
            <a:r>
              <a:rPr lang="en-US" dirty="0" smtClean="0"/>
              <a:t>Remember, there is </a:t>
            </a:r>
            <a:r>
              <a:rPr lang="en-US" b="1" dirty="0" smtClean="0"/>
              <a:t>no safe way </a:t>
            </a:r>
            <a:r>
              <a:rPr lang="en-US" dirty="0" smtClean="0"/>
              <a:t>to ride in the bed of a pickup truck.</a:t>
            </a:r>
          </a:p>
          <a:p>
            <a:endParaRPr lang="en-US" dirty="0" smtClean="0"/>
          </a:p>
          <a:p>
            <a:r>
              <a:rPr lang="en-US" dirty="0" smtClean="0"/>
              <a:t>Some families also use community vans for travel to appointments without using a CR. The standards for pickup trucks and community vans are the same as passenger cars.  So it is important to use a CR with these vehicles.  This may mean the community van will need to have CR or the family will need to bring their own CR.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xfrm>
            <a:off x="1184275" y="698500"/>
            <a:ext cx="4654550" cy="3490913"/>
          </a:xfrm>
          <a:ln/>
        </p:spPr>
      </p:sp>
      <p:sp>
        <p:nvSpPr>
          <p:cNvPr id="16387" name="Rectangle 3"/>
          <p:cNvSpPr>
            <a:spLocks noGrp="1" noChangeArrowheads="1"/>
          </p:cNvSpPr>
          <p:nvPr>
            <p:ph type="body" idx="1"/>
          </p:nvPr>
        </p:nvSpPr>
        <p:spPr>
          <a:noFill/>
          <a:ln/>
        </p:spPr>
        <p:txBody>
          <a:bodyPr/>
          <a:lstStyle/>
          <a:p>
            <a:r>
              <a:rPr lang="en-US" dirty="0" smtClean="0"/>
              <a:t>Some tribal</a:t>
            </a:r>
            <a:r>
              <a:rPr lang="en-US" baseline="0" dirty="0" smtClean="0"/>
              <a:t> </a:t>
            </a:r>
            <a:r>
              <a:rPr lang="en-US" dirty="0" smtClean="0"/>
              <a:t>communities are faced with a tough choice when transporting children.  Sometimes their only option is to use vehicles that are not designed for Car seats.  </a:t>
            </a:r>
          </a:p>
          <a:p>
            <a:endParaRPr lang="en-US" dirty="0" smtClean="0"/>
          </a:p>
          <a:p>
            <a:r>
              <a:rPr lang="en-US" dirty="0" smtClean="0"/>
              <a:t>Off road vehicles such as ATV’s, snow mobiles, fan/air boats and small airplanes are often used by Native Americans that don’t have a road system or live in an isolated area.  </a:t>
            </a:r>
          </a:p>
          <a:p>
            <a:endParaRPr lang="en-US" dirty="0" smtClean="0"/>
          </a:p>
          <a:p>
            <a:r>
              <a:rPr lang="en-US" dirty="0" smtClean="0"/>
              <a:t>In these situations, there may not be a safe option to use a Car seat.</a:t>
            </a:r>
          </a:p>
          <a:p>
            <a:endParaRPr lang="en-US" dirty="0" smtClean="0"/>
          </a:p>
          <a:p>
            <a:r>
              <a:rPr lang="en-US" dirty="0" smtClean="0"/>
              <a:t>Safer choices may be:</a:t>
            </a:r>
          </a:p>
          <a:p>
            <a:r>
              <a:rPr lang="en-US" dirty="0" smtClean="0"/>
              <a:t>● Use another vehicle</a:t>
            </a:r>
          </a:p>
          <a:p>
            <a:r>
              <a:rPr lang="en-US" dirty="0" smtClean="0"/>
              <a:t>● Limit the amount of travel time and use the proper safety equipment (i.e. helmets) </a:t>
            </a:r>
          </a:p>
          <a:p>
            <a:r>
              <a:rPr lang="en-US" dirty="0" smtClean="0"/>
              <a:t>● Frequently check to make sure the child is okay</a:t>
            </a:r>
          </a:p>
          <a:p>
            <a:pPr>
              <a:buFontTx/>
              <a:buNone/>
            </a:pPr>
            <a:endParaRPr lang="en-US" dirty="0" smtClean="0"/>
          </a:p>
          <a:p>
            <a:r>
              <a:rPr lang="en-US" dirty="0" smtClean="0"/>
              <a:t>No CR manufacturer approves their Car seat to be installed in vehicles that are not designed for them.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258882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a:xfrm>
            <a:off x="304800" y="457200"/>
            <a:ext cx="8686800" cy="838200"/>
          </a:xfrm>
          <a:prstGeom prst="rect">
            <a:avLst/>
          </a:prstGeom>
        </p:spPr>
        <p:txBody>
          <a:bodyPr/>
          <a:lstStyle/>
          <a:p>
            <a:r>
              <a:rPr kumimoji="0" lang="en-US" smtClean="0"/>
              <a:t>Click to edit Master title style</a:t>
            </a:r>
            <a:endParaRPr kumimoji="0" lang="en-US"/>
          </a:p>
        </p:txBody>
      </p:sp>
      <p:sp>
        <p:nvSpPr>
          <p:cNvPr id="27" name="Content Placeholder 26"/>
          <p:cNvSpPr>
            <a:spLocks noGrp="1"/>
          </p:cNvSpPr>
          <p:nvPr>
            <p:ph idx="1"/>
          </p:nvPr>
        </p:nvSpPr>
        <p:spPr>
          <a:xfrm>
            <a:off x="304800" y="1554164"/>
            <a:ext cx="8686800" cy="4525963"/>
          </a:xfrm>
          <a:prstGeom prst="rect">
            <a:avLst/>
          </a:prstGeo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a:xfrm>
            <a:off x="6477000" y="76202"/>
            <a:ext cx="2514600" cy="288925"/>
          </a:xfrm>
          <a:prstGeom prst="rect">
            <a:avLst/>
          </a:prstGeom>
        </p:spPr>
        <p:txBody>
          <a:bodyPr/>
          <a:lstStyle/>
          <a:p>
            <a:fld id="{41AC7662-2DE4-3C4F-B556-9E074A8110BE}" type="datetime1">
              <a:rPr lang="en-US" smtClean="0"/>
              <a:pPr/>
              <a:t>4/22/2015</a:t>
            </a:fld>
            <a:endParaRPr lang="en-US"/>
          </a:p>
        </p:txBody>
      </p:sp>
      <p:sp>
        <p:nvSpPr>
          <p:cNvPr id="19" name="Footer Placeholder 18"/>
          <p:cNvSpPr>
            <a:spLocks noGrp="1"/>
          </p:cNvSpPr>
          <p:nvPr>
            <p:ph type="ftr" sz="quarter" idx="11"/>
          </p:nvPr>
        </p:nvSpPr>
        <p:spPr>
          <a:xfrm>
            <a:off x="3581400" y="76202"/>
            <a:ext cx="2895600" cy="288925"/>
          </a:xfrm>
          <a:prstGeom prst="rect">
            <a:avLst/>
          </a:prstGeom>
        </p:spPr>
        <p:txBody>
          <a:bodyPr/>
          <a:lstStyle/>
          <a:p>
            <a:endParaRPr lang="en-US"/>
          </a:p>
        </p:txBody>
      </p:sp>
      <p:sp>
        <p:nvSpPr>
          <p:cNvPr id="16" name="Slide Number Placeholder 15"/>
          <p:cNvSpPr>
            <a:spLocks noGrp="1"/>
          </p:cNvSpPr>
          <p:nvPr>
            <p:ph type="sldNum" sz="quarter" idx="12"/>
          </p:nvPr>
        </p:nvSpPr>
        <p:spPr>
          <a:xfrm>
            <a:off x="8229600" y="6473952"/>
            <a:ext cx="758952" cy="246888"/>
          </a:xfrm>
          <a:prstGeom prst="rect">
            <a:avLst/>
          </a:prstGeom>
        </p:spPr>
        <p:txBody>
          <a:bodyPr/>
          <a:lstStyle/>
          <a:p>
            <a:fld id="{A3A94432-25B0-402D-8BB3-CFEE0D3F87AF}" type="slidenum">
              <a:rPr lang="en-US" smtClean="0"/>
              <a:pPr/>
              <a:t>‹#›</a:t>
            </a:fld>
            <a:endParaRPr lang="en-US"/>
          </a:p>
        </p:txBody>
      </p:sp>
    </p:spTree>
    <p:extLst>
      <p:ext uri="{BB962C8B-B14F-4D97-AF65-F5344CB8AC3E}">
        <p14:creationId xmlns="" xmlns:p14="http://schemas.microsoft.com/office/powerpoint/2010/main" val="958607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a:prstGeom prst="rect">
            <a:avLst/>
          </a:prstGeo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a:prstGeom prst="rect">
            <a:avLst/>
          </a:prstGeo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a:prstGeom prst="rect">
            <a:avLst/>
          </a:prstGeo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a:xfrm>
            <a:off x="6477000" y="76202"/>
            <a:ext cx="2514600" cy="288925"/>
          </a:xfrm>
          <a:prstGeom prst="rect">
            <a:avLst/>
          </a:prstGeom>
        </p:spPr>
        <p:txBody>
          <a:bodyPr/>
          <a:lstStyle/>
          <a:p>
            <a:fld id="{BE169C79-0ECB-914F-B67D-19D0FDB96ADE}" type="datetime1">
              <a:rPr lang="en-US" smtClean="0"/>
              <a:pPr/>
              <a:t>4/22/2015</a:t>
            </a:fld>
            <a:endParaRPr lang="en-US"/>
          </a:p>
        </p:txBody>
      </p:sp>
      <p:sp>
        <p:nvSpPr>
          <p:cNvPr id="10" name="Footer Placeholder 9"/>
          <p:cNvSpPr>
            <a:spLocks noGrp="1"/>
          </p:cNvSpPr>
          <p:nvPr>
            <p:ph type="ftr" sz="quarter" idx="11"/>
          </p:nvPr>
        </p:nvSpPr>
        <p:spPr>
          <a:xfrm>
            <a:off x="3124200" y="76202"/>
            <a:ext cx="3352800" cy="288925"/>
          </a:xfrm>
          <a:prstGeom prst="rect">
            <a:avLst/>
          </a:prstGeom>
        </p:spPr>
        <p:txBody>
          <a:bodyPr/>
          <a:lstStyle/>
          <a:p>
            <a:endParaRPr lang="en-US"/>
          </a:p>
        </p:txBody>
      </p:sp>
      <p:sp>
        <p:nvSpPr>
          <p:cNvPr id="31" name="Slide Number Placeholder 30"/>
          <p:cNvSpPr>
            <a:spLocks noGrp="1"/>
          </p:cNvSpPr>
          <p:nvPr>
            <p:ph type="sldNum" sz="quarter" idx="12"/>
          </p:nvPr>
        </p:nvSpPr>
        <p:spPr>
          <a:xfrm>
            <a:off x="8229600" y="6477002"/>
            <a:ext cx="762000" cy="244475"/>
          </a:xfrm>
          <a:prstGeom prst="rect">
            <a:avLst/>
          </a:prstGeom>
        </p:spPr>
        <p:txBody>
          <a:bodyPr/>
          <a:lstStyle/>
          <a:p>
            <a:fld id="{A3A94432-25B0-402D-8BB3-CFEE0D3F87AF}" type="slidenum">
              <a:rPr lang="en-US" smtClean="0"/>
              <a:pPr/>
              <a:t>‹#›</a:t>
            </a:fld>
            <a:endParaRPr lang="en-US"/>
          </a:p>
        </p:txBody>
      </p:sp>
    </p:spTree>
    <p:extLst>
      <p:ext uri="{BB962C8B-B14F-4D97-AF65-F5344CB8AC3E}">
        <p14:creationId xmlns="" xmlns:p14="http://schemas.microsoft.com/office/powerpoint/2010/main" val="563594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30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2"/>
            <a:ext cx="4038600" cy="4530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a:xfrm>
            <a:off x="6477000" y="76202"/>
            <a:ext cx="2514600" cy="288925"/>
          </a:xfrm>
          <a:prstGeom prst="rect">
            <a:avLst/>
          </a:prstGeom>
          <a:ln/>
        </p:spPr>
        <p:txBody>
          <a:bodyPr/>
          <a:lstStyle>
            <a:lvl1pPr>
              <a:defRPr/>
            </a:lvl1pPr>
          </a:lstStyle>
          <a:p>
            <a:pPr>
              <a:defRPr/>
            </a:pPr>
            <a:fld id="{98989590-25AB-2644-A521-84A671989F2D}" type="datetime1">
              <a:rPr lang="en-US" smtClean="0"/>
              <a:pPr>
                <a:defRPr/>
              </a:pPr>
              <a:t>4/22/2015</a:t>
            </a:fld>
            <a:endParaRPr lang="en-US"/>
          </a:p>
        </p:txBody>
      </p:sp>
      <p:sp>
        <p:nvSpPr>
          <p:cNvPr id="6" name="Rectangle 20"/>
          <p:cNvSpPr>
            <a:spLocks noGrp="1" noChangeArrowheads="1"/>
          </p:cNvSpPr>
          <p:nvPr>
            <p:ph type="ftr" sz="quarter" idx="11"/>
          </p:nvPr>
        </p:nvSpPr>
        <p:spPr>
          <a:xfrm>
            <a:off x="3124200" y="76202"/>
            <a:ext cx="3352800" cy="288925"/>
          </a:xfrm>
          <a:prstGeom prst="rect">
            <a:avLst/>
          </a:prstGeom>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xfrm>
            <a:off x="8229600" y="6477002"/>
            <a:ext cx="762000" cy="244475"/>
          </a:xfrm>
          <a:prstGeom prst="rect">
            <a:avLst/>
          </a:prstGeom>
          <a:ln/>
        </p:spPr>
        <p:txBody>
          <a:bodyPr/>
          <a:lstStyle>
            <a:lvl1pPr>
              <a:defRPr/>
            </a:lvl1pPr>
          </a:lstStyle>
          <a:p>
            <a:pPr>
              <a:defRPr/>
            </a:pPr>
            <a:fld id="{27A19DE1-CAA5-47C5-9525-C6DC11596A28}" type="slidenum">
              <a:rPr lang="en-US"/>
              <a:pPr>
                <a:defRPr/>
              </a:pPr>
              <a:t>‹#›</a:t>
            </a:fld>
            <a:endParaRPr lang="en-US"/>
          </a:p>
        </p:txBody>
      </p:sp>
    </p:spTree>
    <p:extLst>
      <p:ext uri="{BB962C8B-B14F-4D97-AF65-F5344CB8AC3E}">
        <p14:creationId xmlns="" xmlns:p14="http://schemas.microsoft.com/office/powerpoint/2010/main" val="1959735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30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30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a:xfrm>
            <a:off x="6477000" y="76202"/>
            <a:ext cx="2514600" cy="288925"/>
          </a:xfrm>
          <a:prstGeom prst="rect">
            <a:avLst/>
          </a:prstGeom>
          <a:ln/>
        </p:spPr>
        <p:txBody>
          <a:bodyPr/>
          <a:lstStyle>
            <a:lvl1pPr>
              <a:defRPr/>
            </a:lvl1pPr>
          </a:lstStyle>
          <a:p>
            <a:pPr>
              <a:defRPr/>
            </a:pPr>
            <a:fld id="{C4A12586-46BB-A146-8C37-7C1D71086FB2}" type="datetime1">
              <a:rPr lang="en-US" smtClean="0"/>
              <a:pPr>
                <a:defRPr/>
              </a:pPr>
              <a:t>4/22/2015</a:t>
            </a:fld>
            <a:endParaRPr lang="en-US"/>
          </a:p>
        </p:txBody>
      </p:sp>
      <p:sp>
        <p:nvSpPr>
          <p:cNvPr id="6" name="Rectangle 20"/>
          <p:cNvSpPr>
            <a:spLocks noGrp="1" noChangeArrowheads="1"/>
          </p:cNvSpPr>
          <p:nvPr>
            <p:ph type="ftr" sz="quarter" idx="11"/>
          </p:nvPr>
        </p:nvSpPr>
        <p:spPr>
          <a:xfrm>
            <a:off x="3124200" y="76202"/>
            <a:ext cx="3352800" cy="288925"/>
          </a:xfrm>
          <a:prstGeom prst="rect">
            <a:avLst/>
          </a:prstGeom>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xfrm>
            <a:off x="8229600" y="6477002"/>
            <a:ext cx="762000" cy="244475"/>
          </a:xfrm>
          <a:prstGeom prst="rect">
            <a:avLst/>
          </a:prstGeom>
          <a:ln/>
        </p:spPr>
        <p:txBody>
          <a:bodyPr/>
          <a:lstStyle>
            <a:lvl1pPr>
              <a:defRPr/>
            </a:lvl1pPr>
          </a:lstStyle>
          <a:p>
            <a:pPr>
              <a:defRPr/>
            </a:pPr>
            <a:fld id="{28732781-1384-42D3-B4F6-DFBEBBCE6DFA}" type="slidenum">
              <a:rPr lang="en-US"/>
              <a:pPr>
                <a:defRPr/>
              </a:pPr>
              <a:t>‹#›</a:t>
            </a:fld>
            <a:endParaRPr lang="en-US"/>
          </a:p>
        </p:txBody>
      </p:sp>
    </p:spTree>
    <p:extLst>
      <p:ext uri="{BB962C8B-B14F-4D97-AF65-F5344CB8AC3E}">
        <p14:creationId xmlns="" xmlns:p14="http://schemas.microsoft.com/office/powerpoint/2010/main" val="3037003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477000" y="76202"/>
            <a:ext cx="2514600" cy="288925"/>
          </a:xfrm>
          <a:prstGeom prst="rect">
            <a:avLst/>
          </a:prstGeom>
        </p:spPr>
        <p:txBody>
          <a:bodyPr/>
          <a:lstStyle/>
          <a:p>
            <a:fld id="{07D85AB5-6E15-D645-999E-7DF480F8C3BB}" type="datetime1">
              <a:rPr lang="en-US" smtClean="0"/>
              <a:pPr/>
              <a:t>4/22/2015</a:t>
            </a:fld>
            <a:endParaRPr lang="en-US"/>
          </a:p>
        </p:txBody>
      </p:sp>
      <p:sp>
        <p:nvSpPr>
          <p:cNvPr id="24" name="Footer Placeholder 23"/>
          <p:cNvSpPr>
            <a:spLocks noGrp="1"/>
          </p:cNvSpPr>
          <p:nvPr>
            <p:ph type="ftr" sz="quarter" idx="11"/>
          </p:nvPr>
        </p:nvSpPr>
        <p:spPr>
          <a:xfrm>
            <a:off x="3124200" y="76202"/>
            <a:ext cx="3352800" cy="288925"/>
          </a:xfrm>
          <a:prstGeom prst="rect">
            <a:avLst/>
          </a:prstGeom>
        </p:spPr>
        <p:txBody>
          <a:bodyPr/>
          <a:lstStyle/>
          <a:p>
            <a:endParaRPr lang="en-US"/>
          </a:p>
        </p:txBody>
      </p:sp>
      <p:sp>
        <p:nvSpPr>
          <p:cNvPr id="7" name="Slide Number Placeholder 6"/>
          <p:cNvSpPr>
            <a:spLocks noGrp="1"/>
          </p:cNvSpPr>
          <p:nvPr>
            <p:ph type="sldNum" sz="quarter" idx="12"/>
          </p:nvPr>
        </p:nvSpPr>
        <p:spPr>
          <a:xfrm>
            <a:off x="8229600" y="6477002"/>
            <a:ext cx="762000" cy="244475"/>
          </a:xfrm>
          <a:prstGeom prst="rect">
            <a:avLst/>
          </a:prstGeom>
        </p:spPr>
        <p:txBody>
          <a:bodyPr/>
          <a:lstStyle/>
          <a:p>
            <a:fld id="{A3A94432-25B0-402D-8BB3-CFEE0D3F87AF}" type="slidenum">
              <a:rPr lang="en-US" smtClean="0"/>
              <a:pPr/>
              <a:t>‹#›</a:t>
            </a:fld>
            <a:endParaRPr lang="en-US"/>
          </a:p>
        </p:txBody>
      </p:sp>
    </p:spTree>
    <p:extLst>
      <p:ext uri="{BB962C8B-B14F-4D97-AF65-F5344CB8AC3E}">
        <p14:creationId xmlns="" xmlns:p14="http://schemas.microsoft.com/office/powerpoint/2010/main" val="1795104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30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2"/>
            <a:ext cx="4038600" cy="21891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4"/>
            <a:ext cx="4038600" cy="218916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9"/>
          <p:cNvSpPr>
            <a:spLocks noGrp="1" noChangeArrowheads="1"/>
          </p:cNvSpPr>
          <p:nvPr>
            <p:ph type="dt" sz="half" idx="10"/>
          </p:nvPr>
        </p:nvSpPr>
        <p:spPr>
          <a:xfrm>
            <a:off x="6477000" y="76202"/>
            <a:ext cx="2514600" cy="288925"/>
          </a:xfrm>
          <a:prstGeom prst="rect">
            <a:avLst/>
          </a:prstGeom>
          <a:ln/>
        </p:spPr>
        <p:txBody>
          <a:bodyPr/>
          <a:lstStyle>
            <a:lvl1pPr>
              <a:defRPr/>
            </a:lvl1pPr>
          </a:lstStyle>
          <a:p>
            <a:pPr>
              <a:defRPr/>
            </a:pPr>
            <a:fld id="{F85D7592-3CD8-DD4E-B09A-B87351660CBA}" type="datetime1">
              <a:rPr lang="en-US" smtClean="0"/>
              <a:pPr>
                <a:defRPr/>
              </a:pPr>
              <a:t>4/22/2015</a:t>
            </a:fld>
            <a:endParaRPr lang="en-US"/>
          </a:p>
        </p:txBody>
      </p:sp>
      <p:sp>
        <p:nvSpPr>
          <p:cNvPr id="7" name="Rectangle 21"/>
          <p:cNvSpPr>
            <a:spLocks noGrp="1" noChangeArrowheads="1"/>
          </p:cNvSpPr>
          <p:nvPr>
            <p:ph type="sldNum" sz="quarter" idx="11"/>
          </p:nvPr>
        </p:nvSpPr>
        <p:spPr>
          <a:xfrm>
            <a:off x="8229600" y="6477002"/>
            <a:ext cx="762000" cy="244475"/>
          </a:xfrm>
          <a:prstGeom prst="rect">
            <a:avLst/>
          </a:prstGeom>
          <a:ln/>
        </p:spPr>
        <p:txBody>
          <a:bodyPr/>
          <a:lstStyle>
            <a:lvl1pPr>
              <a:defRPr/>
            </a:lvl1pPr>
          </a:lstStyle>
          <a:p>
            <a:pPr>
              <a:defRPr/>
            </a:pPr>
            <a:fld id="{B56E764E-04D5-4A45-819C-187E2E3A71F1}" type="slidenum">
              <a:rPr lang="en-US"/>
              <a:pPr>
                <a:defRPr/>
              </a:pPr>
              <a:t>‹#›</a:t>
            </a:fld>
            <a:endParaRPr lang="en-US"/>
          </a:p>
        </p:txBody>
      </p:sp>
      <p:sp>
        <p:nvSpPr>
          <p:cNvPr id="8" name="Rectangle 20"/>
          <p:cNvSpPr>
            <a:spLocks noGrp="1" noChangeArrowheads="1"/>
          </p:cNvSpPr>
          <p:nvPr>
            <p:ph type="ftr" sz="quarter" idx="12"/>
          </p:nvPr>
        </p:nvSpPr>
        <p:spPr>
          <a:xfrm>
            <a:off x="3124200" y="76202"/>
            <a:ext cx="3352800" cy="288925"/>
          </a:xfrm>
          <a:prstGeom prst="rect">
            <a:avLst/>
          </a:prstGeom>
          <a:ln/>
        </p:spPr>
        <p:txBody>
          <a:bodyPr/>
          <a:lstStyle>
            <a:lvl1pPr>
              <a:defRPr/>
            </a:lvl1pPr>
          </a:lstStyle>
          <a:p>
            <a:pPr>
              <a:defRPr/>
            </a:pPr>
            <a:endParaRPr lang="en-US"/>
          </a:p>
        </p:txBody>
      </p:sp>
    </p:spTree>
    <p:extLst>
      <p:ext uri="{BB962C8B-B14F-4D97-AF65-F5344CB8AC3E}">
        <p14:creationId xmlns="" xmlns:p14="http://schemas.microsoft.com/office/powerpoint/2010/main" val="2753601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IMG_1500 copy.jpg"/>
          <p:cNvPicPr>
            <a:picLocks noChangeAspect="1"/>
          </p:cNvPicPr>
          <p:nvPr userDrawn="1"/>
        </p:nvPicPr>
        <p:blipFill>
          <a:blip r:embed="rId9">
            <a:alphaModFix amt="50000"/>
            <a:extLst>
              <a:ext uri="{28A0092B-C50C-407E-A947-70E740481C1C}">
                <a14:useLocalDpi xmlns="" xmlns:a14="http://schemas.microsoft.com/office/drawing/2010/main" val="0"/>
              </a:ext>
            </a:extLst>
          </a:blip>
          <a:stretch>
            <a:fillRect/>
          </a:stretch>
        </p:blipFill>
        <p:spPr>
          <a:xfrm rot="16200000">
            <a:off x="-3109787" y="3109798"/>
            <a:ext cx="6857992" cy="638417"/>
          </a:xfrm>
          <a:prstGeom prst="rect">
            <a:avLst/>
          </a:prstGeom>
        </p:spPr>
      </p:pic>
      <p:pic>
        <p:nvPicPr>
          <p:cNvPr id="6" name="Picture 5" descr="NCARS 9.png"/>
          <p:cNvPicPr>
            <a:picLocks noChangeAspect="1"/>
          </p:cNvPicPr>
          <p:nvPr userDrawn="1"/>
        </p:nvPicPr>
        <p:blipFill>
          <a:blip r:embed="rId10">
            <a:extLst>
              <a:ext uri="{28A0092B-C50C-407E-A947-70E740481C1C}">
                <a14:useLocalDpi xmlns="" xmlns:a14="http://schemas.microsoft.com/office/drawing/2010/main" val="0"/>
              </a:ext>
            </a:extLst>
          </a:blip>
          <a:stretch>
            <a:fillRect/>
          </a:stretch>
        </p:blipFill>
        <p:spPr>
          <a:xfrm>
            <a:off x="74081" y="21166"/>
            <a:ext cx="2944035" cy="2624328"/>
          </a:xfrm>
          <a:prstGeom prst="rect">
            <a:avLst/>
          </a:prstGeom>
        </p:spPr>
      </p:pic>
    </p:spTree>
    <p:extLst>
      <p:ext uri="{BB962C8B-B14F-4D97-AF65-F5344CB8AC3E}">
        <p14:creationId xmlns="" xmlns:p14="http://schemas.microsoft.com/office/powerpoint/2010/main" val="94657912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7" r:id="rId7"/>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w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hyperlink" Target="http://www.carseatsite.com/latch_graphic.png" TargetMode="External"/><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6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6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6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hyperlink" Target="http://www.nhtsa.gov/" TargetMode="External"/><Relationship Id="rId7" Type="http://schemas.openxmlformats.org/officeDocument/2006/relationships/image" Target="../media/image79.jpe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hyperlink" Target="http://www.nsc.org/Pages/Home.aspx" TargetMode="External"/><Relationship Id="rId11" Type="http://schemas.openxmlformats.org/officeDocument/2006/relationships/image" Target="../media/image82.jpeg"/><Relationship Id="rId5" Type="http://schemas.openxmlformats.org/officeDocument/2006/relationships/hyperlink" Target="http://www.carseat.org/" TargetMode="External"/><Relationship Id="rId10" Type="http://schemas.openxmlformats.org/officeDocument/2006/relationships/hyperlink" Target="http://images.google.com/imgres?imgurl=http://www.peakcare.com/images/nsc-logo.gif&amp;imgrefurl=http://www.peakcare.com/&amp;usg=__wk9_y1reDGQ3yTmjhwcL4OspG-I=&amp;h=448&amp;w=443&amp;sz=12&amp;hl=en&amp;start=14&amp;tbnid=wBMjLtralFassM:&amp;tbnh=127&amp;tbnw=126&amp;prev=/images?q=National+Safety+Council&amp;hl=en&amp;safe=active&amp;rlz=1T4ADBR_enUS273US277" TargetMode="External"/><Relationship Id="rId4" Type="http://schemas.openxmlformats.org/officeDocument/2006/relationships/hyperlink" Target="http://www.safekids.org/" TargetMode="External"/><Relationship Id="rId9" Type="http://schemas.openxmlformats.org/officeDocument/2006/relationships/image" Target="../media/image81.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0000"/>
          </a:blip>
          <a:tile tx="0" ty="0" sx="100000" sy="100000" flip="none" algn="tl"/>
        </a:blipFill>
        <a:effectLst/>
      </p:bgPr>
    </p:bg>
    <p:spTree>
      <p:nvGrpSpPr>
        <p:cNvPr id="1" name=""/>
        <p:cNvGrpSpPr/>
        <p:nvPr/>
      </p:nvGrpSpPr>
      <p:grpSpPr>
        <a:xfrm>
          <a:off x="0" y="0"/>
          <a:ext cx="0" cy="0"/>
          <a:chOff x="0" y="0"/>
          <a:chExt cx="0" cy="0"/>
        </a:xfrm>
      </p:grpSpPr>
      <p:sp>
        <p:nvSpPr>
          <p:cNvPr id="5" name="Subtitle 2"/>
          <p:cNvSpPr txBox="1">
            <a:spLocks/>
          </p:cNvSpPr>
          <p:nvPr/>
        </p:nvSpPr>
        <p:spPr>
          <a:xfrm>
            <a:off x="2549814" y="813887"/>
            <a:ext cx="6594188" cy="1007229"/>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000" b="1" dirty="0" smtClean="0">
                <a:latin typeface="Candara"/>
                <a:cs typeface="Candara"/>
              </a:rPr>
              <a:t>Safely Transport </a:t>
            </a:r>
          </a:p>
          <a:p>
            <a:pPr marL="0" indent="0" algn="ctr">
              <a:buNone/>
            </a:pPr>
            <a:r>
              <a:rPr lang="en-US" sz="3000" b="1" dirty="0" smtClean="0">
                <a:latin typeface="Candara"/>
                <a:cs typeface="Candara"/>
              </a:rPr>
              <a:t>Native </a:t>
            </a:r>
            <a:r>
              <a:rPr lang="en-US" sz="3000" b="1" dirty="0">
                <a:latin typeface="Candara"/>
                <a:cs typeface="Candara"/>
              </a:rPr>
              <a:t>Children Training</a:t>
            </a:r>
          </a:p>
        </p:txBody>
      </p:sp>
      <p:pic>
        <p:nvPicPr>
          <p:cNvPr id="6" name="Picture 5" descr="Coll48.JP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3030597" y="1979459"/>
            <a:ext cx="5670739" cy="3780493"/>
          </a:xfrm>
          <a:prstGeom prst="rect">
            <a:avLst/>
          </a:prstGeom>
          <a:effectLst>
            <a:softEdge rad="254000"/>
          </a:effectLst>
        </p:spPr>
      </p:pic>
      <p:sp>
        <p:nvSpPr>
          <p:cNvPr id="7" name="TextBox 6"/>
          <p:cNvSpPr txBox="1"/>
          <p:nvPr/>
        </p:nvSpPr>
        <p:spPr>
          <a:xfrm>
            <a:off x="2035836" y="5972683"/>
            <a:ext cx="7108165" cy="646331"/>
          </a:xfrm>
          <a:prstGeom prst="rect">
            <a:avLst/>
          </a:prstGeom>
          <a:noFill/>
        </p:spPr>
        <p:txBody>
          <a:bodyPr wrap="square" rtlCol="0">
            <a:spAutoFit/>
          </a:bodyPr>
          <a:lstStyle/>
          <a:p>
            <a:pPr algn="ctr"/>
            <a:r>
              <a:rPr lang="en-US" dirty="0" smtClean="0">
                <a:latin typeface="Candara"/>
                <a:cs typeface="Candara"/>
              </a:rPr>
              <a:t>Adapted from </a:t>
            </a:r>
            <a:r>
              <a:rPr lang="en-US" dirty="0">
                <a:latin typeface="Candara"/>
                <a:cs typeface="Candara"/>
              </a:rPr>
              <a:t>t</a:t>
            </a:r>
            <a:r>
              <a:rPr lang="en-US" dirty="0" smtClean="0">
                <a:latin typeface="Candara"/>
                <a:cs typeface="Candara"/>
              </a:rPr>
              <a:t>he </a:t>
            </a:r>
            <a:r>
              <a:rPr lang="en-US" i="1" dirty="0">
                <a:latin typeface="Candara"/>
                <a:cs typeface="Candara"/>
              </a:rPr>
              <a:t>Indian Health Service </a:t>
            </a:r>
            <a:r>
              <a:rPr lang="en-US" i="1" dirty="0" smtClean="0">
                <a:latin typeface="Candara"/>
                <a:cs typeface="Candara"/>
              </a:rPr>
              <a:t>Safe </a:t>
            </a:r>
            <a:r>
              <a:rPr lang="en-US" i="1" dirty="0">
                <a:latin typeface="Candara"/>
                <a:cs typeface="Candara"/>
              </a:rPr>
              <a:t>Native American Passengers (SNAP) </a:t>
            </a:r>
            <a:r>
              <a:rPr lang="en-US" i="1" dirty="0" smtClean="0">
                <a:latin typeface="Candara"/>
                <a:cs typeface="Candara"/>
              </a:rPr>
              <a:t>Training </a:t>
            </a:r>
            <a:r>
              <a:rPr lang="en-US" i="1" dirty="0">
                <a:latin typeface="Candara"/>
                <a:cs typeface="Candara"/>
              </a:rPr>
              <a:t>for </a:t>
            </a:r>
            <a:r>
              <a:rPr lang="en-US" i="1" dirty="0" smtClean="0">
                <a:latin typeface="Candara"/>
                <a:cs typeface="Candara"/>
              </a:rPr>
              <a:t>Child Passenger </a:t>
            </a:r>
            <a:r>
              <a:rPr lang="en-US" i="1" dirty="0">
                <a:latin typeface="Candara"/>
                <a:cs typeface="Candara"/>
              </a:rPr>
              <a:t>S</a:t>
            </a:r>
            <a:r>
              <a:rPr lang="en-US" i="1" dirty="0" smtClean="0">
                <a:latin typeface="Candara"/>
                <a:cs typeface="Candara"/>
              </a:rPr>
              <a:t>afety</a:t>
            </a:r>
            <a:endParaRPr lang="en-US" i="1" dirty="0">
              <a:latin typeface="Candara"/>
              <a:cs typeface="Candara"/>
            </a:endParaRPr>
          </a:p>
        </p:txBody>
      </p:sp>
    </p:spTree>
    <p:extLst>
      <p:ext uri="{BB962C8B-B14F-4D97-AF65-F5344CB8AC3E}">
        <p14:creationId xmlns="" xmlns:p14="http://schemas.microsoft.com/office/powerpoint/2010/main" val="8935002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a:xfrm>
            <a:off x="2597045" y="997071"/>
            <a:ext cx="6546955" cy="838200"/>
          </a:xfrm>
        </p:spPr>
        <p:txBody>
          <a:bodyPr/>
          <a:lstStyle/>
          <a:p>
            <a:pPr algn="ctr"/>
            <a:r>
              <a:rPr lang="en-US" sz="3600" b="1" dirty="0" smtClean="0">
                <a:latin typeface="Candara"/>
                <a:cs typeface="Candara"/>
              </a:rPr>
              <a:t>The Cradleboard</a:t>
            </a:r>
          </a:p>
        </p:txBody>
      </p:sp>
      <p:sp>
        <p:nvSpPr>
          <p:cNvPr id="9221" name="Rectangle 3"/>
          <p:cNvSpPr>
            <a:spLocks noGrp="1" noChangeArrowheads="1"/>
          </p:cNvSpPr>
          <p:nvPr>
            <p:ph idx="1"/>
          </p:nvPr>
        </p:nvSpPr>
        <p:spPr>
          <a:xfrm>
            <a:off x="638357" y="2534577"/>
            <a:ext cx="5140635" cy="3836506"/>
          </a:xfrm>
        </p:spPr>
        <p:txBody>
          <a:bodyPr/>
          <a:lstStyle/>
          <a:p>
            <a:pPr>
              <a:buSzPct val="80000"/>
            </a:pPr>
            <a:r>
              <a:rPr lang="en-US" sz="2600" dirty="0" smtClean="0">
                <a:latin typeface="Candara"/>
                <a:cs typeface="Candara"/>
              </a:rPr>
              <a:t>Important part of culture</a:t>
            </a:r>
          </a:p>
          <a:p>
            <a:pPr>
              <a:buClr>
                <a:srgbClr val="000099"/>
              </a:buClr>
              <a:buSzPct val="80000"/>
              <a:buFont typeface="Wingdings" pitchFamily="2" charset="2"/>
              <a:buNone/>
            </a:pPr>
            <a:endParaRPr lang="en-US" sz="2600" dirty="0" smtClean="0">
              <a:latin typeface="Candara"/>
              <a:cs typeface="Candara"/>
            </a:endParaRPr>
          </a:p>
          <a:p>
            <a:pPr>
              <a:buSzPct val="80000"/>
            </a:pPr>
            <a:r>
              <a:rPr lang="en-US" sz="2600" dirty="0" smtClean="0">
                <a:latin typeface="Candara"/>
                <a:cs typeface="Candara"/>
              </a:rPr>
              <a:t>Is fine for general use</a:t>
            </a:r>
          </a:p>
          <a:p>
            <a:pPr>
              <a:buClr>
                <a:srgbClr val="000099"/>
              </a:buClr>
              <a:buSzPct val="80000"/>
            </a:pPr>
            <a:endParaRPr lang="en-US" sz="2600" dirty="0" smtClean="0">
              <a:latin typeface="Candara"/>
              <a:cs typeface="Candara"/>
            </a:endParaRPr>
          </a:p>
          <a:p>
            <a:pPr>
              <a:buSzPct val="80000"/>
            </a:pPr>
            <a:r>
              <a:rPr lang="en-US" sz="2600" b="1" dirty="0" smtClean="0">
                <a:latin typeface="Candara"/>
                <a:cs typeface="Candara"/>
              </a:rPr>
              <a:t>Always</a:t>
            </a:r>
            <a:r>
              <a:rPr lang="en-US" sz="2600" dirty="0" smtClean="0">
                <a:latin typeface="Candara"/>
                <a:cs typeface="Candara"/>
              </a:rPr>
              <a:t> use a child safety seat to </a:t>
            </a:r>
            <a:r>
              <a:rPr lang="en-US" sz="2600" b="1" dirty="0" smtClean="0">
                <a:latin typeface="Candara"/>
                <a:cs typeface="Candara"/>
              </a:rPr>
              <a:t>transport</a:t>
            </a:r>
            <a:r>
              <a:rPr lang="en-US" sz="2600" dirty="0" smtClean="0">
                <a:latin typeface="Candara"/>
                <a:cs typeface="Candara"/>
              </a:rPr>
              <a:t> children</a:t>
            </a:r>
          </a:p>
          <a:p>
            <a:pPr marL="0" indent="0">
              <a:buSzPct val="80000"/>
              <a:buNone/>
            </a:pPr>
            <a:endParaRPr lang="en-US" sz="2600" dirty="0" smtClean="0">
              <a:latin typeface="Candara"/>
              <a:cs typeface="Candara"/>
            </a:endParaRPr>
          </a:p>
        </p:txBody>
      </p:sp>
      <p:sp>
        <p:nvSpPr>
          <p:cNvPr id="6" name="Rectangle 21"/>
          <p:cNvSpPr>
            <a:spLocks noGrp="1" noChangeArrowheads="1"/>
          </p:cNvSpPr>
          <p:nvPr>
            <p:ph type="sldNum" sz="quarter" idx="12"/>
          </p:nvPr>
        </p:nvSpPr>
        <p:spPr/>
        <p:txBody>
          <a:bodyPr/>
          <a:lstStyle/>
          <a:p>
            <a:pPr>
              <a:defRPr/>
            </a:pPr>
            <a:fld id="{3857F4AB-8D65-4F11-9ABF-4A5A757B3396}" type="slidenum">
              <a:rPr lang="en-US"/>
              <a:pPr>
                <a:defRPr/>
              </a:pPr>
              <a:t>10</a:t>
            </a:fld>
            <a:endParaRPr lang="en-US" dirty="0"/>
          </a:p>
        </p:txBody>
      </p:sp>
      <p:pic>
        <p:nvPicPr>
          <p:cNvPr id="1026" name="Picture 2" descr="C:\Users\Rebecca\Pictures\Sho\0-1 month\DSC00561.JPG"/>
          <p:cNvPicPr>
            <a:picLocks noChangeAspect="1" noChangeArrowheads="1"/>
          </p:cNvPicPr>
          <p:nvPr/>
        </p:nvPicPr>
        <p:blipFill>
          <a:blip r:embed="rId3" cstate="print"/>
          <a:srcRect l="12014" t="11120"/>
          <a:stretch>
            <a:fillRect/>
          </a:stretch>
        </p:blipFill>
        <p:spPr bwMode="auto">
          <a:xfrm>
            <a:off x="5778993" y="2168601"/>
            <a:ext cx="2881639" cy="3881230"/>
          </a:xfrm>
          <a:prstGeom prst="rect">
            <a:avLst/>
          </a:prstGeom>
          <a:noFill/>
          <a:effectLst>
            <a:softEdge rad="63500"/>
          </a:effectLst>
        </p:spPr>
      </p:pic>
    </p:spTree>
    <p:extLst>
      <p:ext uri="{BB962C8B-B14F-4D97-AF65-F5344CB8AC3E}">
        <p14:creationId xmlns="" xmlns:p14="http://schemas.microsoft.com/office/powerpoint/2010/main" val="40388027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2585606" y="934905"/>
            <a:ext cx="6558396" cy="962914"/>
          </a:xfrm>
        </p:spPr>
        <p:txBody>
          <a:bodyPr/>
          <a:lstStyle/>
          <a:p>
            <a:pPr algn="ctr" eaLnBrk="1" hangingPunct="1"/>
            <a:r>
              <a:rPr lang="en-US" sz="4000" b="1" dirty="0" smtClean="0">
                <a:latin typeface="Candara"/>
                <a:cs typeface="Candara"/>
              </a:rPr>
              <a:t>Motor Vehicle Fatalities</a:t>
            </a:r>
          </a:p>
        </p:txBody>
      </p:sp>
      <p:sp>
        <p:nvSpPr>
          <p:cNvPr id="3077" name="Rectangle 3"/>
          <p:cNvSpPr>
            <a:spLocks noGrp="1" noChangeArrowheads="1"/>
          </p:cNvSpPr>
          <p:nvPr>
            <p:ph idx="1"/>
          </p:nvPr>
        </p:nvSpPr>
        <p:spPr>
          <a:xfrm>
            <a:off x="621101" y="2627990"/>
            <a:ext cx="8522899" cy="3868691"/>
          </a:xfrm>
        </p:spPr>
        <p:txBody>
          <a:bodyPr/>
          <a:lstStyle/>
          <a:p>
            <a:pPr marL="0" indent="0">
              <a:buNone/>
            </a:pPr>
            <a:r>
              <a:rPr lang="en-US" sz="2800" dirty="0">
                <a:latin typeface="Candara" pitchFamily="34" charset="0"/>
              </a:rPr>
              <a:t>According to the Centers for Disease Control and Prevention: </a:t>
            </a:r>
            <a:endParaRPr lang="en-US" sz="2800" dirty="0" smtClean="0">
              <a:latin typeface="Candara" pitchFamily="34" charset="0"/>
            </a:endParaRPr>
          </a:p>
          <a:p>
            <a:pPr lvl="1">
              <a:buFont typeface="Arial" pitchFamily="34" charset="0"/>
              <a:buChar char="•"/>
            </a:pPr>
            <a:r>
              <a:rPr lang="en-US" dirty="0" smtClean="0">
                <a:latin typeface="Candara" pitchFamily="34" charset="0"/>
                <a:cs typeface="Candara"/>
              </a:rPr>
              <a:t>Leading cause of death for Native Americans </a:t>
            </a:r>
          </a:p>
          <a:p>
            <a:pPr lvl="1">
              <a:buNone/>
            </a:pPr>
            <a:r>
              <a:rPr lang="en-US" dirty="0" smtClean="0">
                <a:latin typeface="Candara" pitchFamily="34" charset="0"/>
                <a:cs typeface="Candara"/>
              </a:rPr>
              <a:t>(ages 1-44)</a:t>
            </a:r>
          </a:p>
          <a:p>
            <a:pPr lvl="1">
              <a:buFont typeface="Arial" pitchFamily="34" charset="0"/>
              <a:buChar char="•"/>
            </a:pPr>
            <a:endParaRPr lang="en-US" dirty="0" smtClean="0">
              <a:latin typeface="Candara" pitchFamily="34" charset="0"/>
              <a:cs typeface="Candara"/>
            </a:endParaRPr>
          </a:p>
          <a:p>
            <a:pPr lvl="1">
              <a:buFont typeface="Arial" pitchFamily="34" charset="0"/>
              <a:buChar char="•"/>
            </a:pPr>
            <a:r>
              <a:rPr lang="en-US" dirty="0" smtClean="0">
                <a:latin typeface="Candara" pitchFamily="34" charset="0"/>
                <a:cs typeface="Candara"/>
              </a:rPr>
              <a:t>More children, ages 1-16, die from crashes than from any other cause.</a:t>
            </a:r>
          </a:p>
          <a:p>
            <a:pPr eaLnBrk="1" hangingPunct="1"/>
            <a:endParaRPr lang="en-US" dirty="0" smtClean="0">
              <a:latin typeface="Candara"/>
              <a:cs typeface="Candara"/>
            </a:endParaRPr>
          </a:p>
        </p:txBody>
      </p:sp>
      <p:sp>
        <p:nvSpPr>
          <p:cNvPr id="6" name="Slide Number Placeholder 5"/>
          <p:cNvSpPr>
            <a:spLocks noGrp="1"/>
          </p:cNvSpPr>
          <p:nvPr>
            <p:ph type="sldNum" sz="quarter" idx="12"/>
          </p:nvPr>
        </p:nvSpPr>
        <p:spPr/>
        <p:txBody>
          <a:bodyPr/>
          <a:lstStyle/>
          <a:p>
            <a:pPr>
              <a:defRPr/>
            </a:pPr>
            <a:fld id="{27509FA6-8BDF-4E89-BA5D-9CBE5096EC30}" type="slidenum">
              <a:rPr lang="en-US">
                <a:latin typeface="Candara"/>
                <a:cs typeface="Candara"/>
              </a:rPr>
              <a:pPr>
                <a:defRPr/>
              </a:pPr>
              <a:t>11</a:t>
            </a:fld>
            <a:endParaRPr lang="en-US" dirty="0">
              <a:latin typeface="Candara"/>
              <a:cs typeface="Candara"/>
            </a:endParaRPr>
          </a:p>
        </p:txBody>
      </p:sp>
    </p:spTree>
    <p:extLst>
      <p:ext uri="{BB962C8B-B14F-4D97-AF65-F5344CB8AC3E}">
        <p14:creationId xmlns="" xmlns:p14="http://schemas.microsoft.com/office/powerpoint/2010/main" val="11651850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2585606" y="952158"/>
            <a:ext cx="6558396" cy="962914"/>
          </a:xfrm>
        </p:spPr>
        <p:txBody>
          <a:bodyPr/>
          <a:lstStyle/>
          <a:p>
            <a:pPr algn="ctr" eaLnBrk="1" hangingPunct="1"/>
            <a:r>
              <a:rPr lang="en-US" sz="4000" b="1" dirty="0" smtClean="0">
                <a:latin typeface="Candara"/>
                <a:cs typeface="Candara"/>
              </a:rPr>
              <a:t>Motor Vehicle Injuries</a:t>
            </a:r>
          </a:p>
        </p:txBody>
      </p:sp>
      <p:sp>
        <p:nvSpPr>
          <p:cNvPr id="3077" name="Rectangle 3"/>
          <p:cNvSpPr>
            <a:spLocks noGrp="1" noChangeArrowheads="1"/>
          </p:cNvSpPr>
          <p:nvPr>
            <p:ph idx="1"/>
          </p:nvPr>
        </p:nvSpPr>
        <p:spPr>
          <a:xfrm>
            <a:off x="603848" y="2760454"/>
            <a:ext cx="7993827" cy="3632708"/>
          </a:xfrm>
        </p:spPr>
        <p:txBody>
          <a:bodyPr/>
          <a:lstStyle/>
          <a:p>
            <a:pPr>
              <a:buFont typeface="Arial" panose="020B0604020202020204" pitchFamily="34" charset="0"/>
              <a:buChar char="•"/>
            </a:pPr>
            <a:r>
              <a:rPr lang="en-US" sz="2800" dirty="0" smtClean="0">
                <a:latin typeface="Verdana" panose="020B0604030504040204" pitchFamily="34" charset="0"/>
                <a:ea typeface="Verdana" panose="020B0604030504040204" pitchFamily="34" charset="0"/>
                <a:cs typeface="Verdana" panose="020B0604030504040204" pitchFamily="34" charset="0"/>
              </a:rPr>
              <a:t>More injuries than deaths </a:t>
            </a:r>
          </a:p>
          <a:p>
            <a:pPr>
              <a:buFont typeface="Arial" panose="020B0604020202020204" pitchFamily="34" charset="0"/>
              <a:buChar char="•"/>
            </a:pPr>
            <a:endParaRPr lang="en-US" sz="2800" dirty="0" smtClean="0">
              <a:latin typeface="Verdana" panose="020B0604030504040204" pitchFamily="34" charset="0"/>
              <a:ea typeface="Verdana" panose="020B0604030504040204" pitchFamily="34" charset="0"/>
              <a:cs typeface="Verdana" panose="020B0604030504040204" pitchFamily="34" charset="0"/>
            </a:endParaRPr>
          </a:p>
          <a:p>
            <a:pPr>
              <a:buFont typeface="Arial" panose="020B0604020202020204" pitchFamily="34" charset="0"/>
              <a:buChar char="•"/>
            </a:pPr>
            <a:endParaRPr lang="en-US" sz="500" dirty="0" smtClean="0">
              <a:latin typeface="Verdana" panose="020B0604030504040204" pitchFamily="34" charset="0"/>
              <a:ea typeface="Verdana" panose="020B0604030504040204" pitchFamily="34" charset="0"/>
              <a:cs typeface="Verdana" panose="020B0604030504040204" pitchFamily="34" charset="0"/>
            </a:endParaRPr>
          </a:p>
          <a:p>
            <a:pPr>
              <a:buFont typeface="Arial" panose="020B0604020202020204" pitchFamily="34" charset="0"/>
              <a:buChar char="•"/>
            </a:pPr>
            <a:r>
              <a:rPr lang="en-US" sz="2800" dirty="0" smtClean="0">
                <a:latin typeface="Verdana" panose="020B0604030504040204" pitchFamily="34" charset="0"/>
                <a:ea typeface="Verdana" panose="020B0604030504040204" pitchFamily="34" charset="0"/>
                <a:cs typeface="Verdana" panose="020B0604030504040204" pitchFamily="34" charset="0"/>
              </a:rPr>
              <a:t>Life-long effects</a:t>
            </a:r>
          </a:p>
          <a:p>
            <a:pPr>
              <a:buFont typeface="Arial" panose="020B0604020202020204" pitchFamily="34" charset="0"/>
              <a:buChar char="•"/>
            </a:pPr>
            <a:endParaRPr lang="en-US" sz="2800" dirty="0" smtClean="0">
              <a:latin typeface="Verdana" panose="020B0604030504040204" pitchFamily="34" charset="0"/>
              <a:ea typeface="Verdana" panose="020B0604030504040204" pitchFamily="34" charset="0"/>
              <a:cs typeface="Verdana" panose="020B0604030504040204" pitchFamily="34" charset="0"/>
            </a:endParaRPr>
          </a:p>
          <a:p>
            <a:pPr>
              <a:buFont typeface="Arial" panose="020B0604020202020204" pitchFamily="34" charset="0"/>
              <a:buChar char="•"/>
            </a:pPr>
            <a:endParaRPr lang="en-US" sz="500" dirty="0" smtClean="0">
              <a:latin typeface="Verdana" panose="020B0604030504040204" pitchFamily="34" charset="0"/>
              <a:ea typeface="Verdana" panose="020B0604030504040204" pitchFamily="34" charset="0"/>
              <a:cs typeface="Verdana" panose="020B0604030504040204" pitchFamily="34" charset="0"/>
            </a:endParaRPr>
          </a:p>
          <a:p>
            <a:pPr>
              <a:buFont typeface="Arial" panose="020B0604020202020204" pitchFamily="34" charset="0"/>
              <a:buChar char="•"/>
            </a:pPr>
            <a:r>
              <a:rPr lang="en-US" sz="2800" dirty="0" smtClean="0">
                <a:latin typeface="Verdana" panose="020B0604030504040204" pitchFamily="34" charset="0"/>
                <a:ea typeface="Verdana" panose="020B0604030504040204" pitchFamily="34" charset="0"/>
                <a:cs typeface="Verdana" panose="020B0604030504040204" pitchFamily="34" charset="0"/>
              </a:rPr>
              <a:t>Burden on family, community and resources</a:t>
            </a:r>
          </a:p>
          <a:p>
            <a:pPr eaLnBrk="1" hangingPunct="1"/>
            <a:endParaRPr lang="en-US" dirty="0" smtClean="0">
              <a:latin typeface="Candara"/>
              <a:cs typeface="Candara"/>
            </a:endParaRPr>
          </a:p>
        </p:txBody>
      </p:sp>
      <p:sp>
        <p:nvSpPr>
          <p:cNvPr id="6" name="Slide Number Placeholder 5"/>
          <p:cNvSpPr>
            <a:spLocks noGrp="1"/>
          </p:cNvSpPr>
          <p:nvPr>
            <p:ph type="sldNum" sz="quarter" idx="12"/>
          </p:nvPr>
        </p:nvSpPr>
        <p:spPr/>
        <p:txBody>
          <a:bodyPr/>
          <a:lstStyle/>
          <a:p>
            <a:pPr>
              <a:defRPr/>
            </a:pPr>
            <a:fld id="{27509FA6-8BDF-4E89-BA5D-9CBE5096EC30}" type="slidenum">
              <a:rPr lang="en-US">
                <a:latin typeface="Candara"/>
                <a:cs typeface="Candara"/>
              </a:rPr>
              <a:pPr>
                <a:defRPr/>
              </a:pPr>
              <a:t>12</a:t>
            </a:fld>
            <a:endParaRPr lang="en-US" dirty="0">
              <a:latin typeface="Candara"/>
              <a:cs typeface="Candara"/>
            </a:endParaRPr>
          </a:p>
        </p:txBody>
      </p:sp>
    </p:spTree>
    <p:extLst>
      <p:ext uri="{BB962C8B-B14F-4D97-AF65-F5344CB8AC3E}">
        <p14:creationId xmlns="" xmlns:p14="http://schemas.microsoft.com/office/powerpoint/2010/main" val="11651850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2592947" y="944800"/>
            <a:ext cx="6551055" cy="838200"/>
          </a:xfrm>
        </p:spPr>
        <p:txBody>
          <a:bodyPr>
            <a:normAutofit/>
          </a:bodyPr>
          <a:lstStyle/>
          <a:p>
            <a:r>
              <a:rPr lang="en-US" sz="4000" b="1" dirty="0">
                <a:latin typeface="Candara"/>
                <a:cs typeface="Candara"/>
              </a:rPr>
              <a:t>Crash Survival Challenges </a:t>
            </a:r>
            <a:endParaRPr lang="en-US" sz="4000" b="1" dirty="0" smtClean="0">
              <a:latin typeface="Candara"/>
              <a:cs typeface="Candara"/>
            </a:endParaRPr>
          </a:p>
        </p:txBody>
      </p:sp>
      <p:sp>
        <p:nvSpPr>
          <p:cNvPr id="5125" name="Rectangle 3"/>
          <p:cNvSpPr>
            <a:spLocks noGrp="1" noChangeArrowheads="1"/>
          </p:cNvSpPr>
          <p:nvPr>
            <p:ph idx="1"/>
          </p:nvPr>
        </p:nvSpPr>
        <p:spPr>
          <a:xfrm>
            <a:off x="603852" y="2688853"/>
            <a:ext cx="7166009" cy="3785101"/>
          </a:xfrm>
        </p:spPr>
        <p:txBody>
          <a:bodyPr/>
          <a:lstStyle/>
          <a:p>
            <a:pPr eaLnBrk="1" hangingPunct="1">
              <a:lnSpc>
                <a:spcPct val="150000"/>
              </a:lnSpc>
            </a:pPr>
            <a:r>
              <a:rPr lang="en-US" sz="2600" dirty="0" smtClean="0">
                <a:latin typeface="Candara"/>
                <a:cs typeface="Candara"/>
              </a:rPr>
              <a:t>Non-use</a:t>
            </a:r>
          </a:p>
          <a:p>
            <a:pPr>
              <a:lnSpc>
                <a:spcPct val="150000"/>
              </a:lnSpc>
            </a:pPr>
            <a:r>
              <a:rPr lang="en-US" sz="2600" dirty="0">
                <a:latin typeface="Candara"/>
                <a:cs typeface="Candara"/>
              </a:rPr>
              <a:t>Misuse 73% to over 90</a:t>
            </a:r>
            <a:r>
              <a:rPr lang="en-US" sz="2600" dirty="0" smtClean="0">
                <a:latin typeface="Candara"/>
                <a:cs typeface="Candara"/>
              </a:rPr>
              <a:t>%</a:t>
            </a:r>
          </a:p>
          <a:p>
            <a:pPr eaLnBrk="1" hangingPunct="1">
              <a:lnSpc>
                <a:spcPct val="150000"/>
              </a:lnSpc>
            </a:pPr>
            <a:r>
              <a:rPr lang="en-US" sz="2600" dirty="0" smtClean="0">
                <a:latin typeface="Candara"/>
                <a:cs typeface="Candara"/>
              </a:rPr>
              <a:t>Use decreases as children get older</a:t>
            </a:r>
          </a:p>
          <a:p>
            <a:pPr eaLnBrk="1" hangingPunct="1">
              <a:lnSpc>
                <a:spcPct val="150000"/>
              </a:lnSpc>
            </a:pPr>
            <a:r>
              <a:rPr lang="en-US" sz="2600" dirty="0" smtClean="0">
                <a:latin typeface="Candara"/>
                <a:cs typeface="Candara"/>
              </a:rPr>
              <a:t>Outdated or incorrect educational materials</a:t>
            </a:r>
          </a:p>
          <a:p>
            <a:pPr eaLnBrk="1" hangingPunct="1">
              <a:buFont typeface="Wingdings" pitchFamily="2" charset="2"/>
              <a:buNone/>
            </a:pPr>
            <a:endParaRPr lang="en-US" dirty="0" smtClean="0">
              <a:latin typeface="Candara"/>
              <a:cs typeface="Candara"/>
            </a:endParaRPr>
          </a:p>
        </p:txBody>
      </p:sp>
      <p:sp>
        <p:nvSpPr>
          <p:cNvPr id="6" name="Slide Number Placeholder 5"/>
          <p:cNvSpPr>
            <a:spLocks noGrp="1"/>
          </p:cNvSpPr>
          <p:nvPr>
            <p:ph type="sldNum" sz="quarter" idx="12"/>
          </p:nvPr>
        </p:nvSpPr>
        <p:spPr/>
        <p:txBody>
          <a:bodyPr/>
          <a:lstStyle/>
          <a:p>
            <a:pPr>
              <a:defRPr/>
            </a:pPr>
            <a:fld id="{E0C350BA-380C-4750-AC24-31768601772D}" type="slidenum">
              <a:rPr lang="en-US">
                <a:latin typeface="Candara"/>
                <a:cs typeface="Candara"/>
              </a:rPr>
              <a:pPr>
                <a:defRPr/>
              </a:pPr>
              <a:t>13</a:t>
            </a:fld>
            <a:endParaRPr lang="en-US" dirty="0">
              <a:latin typeface="Candara"/>
              <a:cs typeface="Candara"/>
            </a:endParaRPr>
          </a:p>
        </p:txBody>
      </p:sp>
    </p:spTree>
    <p:extLst>
      <p:ext uri="{BB962C8B-B14F-4D97-AF65-F5344CB8AC3E}">
        <p14:creationId xmlns="" xmlns:p14="http://schemas.microsoft.com/office/powerpoint/2010/main" val="18181959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a:xfrm>
            <a:off x="2516400" y="990600"/>
            <a:ext cx="6627600" cy="762000"/>
          </a:xfrm>
        </p:spPr>
        <p:txBody>
          <a:bodyPr/>
          <a:lstStyle/>
          <a:p>
            <a:pPr eaLnBrk="1" hangingPunct="1"/>
            <a:r>
              <a:rPr lang="en-US" sz="4000" b="1" dirty="0" smtClean="0">
                <a:latin typeface="Candara"/>
                <a:cs typeface="Candara"/>
              </a:rPr>
              <a:t>Why restrain children?</a:t>
            </a:r>
          </a:p>
        </p:txBody>
      </p:sp>
      <p:sp>
        <p:nvSpPr>
          <p:cNvPr id="6149" name="Rectangle 5"/>
          <p:cNvSpPr>
            <a:spLocks noGrp="1" noChangeArrowheads="1"/>
          </p:cNvSpPr>
          <p:nvPr>
            <p:ph idx="1"/>
          </p:nvPr>
        </p:nvSpPr>
        <p:spPr>
          <a:xfrm>
            <a:off x="638356" y="2700981"/>
            <a:ext cx="5419544" cy="3781312"/>
          </a:xfrm>
        </p:spPr>
        <p:txBody>
          <a:bodyPr/>
          <a:lstStyle/>
          <a:p>
            <a:pPr eaLnBrk="1" hangingPunct="1"/>
            <a:r>
              <a:rPr lang="en-US" sz="2600" dirty="0" smtClean="0">
                <a:latin typeface="Candara"/>
                <a:cs typeface="Candara"/>
              </a:rPr>
              <a:t> Larger head</a:t>
            </a:r>
          </a:p>
          <a:p>
            <a:pPr eaLnBrk="1" hangingPunct="1"/>
            <a:r>
              <a:rPr lang="en-US" sz="2600" dirty="0" smtClean="0">
                <a:latin typeface="Candara"/>
                <a:cs typeface="Candara"/>
              </a:rPr>
              <a:t> High center of gravity</a:t>
            </a:r>
          </a:p>
          <a:p>
            <a:pPr eaLnBrk="1" hangingPunct="1"/>
            <a:r>
              <a:rPr lang="en-US" sz="2600" dirty="0" smtClean="0">
                <a:latin typeface="Candara"/>
                <a:cs typeface="Candara"/>
              </a:rPr>
              <a:t> Smaller body</a:t>
            </a:r>
          </a:p>
          <a:p>
            <a:pPr eaLnBrk="1" hangingPunct="1"/>
            <a:r>
              <a:rPr lang="en-US" sz="2600" dirty="0" smtClean="0">
                <a:latin typeface="Candara"/>
                <a:cs typeface="Candara"/>
              </a:rPr>
              <a:t> Soft skull bones</a:t>
            </a:r>
          </a:p>
          <a:p>
            <a:pPr eaLnBrk="1" hangingPunct="1"/>
            <a:r>
              <a:rPr lang="en-US" sz="2600" dirty="0" smtClean="0">
                <a:latin typeface="Candara"/>
                <a:cs typeface="Candara"/>
              </a:rPr>
              <a:t> Rounded hip bones</a:t>
            </a:r>
          </a:p>
          <a:p>
            <a:pPr eaLnBrk="1" hangingPunct="1"/>
            <a:r>
              <a:rPr lang="en-US" sz="2600" dirty="0" smtClean="0">
                <a:latin typeface="Candara"/>
                <a:cs typeface="Candara"/>
              </a:rPr>
              <a:t> Weak stomach muscles</a:t>
            </a:r>
          </a:p>
          <a:p>
            <a:pPr eaLnBrk="1" hangingPunct="1"/>
            <a:r>
              <a:rPr lang="en-US" sz="2600" dirty="0" smtClean="0">
                <a:latin typeface="Candara"/>
                <a:cs typeface="Candara"/>
              </a:rPr>
              <a:t> Vehicles are built for adults</a:t>
            </a:r>
          </a:p>
          <a:p>
            <a:pPr eaLnBrk="1" hangingPunct="1"/>
            <a:endParaRPr lang="en-US" sz="2600" dirty="0" smtClean="0">
              <a:latin typeface="Candara"/>
              <a:cs typeface="Candara"/>
            </a:endParaRPr>
          </a:p>
        </p:txBody>
      </p:sp>
      <p:sp>
        <p:nvSpPr>
          <p:cNvPr id="7" name="Slide Number Placeholder 5"/>
          <p:cNvSpPr>
            <a:spLocks noGrp="1"/>
          </p:cNvSpPr>
          <p:nvPr>
            <p:ph type="sldNum" sz="quarter" idx="12"/>
          </p:nvPr>
        </p:nvSpPr>
        <p:spPr/>
        <p:txBody>
          <a:bodyPr/>
          <a:lstStyle/>
          <a:p>
            <a:pPr>
              <a:defRPr/>
            </a:pPr>
            <a:fld id="{B90DB127-81C5-467E-B05A-A0BE96F15111}" type="slidenum">
              <a:rPr lang="en-US">
                <a:latin typeface="Candara"/>
                <a:cs typeface="Candara"/>
              </a:rPr>
              <a:pPr>
                <a:defRPr/>
              </a:pPr>
              <a:t>14</a:t>
            </a:fld>
            <a:endParaRPr lang="en-US" dirty="0">
              <a:latin typeface="Candara"/>
              <a:cs typeface="Candara"/>
            </a:endParaRPr>
          </a:p>
        </p:txBody>
      </p:sp>
      <p:pic>
        <p:nvPicPr>
          <p:cNvPr id="6" name="Picture 5" descr="calliepink.jpg"/>
          <p:cNvPicPr>
            <a:picLocks noChangeAspect="1"/>
          </p:cNvPicPr>
          <p:nvPr/>
        </p:nvPicPr>
        <p:blipFill>
          <a:blip r:embed="rId3"/>
          <a:srcRect r="8199"/>
          <a:stretch>
            <a:fillRect/>
          </a:stretch>
        </p:blipFill>
        <p:spPr>
          <a:xfrm>
            <a:off x="5249173" y="2297318"/>
            <a:ext cx="3265008" cy="3556620"/>
          </a:xfrm>
          <a:prstGeom prst="rect">
            <a:avLst/>
          </a:prstGeom>
        </p:spPr>
      </p:pic>
    </p:spTree>
    <p:extLst>
      <p:ext uri="{BB962C8B-B14F-4D97-AF65-F5344CB8AC3E}">
        <p14:creationId xmlns="" xmlns:p14="http://schemas.microsoft.com/office/powerpoint/2010/main" val="3788024036"/>
      </p:ext>
    </p:extLst>
  </p:cSld>
  <p:clrMapOvr>
    <a:masterClrMapping/>
  </p:clrMapOvr>
  <p:transition>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a:xfrm>
            <a:off x="2623872" y="910806"/>
            <a:ext cx="6520128" cy="838200"/>
          </a:xfrm>
        </p:spPr>
        <p:txBody>
          <a:bodyPr/>
          <a:lstStyle/>
          <a:p>
            <a:pPr algn="ctr" eaLnBrk="1" hangingPunct="1"/>
            <a:r>
              <a:rPr lang="en-US" sz="4000" b="1" dirty="0" smtClean="0">
                <a:latin typeface="Candara"/>
                <a:cs typeface="Candara"/>
              </a:rPr>
              <a:t>Crash Forces</a:t>
            </a:r>
          </a:p>
        </p:txBody>
      </p:sp>
      <p:sp>
        <p:nvSpPr>
          <p:cNvPr id="7173" name="Rectangle 3"/>
          <p:cNvSpPr>
            <a:spLocks noGrp="1" noChangeArrowheads="1"/>
          </p:cNvSpPr>
          <p:nvPr>
            <p:ph idx="1"/>
          </p:nvPr>
        </p:nvSpPr>
        <p:spPr>
          <a:xfrm>
            <a:off x="985572" y="2402320"/>
            <a:ext cx="8001000" cy="3847943"/>
          </a:xfrm>
        </p:spPr>
        <p:txBody>
          <a:bodyPr/>
          <a:lstStyle/>
          <a:p>
            <a:pPr marL="0" indent="0" algn="ctr" eaLnBrk="1" hangingPunct="1">
              <a:buNone/>
            </a:pPr>
            <a:r>
              <a:rPr lang="en-US" sz="2600" b="1" dirty="0" smtClean="0">
                <a:latin typeface="Candara"/>
                <a:cs typeface="Candara"/>
              </a:rPr>
              <a:t>Weight x speed = restraining force</a:t>
            </a:r>
          </a:p>
        </p:txBody>
      </p:sp>
      <p:sp>
        <p:nvSpPr>
          <p:cNvPr id="8" name="Slide Number Placeholder 5"/>
          <p:cNvSpPr>
            <a:spLocks noGrp="1"/>
          </p:cNvSpPr>
          <p:nvPr>
            <p:ph type="sldNum" sz="quarter" idx="12"/>
          </p:nvPr>
        </p:nvSpPr>
        <p:spPr/>
        <p:txBody>
          <a:bodyPr/>
          <a:lstStyle/>
          <a:p>
            <a:pPr>
              <a:defRPr/>
            </a:pPr>
            <a:fld id="{037DA868-ACEC-4039-B585-A6D7532E4796}" type="slidenum">
              <a:rPr lang="en-US">
                <a:latin typeface="Candara"/>
                <a:cs typeface="Candara"/>
              </a:rPr>
              <a:pPr>
                <a:defRPr/>
              </a:pPr>
              <a:t>15</a:t>
            </a:fld>
            <a:endParaRPr lang="en-US" dirty="0">
              <a:latin typeface="Candara"/>
              <a:cs typeface="Candara"/>
            </a:endParaRPr>
          </a:p>
        </p:txBody>
      </p:sp>
      <p:pic>
        <p:nvPicPr>
          <p:cNvPr id="7174" name="Picture 5" descr="crash"/>
          <p:cNvPicPr>
            <a:picLocks noChangeAspect="1" noChangeArrowheads="1"/>
          </p:cNvPicPr>
          <p:nvPr/>
        </p:nvPicPr>
        <p:blipFill>
          <a:blip r:embed="rId3" cstate="print"/>
          <a:srcRect/>
          <a:stretch>
            <a:fillRect/>
          </a:stretch>
        </p:blipFill>
        <p:spPr bwMode="auto">
          <a:xfrm>
            <a:off x="2204772" y="3983311"/>
            <a:ext cx="5562600" cy="2266950"/>
          </a:xfrm>
          <a:prstGeom prst="rect">
            <a:avLst/>
          </a:prstGeom>
          <a:noFill/>
          <a:ln w="9525">
            <a:noFill/>
            <a:miter lim="800000"/>
            <a:headEnd/>
            <a:tailEnd/>
          </a:ln>
        </p:spPr>
      </p:pic>
      <p:sp>
        <p:nvSpPr>
          <p:cNvPr id="7175" name="Rectangle 6"/>
          <p:cNvSpPr>
            <a:spLocks noChangeArrowheads="1"/>
          </p:cNvSpPr>
          <p:nvPr/>
        </p:nvSpPr>
        <p:spPr bwMode="auto">
          <a:xfrm>
            <a:off x="2623872" y="3187192"/>
            <a:ext cx="4724400" cy="461665"/>
          </a:xfrm>
          <a:prstGeom prst="rect">
            <a:avLst/>
          </a:prstGeom>
          <a:noFill/>
          <a:ln w="9525">
            <a:noFill/>
            <a:miter lim="800000"/>
            <a:headEnd/>
            <a:tailEnd/>
          </a:ln>
        </p:spPr>
        <p:txBody>
          <a:bodyPr>
            <a:spAutoFit/>
          </a:bodyPr>
          <a:lstStyle/>
          <a:p>
            <a:pPr algn="ctr"/>
            <a:r>
              <a:rPr lang="en-US" sz="2400" dirty="0">
                <a:latin typeface="Candara"/>
                <a:cs typeface="Candara"/>
              </a:rPr>
              <a:t>10 lb. x 30 mph = </a:t>
            </a:r>
            <a:r>
              <a:rPr lang="en-US" sz="2400" b="1" dirty="0">
                <a:latin typeface="Candara"/>
                <a:cs typeface="Candara"/>
              </a:rPr>
              <a:t>300 lbs</a:t>
            </a:r>
          </a:p>
        </p:txBody>
      </p:sp>
    </p:spTree>
    <p:extLst>
      <p:ext uri="{BB962C8B-B14F-4D97-AF65-F5344CB8AC3E}">
        <p14:creationId xmlns="" xmlns:p14="http://schemas.microsoft.com/office/powerpoint/2010/main" val="42507435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0" name="Rectangle 7"/>
          <p:cNvSpPr>
            <a:spLocks noGrp="1" noChangeArrowheads="1"/>
          </p:cNvSpPr>
          <p:nvPr>
            <p:ph type="title"/>
          </p:nvPr>
        </p:nvSpPr>
        <p:spPr>
          <a:xfrm>
            <a:off x="2505517" y="945312"/>
            <a:ext cx="6638483" cy="838200"/>
          </a:xfrm>
        </p:spPr>
        <p:txBody>
          <a:bodyPr/>
          <a:lstStyle/>
          <a:p>
            <a:pPr algn="ctr" eaLnBrk="1" hangingPunct="1"/>
            <a:r>
              <a:rPr lang="en-US" sz="4000" b="1" dirty="0" smtClean="0">
                <a:latin typeface="Candara"/>
                <a:cs typeface="Candara"/>
              </a:rPr>
              <a:t>What Collides in a Crash?</a:t>
            </a:r>
          </a:p>
        </p:txBody>
      </p:sp>
      <p:sp>
        <p:nvSpPr>
          <p:cNvPr id="8201" name="Rectangle 9"/>
          <p:cNvSpPr>
            <a:spLocks noGrp="1" noChangeArrowheads="1"/>
          </p:cNvSpPr>
          <p:nvPr>
            <p:ph idx="1"/>
          </p:nvPr>
        </p:nvSpPr>
        <p:spPr>
          <a:xfrm>
            <a:off x="655609" y="2743200"/>
            <a:ext cx="4073555" cy="3730752"/>
          </a:xfrm>
        </p:spPr>
        <p:txBody>
          <a:bodyPr/>
          <a:lstStyle/>
          <a:p>
            <a:pPr eaLnBrk="1" hangingPunct="1">
              <a:lnSpc>
                <a:spcPct val="90000"/>
              </a:lnSpc>
            </a:pPr>
            <a:r>
              <a:rPr lang="en-US" sz="2600" dirty="0" smtClean="0">
                <a:latin typeface="Candara"/>
                <a:cs typeface="Candara"/>
              </a:rPr>
              <a:t>Vehicle</a:t>
            </a:r>
          </a:p>
          <a:p>
            <a:pPr eaLnBrk="1" hangingPunct="1">
              <a:lnSpc>
                <a:spcPct val="90000"/>
              </a:lnSpc>
            </a:pPr>
            <a:endParaRPr lang="en-US" sz="2600" dirty="0" smtClean="0">
              <a:latin typeface="Candara"/>
              <a:cs typeface="Candara"/>
            </a:endParaRPr>
          </a:p>
          <a:p>
            <a:pPr eaLnBrk="1" hangingPunct="1">
              <a:lnSpc>
                <a:spcPct val="90000"/>
              </a:lnSpc>
            </a:pPr>
            <a:endParaRPr lang="en-US" sz="2600" dirty="0" smtClean="0">
              <a:latin typeface="Candara"/>
              <a:cs typeface="Candara"/>
            </a:endParaRPr>
          </a:p>
          <a:p>
            <a:pPr eaLnBrk="1" hangingPunct="1">
              <a:lnSpc>
                <a:spcPct val="90000"/>
              </a:lnSpc>
            </a:pPr>
            <a:r>
              <a:rPr lang="en-US" sz="2600" dirty="0" smtClean="0">
                <a:latin typeface="Candara"/>
                <a:cs typeface="Candara"/>
              </a:rPr>
              <a:t>People </a:t>
            </a:r>
          </a:p>
          <a:p>
            <a:pPr eaLnBrk="1" hangingPunct="1">
              <a:lnSpc>
                <a:spcPct val="90000"/>
              </a:lnSpc>
            </a:pPr>
            <a:endParaRPr lang="en-US" sz="2600" dirty="0" smtClean="0">
              <a:latin typeface="Candara"/>
              <a:cs typeface="Candara"/>
            </a:endParaRPr>
          </a:p>
          <a:p>
            <a:pPr eaLnBrk="1" hangingPunct="1">
              <a:lnSpc>
                <a:spcPct val="90000"/>
              </a:lnSpc>
            </a:pPr>
            <a:endParaRPr lang="en-US" sz="2600" dirty="0" smtClean="0">
              <a:latin typeface="Candara"/>
              <a:cs typeface="Candara"/>
            </a:endParaRPr>
          </a:p>
          <a:p>
            <a:pPr eaLnBrk="1" hangingPunct="1">
              <a:lnSpc>
                <a:spcPct val="90000"/>
              </a:lnSpc>
            </a:pPr>
            <a:r>
              <a:rPr lang="en-US" sz="2600" dirty="0" smtClean="0">
                <a:latin typeface="Candara"/>
                <a:cs typeface="Candara"/>
              </a:rPr>
              <a:t>Inside the body</a:t>
            </a:r>
          </a:p>
          <a:p>
            <a:pPr eaLnBrk="1" hangingPunct="1">
              <a:lnSpc>
                <a:spcPct val="90000"/>
              </a:lnSpc>
            </a:pPr>
            <a:endParaRPr lang="en-US" dirty="0" smtClean="0">
              <a:latin typeface="Candara"/>
              <a:cs typeface="Candara"/>
            </a:endParaRPr>
          </a:p>
        </p:txBody>
      </p:sp>
      <p:sp>
        <p:nvSpPr>
          <p:cNvPr id="10" name="Slide Number Placeholder 5"/>
          <p:cNvSpPr>
            <a:spLocks noGrp="1"/>
          </p:cNvSpPr>
          <p:nvPr>
            <p:ph type="sldNum" sz="quarter" idx="12"/>
          </p:nvPr>
        </p:nvSpPr>
        <p:spPr/>
        <p:txBody>
          <a:bodyPr/>
          <a:lstStyle/>
          <a:p>
            <a:pPr>
              <a:defRPr/>
            </a:pPr>
            <a:fld id="{6836A098-72B2-42DF-B483-1D259201D683}" type="slidenum">
              <a:rPr lang="en-US">
                <a:latin typeface="Candara"/>
                <a:cs typeface="Candara"/>
              </a:rPr>
              <a:pPr>
                <a:defRPr/>
              </a:pPr>
              <a:t>16</a:t>
            </a:fld>
            <a:endParaRPr lang="en-US" dirty="0">
              <a:latin typeface="Candara"/>
              <a:cs typeface="Candara"/>
            </a:endParaRPr>
          </a:p>
        </p:txBody>
      </p:sp>
      <p:sp>
        <p:nvSpPr>
          <p:cNvPr id="8196" name="Rectangle 3"/>
          <p:cNvSpPr>
            <a:spLocks noChangeArrowheads="1"/>
          </p:cNvSpPr>
          <p:nvPr/>
        </p:nvSpPr>
        <p:spPr bwMode="auto">
          <a:xfrm>
            <a:off x="1371600" y="1965325"/>
            <a:ext cx="7237413" cy="4171950"/>
          </a:xfrm>
          <a:prstGeom prst="rect">
            <a:avLst/>
          </a:prstGeom>
          <a:noFill/>
          <a:ln w="9525">
            <a:noFill/>
            <a:miter lim="800000"/>
            <a:headEnd/>
            <a:tailEnd/>
          </a:ln>
        </p:spPr>
        <p:txBody>
          <a:bodyPr/>
          <a:lstStyle/>
          <a:p>
            <a:pPr marL="457200" indent="-457200">
              <a:buClr>
                <a:schemeClr val="tx1"/>
              </a:buClr>
              <a:buSzPct val="80000"/>
              <a:buFont typeface="Wingdings" pitchFamily="2" charset="2"/>
              <a:buChar char="v"/>
            </a:pPr>
            <a:endParaRPr lang="en-US" sz="2800" dirty="0">
              <a:latin typeface="Candara"/>
              <a:cs typeface="Candara"/>
            </a:endParaRPr>
          </a:p>
        </p:txBody>
      </p:sp>
      <p:pic>
        <p:nvPicPr>
          <p:cNvPr id="8197" name="Picture 4"/>
          <p:cNvPicPr>
            <a:picLocks noChangeAspect="1" noChangeArrowheads="1"/>
          </p:cNvPicPr>
          <p:nvPr/>
        </p:nvPicPr>
        <p:blipFill>
          <a:blip r:embed="rId3" cstate="print"/>
          <a:srcRect/>
          <a:stretch>
            <a:fillRect/>
          </a:stretch>
        </p:blipFill>
        <p:spPr bwMode="auto">
          <a:xfrm>
            <a:off x="3550127" y="2743201"/>
            <a:ext cx="1828800" cy="596900"/>
          </a:xfrm>
          <a:prstGeom prst="rect">
            <a:avLst/>
          </a:prstGeom>
          <a:noFill/>
          <a:ln w="9525">
            <a:noFill/>
            <a:miter lim="800000"/>
            <a:headEnd/>
            <a:tailEnd/>
          </a:ln>
        </p:spPr>
      </p:pic>
      <p:pic>
        <p:nvPicPr>
          <p:cNvPr id="8199" name="Picture 6"/>
          <p:cNvPicPr>
            <a:picLocks noChangeAspect="1" noChangeArrowheads="1"/>
          </p:cNvPicPr>
          <p:nvPr/>
        </p:nvPicPr>
        <p:blipFill>
          <a:blip r:embed="rId4" cstate="print"/>
          <a:srcRect/>
          <a:stretch>
            <a:fillRect/>
          </a:stretch>
        </p:blipFill>
        <p:spPr bwMode="auto">
          <a:xfrm flipH="1">
            <a:off x="6897690" y="4971860"/>
            <a:ext cx="1331913" cy="1524000"/>
          </a:xfrm>
          <a:prstGeom prst="rect">
            <a:avLst/>
          </a:prstGeom>
          <a:noFill/>
          <a:ln w="9525">
            <a:noFill/>
            <a:miter lim="800000"/>
            <a:headEnd/>
            <a:tailEnd/>
          </a:ln>
        </p:spPr>
      </p:pic>
      <p:pic>
        <p:nvPicPr>
          <p:cNvPr id="9" name="Picture 8" descr="callieandcarter.jpg"/>
          <p:cNvPicPr>
            <a:picLocks noChangeAspect="1"/>
          </p:cNvPicPr>
          <p:nvPr/>
        </p:nvPicPr>
        <p:blipFill>
          <a:blip r:embed="rId5"/>
          <a:srcRect t="10331" r="14556"/>
          <a:stretch>
            <a:fillRect/>
          </a:stretch>
        </p:blipFill>
        <p:spPr>
          <a:xfrm flipH="1">
            <a:off x="5529075" y="3252158"/>
            <a:ext cx="1368615" cy="1915065"/>
          </a:xfrm>
          <a:prstGeom prst="rect">
            <a:avLst/>
          </a:prstGeom>
        </p:spPr>
      </p:pic>
    </p:spTree>
    <p:extLst>
      <p:ext uri="{BB962C8B-B14F-4D97-AF65-F5344CB8AC3E}">
        <p14:creationId xmlns="" xmlns:p14="http://schemas.microsoft.com/office/powerpoint/2010/main" val="1975969608"/>
      </p:ext>
    </p:extLst>
  </p:cSld>
  <p:clrMapOvr>
    <a:masterClrMapping/>
  </p:clrMapOvr>
  <p:transition>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type="title"/>
          </p:nvPr>
        </p:nvSpPr>
        <p:spPr>
          <a:xfrm>
            <a:off x="2585604" y="962565"/>
            <a:ext cx="6558397" cy="838200"/>
          </a:xfrm>
        </p:spPr>
        <p:txBody>
          <a:bodyPr/>
          <a:lstStyle/>
          <a:p>
            <a:pPr eaLnBrk="1" hangingPunct="1"/>
            <a:r>
              <a:rPr lang="en-US" sz="4000" b="1" dirty="0" smtClean="0">
                <a:latin typeface="Candara"/>
                <a:cs typeface="Candara"/>
              </a:rPr>
              <a:t>Four Crash Types</a:t>
            </a:r>
          </a:p>
        </p:txBody>
      </p:sp>
      <p:sp>
        <p:nvSpPr>
          <p:cNvPr id="9221" name="Rectangle 6"/>
          <p:cNvSpPr>
            <a:spLocks noGrp="1" noChangeArrowheads="1"/>
          </p:cNvSpPr>
          <p:nvPr>
            <p:ph idx="1"/>
          </p:nvPr>
        </p:nvSpPr>
        <p:spPr>
          <a:xfrm>
            <a:off x="603852" y="2812211"/>
            <a:ext cx="5954113" cy="3533154"/>
          </a:xfrm>
        </p:spPr>
        <p:txBody>
          <a:bodyPr/>
          <a:lstStyle/>
          <a:p>
            <a:pPr marL="609600" indent="-609600" eaLnBrk="1" hangingPunct="1">
              <a:buFont typeface="Wingdings" pitchFamily="2" charset="2"/>
              <a:buNone/>
            </a:pPr>
            <a:r>
              <a:rPr lang="en-US" sz="2600" dirty="0" smtClean="0">
                <a:latin typeface="Candara"/>
                <a:cs typeface="Candara"/>
              </a:rPr>
              <a:t>1. From the </a:t>
            </a:r>
            <a:r>
              <a:rPr lang="en-US" sz="2600" b="1" dirty="0" smtClean="0">
                <a:latin typeface="Candara"/>
                <a:cs typeface="Candara"/>
              </a:rPr>
              <a:t>Front</a:t>
            </a:r>
            <a:r>
              <a:rPr lang="en-US" sz="2600" dirty="0" smtClean="0">
                <a:latin typeface="Candara"/>
                <a:cs typeface="Candara"/>
              </a:rPr>
              <a:t> (most common)</a:t>
            </a:r>
          </a:p>
          <a:p>
            <a:pPr marL="609600" indent="-609600" eaLnBrk="1" hangingPunct="1"/>
            <a:endParaRPr lang="en-US" sz="2600" dirty="0" smtClean="0">
              <a:latin typeface="Candara"/>
              <a:cs typeface="Candara"/>
            </a:endParaRPr>
          </a:p>
          <a:p>
            <a:pPr marL="609600" indent="-609600" eaLnBrk="1" hangingPunct="1">
              <a:buFont typeface="Wingdings" pitchFamily="2" charset="2"/>
              <a:buNone/>
            </a:pPr>
            <a:r>
              <a:rPr lang="en-US" sz="2600" dirty="0" smtClean="0">
                <a:latin typeface="Candara"/>
                <a:cs typeface="Candara"/>
              </a:rPr>
              <a:t>2. From the </a:t>
            </a:r>
            <a:r>
              <a:rPr lang="en-US" sz="2600" b="1" dirty="0" smtClean="0">
                <a:latin typeface="Candara"/>
                <a:cs typeface="Candara"/>
              </a:rPr>
              <a:t>Side </a:t>
            </a:r>
          </a:p>
          <a:p>
            <a:pPr marL="609600" indent="-609600" eaLnBrk="1" hangingPunct="1">
              <a:buFont typeface="Wingdings" pitchFamily="2" charset="2"/>
              <a:buNone/>
            </a:pPr>
            <a:endParaRPr lang="en-US" sz="2600" dirty="0" smtClean="0">
              <a:latin typeface="Candara"/>
              <a:cs typeface="Candara"/>
            </a:endParaRPr>
          </a:p>
          <a:p>
            <a:pPr marL="609600" indent="-609600">
              <a:buNone/>
            </a:pPr>
            <a:r>
              <a:rPr lang="en-US" sz="2600" dirty="0" smtClean="0">
                <a:latin typeface="Candara"/>
                <a:cs typeface="Candara"/>
              </a:rPr>
              <a:t>3. From the </a:t>
            </a:r>
            <a:r>
              <a:rPr lang="en-US" sz="2600" b="1" dirty="0" smtClean="0">
                <a:latin typeface="Candara"/>
                <a:cs typeface="Candara"/>
              </a:rPr>
              <a:t>Back</a:t>
            </a:r>
            <a:r>
              <a:rPr lang="en-US" sz="2600" dirty="0" smtClean="0">
                <a:latin typeface="Candara"/>
                <a:cs typeface="Candara"/>
              </a:rPr>
              <a:t> (rear-end)</a:t>
            </a:r>
          </a:p>
          <a:p>
            <a:pPr marL="609600" indent="-609600"/>
            <a:endParaRPr lang="en-US" sz="2600" dirty="0" smtClean="0">
              <a:latin typeface="Candara"/>
              <a:cs typeface="Candara"/>
            </a:endParaRPr>
          </a:p>
          <a:p>
            <a:pPr marL="609600" indent="-609600">
              <a:buNone/>
            </a:pPr>
            <a:r>
              <a:rPr lang="en-US" sz="2600" dirty="0" smtClean="0">
                <a:latin typeface="Candara"/>
                <a:cs typeface="Candara"/>
              </a:rPr>
              <a:t>4. Vehicle </a:t>
            </a:r>
            <a:r>
              <a:rPr lang="en-US" sz="2600" b="1" dirty="0" smtClean="0">
                <a:latin typeface="Candara"/>
                <a:cs typeface="Candara"/>
              </a:rPr>
              <a:t>Rollover</a:t>
            </a:r>
          </a:p>
          <a:p>
            <a:pPr marL="609600" indent="-609600" eaLnBrk="1" hangingPunct="1">
              <a:buFont typeface="Wingdings" pitchFamily="2" charset="2"/>
              <a:buNone/>
            </a:pPr>
            <a:endParaRPr lang="en-US" dirty="0" smtClean="0">
              <a:latin typeface="Candara"/>
              <a:cs typeface="Candara"/>
            </a:endParaRPr>
          </a:p>
          <a:p>
            <a:pPr marL="609600" indent="-609600" eaLnBrk="1" hangingPunct="1">
              <a:buFont typeface="Wingdings" pitchFamily="2" charset="2"/>
              <a:buNone/>
            </a:pPr>
            <a:endParaRPr lang="en-US" dirty="0" smtClean="0">
              <a:latin typeface="Candara"/>
              <a:cs typeface="Candara"/>
            </a:endParaRPr>
          </a:p>
          <a:p>
            <a:pPr marL="609600" indent="-609600" eaLnBrk="1" hangingPunct="1"/>
            <a:endParaRPr lang="en-US" dirty="0" smtClean="0">
              <a:latin typeface="Candara"/>
              <a:cs typeface="Candara"/>
            </a:endParaRPr>
          </a:p>
          <a:p>
            <a:pPr marL="609600" indent="-609600" eaLnBrk="1" hangingPunct="1"/>
            <a:endParaRPr lang="en-US" dirty="0" smtClean="0">
              <a:latin typeface="Candara"/>
              <a:cs typeface="Candara"/>
            </a:endParaRPr>
          </a:p>
        </p:txBody>
      </p:sp>
      <p:sp>
        <p:nvSpPr>
          <p:cNvPr id="6" name="Slide Number Placeholder 5"/>
          <p:cNvSpPr>
            <a:spLocks noGrp="1"/>
          </p:cNvSpPr>
          <p:nvPr>
            <p:ph type="sldNum" sz="quarter" idx="12"/>
          </p:nvPr>
        </p:nvSpPr>
        <p:spPr/>
        <p:txBody>
          <a:bodyPr/>
          <a:lstStyle/>
          <a:p>
            <a:pPr>
              <a:defRPr/>
            </a:pPr>
            <a:fld id="{80BF14FE-5419-49C5-B526-066C5CB7CF76}" type="slidenum">
              <a:rPr lang="en-US">
                <a:latin typeface="Candara"/>
                <a:cs typeface="Candara"/>
              </a:rPr>
              <a:pPr>
                <a:defRPr/>
              </a:pPr>
              <a:t>17</a:t>
            </a:fld>
            <a:endParaRPr lang="en-US" dirty="0">
              <a:latin typeface="Candara"/>
              <a:cs typeface="Candara"/>
            </a:endParaRPr>
          </a:p>
        </p:txBody>
      </p:sp>
    </p:spTree>
    <p:extLst>
      <p:ext uri="{BB962C8B-B14F-4D97-AF65-F5344CB8AC3E}">
        <p14:creationId xmlns="" xmlns:p14="http://schemas.microsoft.com/office/powerpoint/2010/main" val="3306070379"/>
      </p:ext>
    </p:extLst>
  </p:cSld>
  <p:clrMapOvr>
    <a:masterClrMapping/>
  </p:clrMapOvr>
  <p:transition>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a:xfrm>
            <a:off x="2494077" y="937419"/>
            <a:ext cx="6649923" cy="960438"/>
          </a:xfrm>
        </p:spPr>
        <p:txBody>
          <a:bodyPr/>
          <a:lstStyle/>
          <a:p>
            <a:pPr eaLnBrk="1" hangingPunct="1"/>
            <a:r>
              <a:rPr lang="en-US" sz="4000" b="1" dirty="0" smtClean="0">
                <a:latin typeface="Candara"/>
                <a:cs typeface="Candara"/>
              </a:rPr>
              <a:t>Injuries Without a Crash </a:t>
            </a:r>
          </a:p>
        </p:txBody>
      </p:sp>
      <p:sp>
        <p:nvSpPr>
          <p:cNvPr id="11269" name="Rectangle 3"/>
          <p:cNvSpPr>
            <a:spLocks noGrp="1" noChangeArrowheads="1"/>
          </p:cNvSpPr>
          <p:nvPr>
            <p:ph idx="1"/>
          </p:nvPr>
        </p:nvSpPr>
        <p:spPr>
          <a:xfrm>
            <a:off x="621103" y="2603289"/>
            <a:ext cx="7779948" cy="3828883"/>
          </a:xfrm>
        </p:spPr>
        <p:txBody>
          <a:bodyPr/>
          <a:lstStyle/>
          <a:p>
            <a:pPr eaLnBrk="1" hangingPunct="1">
              <a:spcBef>
                <a:spcPct val="30000"/>
              </a:spcBef>
            </a:pPr>
            <a:r>
              <a:rPr lang="en-US" dirty="0" smtClean="0">
                <a:latin typeface="Candara"/>
                <a:cs typeface="Candara"/>
              </a:rPr>
              <a:t> </a:t>
            </a:r>
            <a:r>
              <a:rPr lang="en-US" sz="2600" dirty="0" smtClean="0">
                <a:latin typeface="Candara"/>
                <a:cs typeface="Candara"/>
              </a:rPr>
              <a:t>Skids, spins, swerves or sudden braking </a:t>
            </a:r>
          </a:p>
          <a:p>
            <a:pPr eaLnBrk="1" hangingPunct="1">
              <a:lnSpc>
                <a:spcPct val="150000"/>
              </a:lnSpc>
              <a:spcBef>
                <a:spcPct val="30000"/>
              </a:spcBef>
            </a:pPr>
            <a:r>
              <a:rPr lang="en-US" sz="2600" dirty="0" smtClean="0">
                <a:latin typeface="Candara"/>
                <a:cs typeface="Candara"/>
              </a:rPr>
              <a:t> Common causes of occupant injuries:</a:t>
            </a:r>
          </a:p>
          <a:p>
            <a:pPr lvl="1" eaLnBrk="1" hangingPunct="1">
              <a:lnSpc>
                <a:spcPct val="150000"/>
              </a:lnSpc>
              <a:spcBef>
                <a:spcPct val="30000"/>
              </a:spcBef>
            </a:pPr>
            <a:r>
              <a:rPr lang="en-US" sz="2600" dirty="0" smtClean="0">
                <a:latin typeface="Candara"/>
                <a:cs typeface="Candara"/>
              </a:rPr>
              <a:t>Thrown out of windows or doors</a:t>
            </a:r>
          </a:p>
          <a:p>
            <a:pPr lvl="1" eaLnBrk="1" hangingPunct="1">
              <a:lnSpc>
                <a:spcPct val="150000"/>
              </a:lnSpc>
              <a:spcBef>
                <a:spcPct val="30000"/>
              </a:spcBef>
            </a:pPr>
            <a:r>
              <a:rPr lang="en-US" sz="2600" dirty="0" smtClean="0">
                <a:latin typeface="Candara"/>
                <a:cs typeface="Candara"/>
              </a:rPr>
              <a:t>Collide with other occupants</a:t>
            </a:r>
          </a:p>
          <a:p>
            <a:pPr lvl="1" eaLnBrk="1" hangingPunct="1">
              <a:lnSpc>
                <a:spcPct val="150000"/>
              </a:lnSpc>
              <a:spcBef>
                <a:spcPct val="30000"/>
              </a:spcBef>
            </a:pPr>
            <a:r>
              <a:rPr lang="en-US" sz="2600" dirty="0" smtClean="0">
                <a:latin typeface="Candara"/>
                <a:cs typeface="Candara"/>
              </a:rPr>
              <a:t>Hit the inside of the vehicle</a:t>
            </a:r>
          </a:p>
        </p:txBody>
      </p:sp>
      <p:sp>
        <p:nvSpPr>
          <p:cNvPr id="6" name="Slide Number Placeholder 5"/>
          <p:cNvSpPr>
            <a:spLocks noGrp="1"/>
          </p:cNvSpPr>
          <p:nvPr>
            <p:ph type="sldNum" sz="quarter" idx="12"/>
          </p:nvPr>
        </p:nvSpPr>
        <p:spPr/>
        <p:txBody>
          <a:bodyPr/>
          <a:lstStyle/>
          <a:p>
            <a:pPr>
              <a:defRPr/>
            </a:pPr>
            <a:fld id="{907FF00B-81A3-4BB6-BDF9-657D05679841}" type="slidenum">
              <a:rPr lang="en-US">
                <a:latin typeface="Candara"/>
                <a:cs typeface="Candara"/>
              </a:rPr>
              <a:pPr>
                <a:defRPr/>
              </a:pPr>
              <a:t>18</a:t>
            </a:fld>
            <a:endParaRPr lang="en-US" dirty="0">
              <a:latin typeface="Candara"/>
              <a:cs typeface="Candara"/>
            </a:endParaRPr>
          </a:p>
        </p:txBody>
      </p:sp>
    </p:spTree>
    <p:extLst>
      <p:ext uri="{BB962C8B-B14F-4D97-AF65-F5344CB8AC3E}">
        <p14:creationId xmlns="" xmlns:p14="http://schemas.microsoft.com/office/powerpoint/2010/main" val="20393459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8"/>
          <p:cNvSpPr>
            <a:spLocks noGrp="1" noChangeArrowheads="1"/>
          </p:cNvSpPr>
          <p:nvPr>
            <p:ph type="title"/>
          </p:nvPr>
        </p:nvSpPr>
        <p:spPr>
          <a:xfrm>
            <a:off x="2585606" y="933992"/>
            <a:ext cx="6558396" cy="1139825"/>
          </a:xfrm>
        </p:spPr>
        <p:txBody>
          <a:bodyPr/>
          <a:lstStyle/>
          <a:p>
            <a:pPr algn="ctr" eaLnBrk="1" hangingPunct="1"/>
            <a:r>
              <a:rPr lang="en-US" sz="4000" b="1" dirty="0" smtClean="0">
                <a:latin typeface="Candara"/>
                <a:cs typeface="Candara"/>
              </a:rPr>
              <a:t>Restraints Prevent Injury</a:t>
            </a:r>
          </a:p>
        </p:txBody>
      </p:sp>
      <p:sp>
        <p:nvSpPr>
          <p:cNvPr id="12293" name="Rectangle 9"/>
          <p:cNvSpPr>
            <a:spLocks noGrp="1" noChangeArrowheads="1"/>
          </p:cNvSpPr>
          <p:nvPr>
            <p:ph idx="1"/>
          </p:nvPr>
        </p:nvSpPr>
        <p:spPr>
          <a:xfrm>
            <a:off x="621105" y="2729466"/>
            <a:ext cx="7251311" cy="3796543"/>
          </a:xfrm>
        </p:spPr>
        <p:txBody>
          <a:bodyPr/>
          <a:lstStyle/>
          <a:p>
            <a:pPr eaLnBrk="1" hangingPunct="1">
              <a:lnSpc>
                <a:spcPct val="80000"/>
              </a:lnSpc>
            </a:pPr>
            <a:r>
              <a:rPr lang="en-US" sz="2800" dirty="0" smtClean="0">
                <a:latin typeface="Candara"/>
                <a:cs typeface="Candara"/>
              </a:rPr>
              <a:t> </a:t>
            </a:r>
            <a:r>
              <a:rPr lang="en-US" sz="2600" dirty="0" smtClean="0">
                <a:latin typeface="Candara"/>
                <a:cs typeface="Candara"/>
              </a:rPr>
              <a:t>Keep people in the vehicle </a:t>
            </a:r>
          </a:p>
          <a:p>
            <a:pPr eaLnBrk="1" hangingPunct="1">
              <a:lnSpc>
                <a:spcPct val="80000"/>
              </a:lnSpc>
            </a:pPr>
            <a:endParaRPr lang="en-US" sz="2600" dirty="0" smtClean="0">
              <a:latin typeface="Candara"/>
              <a:cs typeface="Candara"/>
            </a:endParaRPr>
          </a:p>
          <a:p>
            <a:pPr eaLnBrk="1" hangingPunct="1">
              <a:lnSpc>
                <a:spcPct val="80000"/>
              </a:lnSpc>
            </a:pPr>
            <a:r>
              <a:rPr lang="en-US" sz="2600" dirty="0" smtClean="0">
                <a:latin typeface="Candara"/>
                <a:cs typeface="Candara"/>
              </a:rPr>
              <a:t> Holds you where your body is strongest</a:t>
            </a:r>
          </a:p>
          <a:p>
            <a:pPr eaLnBrk="1" hangingPunct="1">
              <a:lnSpc>
                <a:spcPct val="80000"/>
              </a:lnSpc>
            </a:pPr>
            <a:endParaRPr lang="en-US" sz="2600" dirty="0" smtClean="0">
              <a:latin typeface="Candara"/>
              <a:cs typeface="Candara"/>
            </a:endParaRPr>
          </a:p>
          <a:p>
            <a:pPr eaLnBrk="1" hangingPunct="1">
              <a:lnSpc>
                <a:spcPct val="80000"/>
              </a:lnSpc>
            </a:pPr>
            <a:r>
              <a:rPr lang="en-US" sz="2600" dirty="0" smtClean="0">
                <a:latin typeface="Candara"/>
                <a:cs typeface="Candara"/>
              </a:rPr>
              <a:t> Spreads out the force of the crash </a:t>
            </a:r>
          </a:p>
          <a:p>
            <a:pPr eaLnBrk="1" hangingPunct="1">
              <a:lnSpc>
                <a:spcPct val="80000"/>
              </a:lnSpc>
            </a:pPr>
            <a:endParaRPr lang="en-US" sz="2600" dirty="0" smtClean="0">
              <a:latin typeface="Candara"/>
              <a:cs typeface="Candara"/>
            </a:endParaRPr>
          </a:p>
          <a:p>
            <a:pPr eaLnBrk="1" hangingPunct="1">
              <a:lnSpc>
                <a:spcPct val="80000"/>
              </a:lnSpc>
            </a:pPr>
            <a:r>
              <a:rPr lang="en-US" sz="2600" dirty="0" smtClean="0">
                <a:latin typeface="Candara"/>
                <a:cs typeface="Candara"/>
              </a:rPr>
              <a:t> Helps the body to slow down</a:t>
            </a:r>
          </a:p>
          <a:p>
            <a:pPr eaLnBrk="1" hangingPunct="1">
              <a:lnSpc>
                <a:spcPct val="80000"/>
              </a:lnSpc>
            </a:pPr>
            <a:endParaRPr lang="en-US" sz="2600" dirty="0" smtClean="0">
              <a:latin typeface="Candara"/>
              <a:cs typeface="Candara"/>
            </a:endParaRPr>
          </a:p>
          <a:p>
            <a:pPr eaLnBrk="1" hangingPunct="1">
              <a:lnSpc>
                <a:spcPct val="80000"/>
              </a:lnSpc>
            </a:pPr>
            <a:r>
              <a:rPr lang="en-US" sz="2600" dirty="0" smtClean="0">
                <a:latin typeface="Candara"/>
                <a:cs typeface="Candara"/>
              </a:rPr>
              <a:t> Protects the head and spine</a:t>
            </a:r>
          </a:p>
          <a:p>
            <a:pPr eaLnBrk="1" hangingPunct="1">
              <a:lnSpc>
                <a:spcPct val="80000"/>
              </a:lnSpc>
              <a:buFont typeface="Wingdings" pitchFamily="2" charset="2"/>
              <a:buNone/>
            </a:pPr>
            <a:endParaRPr lang="en-US" dirty="0" smtClean="0">
              <a:latin typeface="Candara"/>
              <a:cs typeface="Candara"/>
            </a:endParaRPr>
          </a:p>
        </p:txBody>
      </p:sp>
      <p:sp>
        <p:nvSpPr>
          <p:cNvPr id="6" name="Slide Number Placeholder 5"/>
          <p:cNvSpPr>
            <a:spLocks noGrp="1"/>
          </p:cNvSpPr>
          <p:nvPr>
            <p:ph type="sldNum" sz="quarter" idx="12"/>
          </p:nvPr>
        </p:nvSpPr>
        <p:spPr/>
        <p:txBody>
          <a:bodyPr/>
          <a:lstStyle/>
          <a:p>
            <a:pPr>
              <a:defRPr/>
            </a:pPr>
            <a:fld id="{1A9E8BA4-C5BE-452F-8E6F-0F6D03535C6C}" type="slidenum">
              <a:rPr lang="en-US">
                <a:latin typeface="Candara"/>
                <a:cs typeface="Candara"/>
              </a:rPr>
              <a:pPr>
                <a:defRPr/>
              </a:pPr>
              <a:t>19</a:t>
            </a:fld>
            <a:endParaRPr lang="en-US" dirty="0">
              <a:latin typeface="Candara"/>
              <a:cs typeface="Candara"/>
            </a:endParaRPr>
          </a:p>
        </p:txBody>
      </p:sp>
    </p:spTree>
    <p:extLst>
      <p:ext uri="{BB962C8B-B14F-4D97-AF65-F5344CB8AC3E}">
        <p14:creationId xmlns="" xmlns:p14="http://schemas.microsoft.com/office/powerpoint/2010/main" val="1585341265"/>
      </p:ext>
    </p:extLst>
  </p:cSld>
  <p:clrMapOvr>
    <a:masterClrMapping/>
  </p:clrMapOvr>
  <p:transition>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7925" y="876300"/>
            <a:ext cx="6556075" cy="838200"/>
          </a:xfrm>
        </p:spPr>
        <p:txBody>
          <a:bodyPr/>
          <a:lstStyle/>
          <a:p>
            <a:r>
              <a:rPr lang="en-US" sz="4000" b="1" dirty="0" smtClean="0">
                <a:latin typeface="Candara" pitchFamily="34" charset="0"/>
              </a:rPr>
              <a:t>Getting Started</a:t>
            </a:r>
            <a:endParaRPr lang="en-US" sz="4000" b="1" dirty="0">
              <a:latin typeface="Candara" pitchFamily="34" charset="0"/>
            </a:endParaRPr>
          </a:p>
        </p:txBody>
      </p:sp>
      <p:sp>
        <p:nvSpPr>
          <p:cNvPr id="3" name="Content Placeholder 2"/>
          <p:cNvSpPr>
            <a:spLocks noGrp="1"/>
          </p:cNvSpPr>
          <p:nvPr>
            <p:ph idx="1"/>
          </p:nvPr>
        </p:nvSpPr>
        <p:spPr>
          <a:xfrm>
            <a:off x="638356" y="2605177"/>
            <a:ext cx="8353245" cy="3474948"/>
          </a:xfrm>
        </p:spPr>
        <p:txBody>
          <a:bodyPr/>
          <a:lstStyle/>
          <a:p>
            <a:pPr marL="457200" indent="-457200">
              <a:lnSpc>
                <a:spcPct val="200000"/>
              </a:lnSpc>
              <a:buFont typeface="Arial" panose="020B0604020202020204" pitchFamily="34" charset="0"/>
              <a:buChar char="•"/>
            </a:pPr>
            <a:r>
              <a:rPr lang="en-US" sz="2800" dirty="0" smtClean="0">
                <a:latin typeface="Candara" pitchFamily="34" charset="0"/>
              </a:rPr>
              <a:t>Who you are?</a:t>
            </a:r>
          </a:p>
          <a:p>
            <a:pPr marL="457200" indent="-457200">
              <a:lnSpc>
                <a:spcPct val="200000"/>
              </a:lnSpc>
              <a:buFont typeface="Arial" panose="020B0604020202020204" pitchFamily="34" charset="0"/>
              <a:buChar char="•"/>
            </a:pPr>
            <a:r>
              <a:rPr lang="en-US" sz="2800" dirty="0" smtClean="0">
                <a:latin typeface="Candara" pitchFamily="34" charset="0"/>
              </a:rPr>
              <a:t>Why are you interested in Child Passenger Safety?</a:t>
            </a:r>
          </a:p>
          <a:p>
            <a:pPr marL="457200" indent="-457200">
              <a:lnSpc>
                <a:spcPct val="200000"/>
              </a:lnSpc>
              <a:buFont typeface="Arial" panose="020B0604020202020204" pitchFamily="34" charset="0"/>
              <a:buChar char="•"/>
            </a:pPr>
            <a:r>
              <a:rPr lang="en-US" sz="2800" dirty="0" smtClean="0">
                <a:latin typeface="Candara" pitchFamily="34" charset="0"/>
              </a:rPr>
              <a:t>Pre-Test</a:t>
            </a:r>
          </a:p>
          <a:p>
            <a:endParaRPr lang="en-US" dirty="0"/>
          </a:p>
        </p:txBody>
      </p:sp>
      <p:sp>
        <p:nvSpPr>
          <p:cNvPr id="4" name="Slide Number Placeholder 3"/>
          <p:cNvSpPr>
            <a:spLocks noGrp="1"/>
          </p:cNvSpPr>
          <p:nvPr>
            <p:ph type="sldNum" sz="quarter" idx="12"/>
          </p:nvPr>
        </p:nvSpPr>
        <p:spPr/>
        <p:txBody>
          <a:bodyPr/>
          <a:lstStyle/>
          <a:p>
            <a:fld id="{A3A94432-25B0-402D-8BB3-CFEE0D3F87AF}" type="slidenum">
              <a:rPr lang="en-US" smtClean="0"/>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p:cNvSpPr>
            <a:spLocks noGrp="1" noChangeArrowheads="1"/>
          </p:cNvSpPr>
          <p:nvPr>
            <p:ph type="title"/>
          </p:nvPr>
        </p:nvSpPr>
        <p:spPr>
          <a:xfrm>
            <a:off x="2574164" y="692450"/>
            <a:ext cx="6569837" cy="1139825"/>
          </a:xfrm>
        </p:spPr>
        <p:txBody>
          <a:bodyPr/>
          <a:lstStyle/>
          <a:p>
            <a:pPr eaLnBrk="1" hangingPunct="1"/>
            <a:r>
              <a:rPr lang="en-US" sz="4000" b="1" dirty="0" smtClean="0">
                <a:latin typeface="Candara"/>
                <a:cs typeface="Candara"/>
              </a:rPr>
              <a:t>You Can’t Survive</a:t>
            </a:r>
            <a:br>
              <a:rPr lang="en-US" sz="4000" b="1" dirty="0" smtClean="0">
                <a:latin typeface="Candara"/>
                <a:cs typeface="Candara"/>
              </a:rPr>
            </a:br>
            <a:r>
              <a:rPr lang="en-US" sz="4000" b="1" dirty="0" smtClean="0">
                <a:latin typeface="Candara"/>
                <a:cs typeface="Candara"/>
              </a:rPr>
              <a:t>Every Crash</a:t>
            </a:r>
          </a:p>
        </p:txBody>
      </p:sp>
      <p:sp>
        <p:nvSpPr>
          <p:cNvPr id="13317" name="Rectangle 3"/>
          <p:cNvSpPr>
            <a:spLocks noGrp="1" noChangeArrowheads="1"/>
          </p:cNvSpPr>
          <p:nvPr>
            <p:ph idx="1"/>
          </p:nvPr>
        </p:nvSpPr>
        <p:spPr>
          <a:xfrm>
            <a:off x="638358" y="2769665"/>
            <a:ext cx="8022223" cy="3651684"/>
          </a:xfrm>
        </p:spPr>
        <p:txBody>
          <a:bodyPr/>
          <a:lstStyle/>
          <a:p>
            <a:pPr eaLnBrk="1" hangingPunct="1"/>
            <a:r>
              <a:rPr lang="en-US" sz="2600" dirty="0" smtClean="0">
                <a:latin typeface="Candara"/>
                <a:cs typeface="Candara"/>
              </a:rPr>
              <a:t>Some crashes are too violent to survive</a:t>
            </a:r>
          </a:p>
          <a:p>
            <a:pPr eaLnBrk="1" hangingPunct="1"/>
            <a:endParaRPr lang="en-US" sz="2600" dirty="0" smtClean="0">
              <a:latin typeface="Candara"/>
              <a:cs typeface="Candara"/>
            </a:endParaRPr>
          </a:p>
          <a:p>
            <a:pPr eaLnBrk="1" hangingPunct="1"/>
            <a:r>
              <a:rPr lang="en-US" sz="2600" dirty="0" smtClean="0">
                <a:latin typeface="Candara"/>
                <a:cs typeface="Candara"/>
              </a:rPr>
              <a:t>Outcome is determined by many factors </a:t>
            </a:r>
          </a:p>
          <a:p>
            <a:pPr eaLnBrk="1" hangingPunct="1"/>
            <a:endParaRPr lang="en-US" sz="2600" dirty="0" smtClean="0">
              <a:latin typeface="Candara"/>
              <a:cs typeface="Candara"/>
            </a:endParaRPr>
          </a:p>
          <a:p>
            <a:pPr eaLnBrk="1" hangingPunct="1"/>
            <a:r>
              <a:rPr lang="en-US" sz="2600" dirty="0" smtClean="0">
                <a:latin typeface="Candara"/>
                <a:cs typeface="Candara"/>
              </a:rPr>
              <a:t>Restraints and airbags give the best chance of survival</a:t>
            </a:r>
          </a:p>
        </p:txBody>
      </p:sp>
      <p:sp>
        <p:nvSpPr>
          <p:cNvPr id="6" name="Slide Number Placeholder 5"/>
          <p:cNvSpPr>
            <a:spLocks noGrp="1"/>
          </p:cNvSpPr>
          <p:nvPr>
            <p:ph type="sldNum" sz="quarter" idx="12"/>
          </p:nvPr>
        </p:nvSpPr>
        <p:spPr/>
        <p:txBody>
          <a:bodyPr/>
          <a:lstStyle/>
          <a:p>
            <a:pPr>
              <a:defRPr/>
            </a:pPr>
            <a:fld id="{0D45DEDF-BC45-4F43-B8CB-843A3FFD058C}" type="slidenum">
              <a:rPr lang="en-US">
                <a:latin typeface="Candara"/>
                <a:cs typeface="Candara"/>
              </a:rPr>
              <a:pPr>
                <a:defRPr/>
              </a:pPr>
              <a:t>20</a:t>
            </a:fld>
            <a:endParaRPr lang="en-US" dirty="0">
              <a:latin typeface="Candara"/>
              <a:cs typeface="Candara"/>
            </a:endParaRPr>
          </a:p>
        </p:txBody>
      </p:sp>
    </p:spTree>
    <p:extLst>
      <p:ext uri="{BB962C8B-B14F-4D97-AF65-F5344CB8AC3E}">
        <p14:creationId xmlns="" xmlns:p14="http://schemas.microsoft.com/office/powerpoint/2010/main" val="40711497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Grp="1" noChangeArrowheads="1"/>
          </p:cNvSpPr>
          <p:nvPr>
            <p:ph type="title"/>
          </p:nvPr>
        </p:nvSpPr>
        <p:spPr>
          <a:xfrm>
            <a:off x="2574164" y="945312"/>
            <a:ext cx="6569837" cy="838200"/>
          </a:xfrm>
        </p:spPr>
        <p:txBody>
          <a:bodyPr/>
          <a:lstStyle/>
          <a:p>
            <a:pPr algn="ctr" eaLnBrk="1" hangingPunct="1"/>
            <a:r>
              <a:rPr lang="en-US" sz="4000" b="1" dirty="0" smtClean="0">
                <a:latin typeface="Candara"/>
                <a:cs typeface="Candara"/>
              </a:rPr>
              <a:t>Common Myths</a:t>
            </a:r>
          </a:p>
        </p:txBody>
      </p:sp>
      <p:sp>
        <p:nvSpPr>
          <p:cNvPr id="14341" name="Rectangle 3"/>
          <p:cNvSpPr>
            <a:spLocks noGrp="1" noChangeArrowheads="1"/>
          </p:cNvSpPr>
          <p:nvPr>
            <p:ph idx="1"/>
          </p:nvPr>
        </p:nvSpPr>
        <p:spPr>
          <a:xfrm>
            <a:off x="621104" y="2638666"/>
            <a:ext cx="7902315" cy="3830870"/>
          </a:xfrm>
        </p:spPr>
        <p:txBody>
          <a:bodyPr/>
          <a:lstStyle/>
          <a:p>
            <a:pPr eaLnBrk="1" hangingPunct="1">
              <a:lnSpc>
                <a:spcPct val="150000"/>
              </a:lnSpc>
            </a:pPr>
            <a:r>
              <a:rPr lang="en-US" sz="2600" dirty="0" smtClean="0">
                <a:latin typeface="Candara"/>
                <a:cs typeface="Candara"/>
              </a:rPr>
              <a:t>“I’m just driving to the store”</a:t>
            </a:r>
          </a:p>
          <a:p>
            <a:pPr eaLnBrk="1" hangingPunct="1">
              <a:lnSpc>
                <a:spcPct val="150000"/>
              </a:lnSpc>
            </a:pPr>
            <a:r>
              <a:rPr lang="en-US" sz="2600" dirty="0" smtClean="0">
                <a:latin typeface="Candara"/>
                <a:cs typeface="Candara"/>
              </a:rPr>
              <a:t>“It is better to be thrown out”</a:t>
            </a:r>
          </a:p>
          <a:p>
            <a:pPr eaLnBrk="1" hangingPunct="1">
              <a:lnSpc>
                <a:spcPct val="150000"/>
              </a:lnSpc>
            </a:pPr>
            <a:r>
              <a:rPr lang="en-US" sz="2600" dirty="0" smtClean="0">
                <a:latin typeface="Candara"/>
                <a:cs typeface="Candara"/>
              </a:rPr>
              <a:t>“I can hold my baby in a crash”</a:t>
            </a:r>
          </a:p>
          <a:p>
            <a:pPr eaLnBrk="1" hangingPunct="1">
              <a:lnSpc>
                <a:spcPct val="150000"/>
              </a:lnSpc>
            </a:pPr>
            <a:r>
              <a:rPr lang="en-US" sz="2600" dirty="0" smtClean="0">
                <a:latin typeface="Candara"/>
                <a:cs typeface="Candara"/>
              </a:rPr>
              <a:t>“Seat belts are uncomfortable”</a:t>
            </a:r>
          </a:p>
          <a:p>
            <a:pPr eaLnBrk="1" hangingPunct="1">
              <a:lnSpc>
                <a:spcPct val="150000"/>
              </a:lnSpc>
            </a:pPr>
            <a:r>
              <a:rPr lang="en-US" sz="2600" dirty="0" smtClean="0">
                <a:latin typeface="Candara"/>
                <a:cs typeface="Candara"/>
              </a:rPr>
              <a:t>“I’m a good driver, so I won’t get into a crash”</a:t>
            </a:r>
          </a:p>
        </p:txBody>
      </p:sp>
      <p:sp>
        <p:nvSpPr>
          <p:cNvPr id="6" name="Slide Number Placeholder 5"/>
          <p:cNvSpPr>
            <a:spLocks noGrp="1"/>
          </p:cNvSpPr>
          <p:nvPr>
            <p:ph type="sldNum" sz="quarter" idx="12"/>
          </p:nvPr>
        </p:nvSpPr>
        <p:spPr/>
        <p:txBody>
          <a:bodyPr/>
          <a:lstStyle/>
          <a:p>
            <a:pPr>
              <a:defRPr/>
            </a:pPr>
            <a:fld id="{C3E1D1B2-28DB-4654-937E-FFF3268FC308}" type="slidenum">
              <a:rPr lang="en-US">
                <a:latin typeface="Candara"/>
                <a:cs typeface="Candara"/>
              </a:rPr>
              <a:pPr>
                <a:defRPr/>
              </a:pPr>
              <a:t>21</a:t>
            </a:fld>
            <a:endParaRPr lang="en-US" dirty="0">
              <a:latin typeface="Candara"/>
              <a:cs typeface="Candara"/>
            </a:endParaRPr>
          </a:p>
        </p:txBody>
      </p:sp>
    </p:spTree>
    <p:extLst>
      <p:ext uri="{BB962C8B-B14F-4D97-AF65-F5344CB8AC3E}">
        <p14:creationId xmlns="" xmlns:p14="http://schemas.microsoft.com/office/powerpoint/2010/main" val="41494791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3419" y="715996"/>
            <a:ext cx="6590583" cy="1233575"/>
          </a:xfrm>
        </p:spPr>
        <p:txBody>
          <a:bodyPr/>
          <a:lstStyle/>
          <a:p>
            <a:r>
              <a:rPr lang="en-US" sz="4000" b="1" dirty="0" smtClean="0">
                <a:latin typeface="Candara" pitchFamily="34" charset="0"/>
              </a:rPr>
              <a:t>3 ways to secure a child restraint</a:t>
            </a:r>
            <a:r>
              <a:rPr lang="en-US" dirty="0" smtClean="0">
                <a:latin typeface="Candara" pitchFamily="34" charset="0"/>
              </a:rPr>
              <a:t/>
            </a:r>
            <a:br>
              <a:rPr lang="en-US" dirty="0" smtClean="0">
                <a:latin typeface="Candara" pitchFamily="34" charset="0"/>
              </a:rPr>
            </a:br>
            <a:endParaRPr lang="en-US" dirty="0">
              <a:latin typeface="Candara" pitchFamily="34" charset="0"/>
            </a:endParaRPr>
          </a:p>
        </p:txBody>
      </p:sp>
      <p:sp>
        <p:nvSpPr>
          <p:cNvPr id="3" name="Content Placeholder 2"/>
          <p:cNvSpPr>
            <a:spLocks noGrp="1"/>
          </p:cNvSpPr>
          <p:nvPr>
            <p:ph idx="1"/>
          </p:nvPr>
        </p:nvSpPr>
        <p:spPr>
          <a:xfrm>
            <a:off x="655608" y="2639683"/>
            <a:ext cx="8335992" cy="3440442"/>
          </a:xfrm>
        </p:spPr>
        <p:txBody>
          <a:bodyPr/>
          <a:lstStyle/>
          <a:p>
            <a:pPr marL="457200" indent="-457200">
              <a:buFont typeface="+mj-lt"/>
              <a:buAutoNum type="arabicPeriod"/>
            </a:pPr>
            <a:r>
              <a:rPr lang="en-US" dirty="0" err="1" smtClean="0">
                <a:latin typeface="Candara" pitchFamily="34" charset="0"/>
                <a:ea typeface="Verdana" panose="020B0604030504040204" pitchFamily="34" charset="0"/>
                <a:cs typeface="Verdana" panose="020B0604030504040204" pitchFamily="34" charset="0"/>
              </a:rPr>
              <a:t>Latchplate</a:t>
            </a:r>
            <a:endParaRPr lang="en-US" dirty="0" smtClean="0">
              <a:latin typeface="Candara" pitchFamily="34" charset="0"/>
              <a:ea typeface="Verdana" panose="020B0604030504040204" pitchFamily="34" charset="0"/>
              <a:cs typeface="Verdana" panose="020B0604030504040204" pitchFamily="34" charset="0"/>
            </a:endParaRPr>
          </a:p>
          <a:p>
            <a:pPr marL="457200" indent="-457200">
              <a:buFont typeface="+mj-lt"/>
              <a:buAutoNum type="arabicPeriod"/>
            </a:pPr>
            <a:r>
              <a:rPr lang="en-US" dirty="0" smtClean="0">
                <a:latin typeface="Candara" pitchFamily="34" charset="0"/>
                <a:ea typeface="Verdana" panose="020B0604030504040204" pitchFamily="34" charset="0"/>
                <a:cs typeface="Verdana" panose="020B0604030504040204" pitchFamily="34" charset="0"/>
              </a:rPr>
              <a:t>Retractor</a:t>
            </a:r>
          </a:p>
          <a:p>
            <a:pPr marL="457200" indent="-457200">
              <a:buFont typeface="+mj-lt"/>
              <a:buAutoNum type="arabicPeriod"/>
            </a:pPr>
            <a:r>
              <a:rPr lang="en-US" dirty="0" smtClean="0">
                <a:latin typeface="Candara" pitchFamily="34" charset="0"/>
                <a:ea typeface="Verdana" panose="020B0604030504040204" pitchFamily="34" charset="0"/>
                <a:cs typeface="Verdana" panose="020B0604030504040204" pitchFamily="34" charset="0"/>
              </a:rPr>
              <a:t>LATCH</a:t>
            </a:r>
          </a:p>
          <a:p>
            <a:pPr marL="457200" indent="-457200">
              <a:buFont typeface="+mj-lt"/>
              <a:buAutoNum type="arabicPeriod"/>
            </a:pPr>
            <a:endParaRPr lang="en-US" dirty="0" smtClean="0">
              <a:latin typeface="Candara" pitchFamily="34" charset="0"/>
              <a:ea typeface="Verdana" panose="020B0604030504040204" pitchFamily="34" charset="0"/>
              <a:cs typeface="Verdana" panose="020B0604030504040204" pitchFamily="34" charset="0"/>
            </a:endParaRPr>
          </a:p>
          <a:p>
            <a:pPr marL="457200" indent="-457200">
              <a:buFont typeface="+mj-lt"/>
              <a:buAutoNum type="arabicPeriod"/>
            </a:pPr>
            <a:endParaRPr lang="en-US" dirty="0" smtClean="0">
              <a:latin typeface="Candara" pitchFamily="34" charset="0"/>
              <a:ea typeface="Verdana" panose="020B0604030504040204" pitchFamily="34" charset="0"/>
              <a:cs typeface="Verdana" panose="020B0604030504040204" pitchFamily="34" charset="0"/>
            </a:endParaRPr>
          </a:p>
          <a:p>
            <a:pPr marL="457200" indent="-457200" algn="ctr">
              <a:buNone/>
            </a:pPr>
            <a:r>
              <a:rPr lang="en-US" dirty="0" smtClean="0">
                <a:latin typeface="Candara" pitchFamily="34" charset="0"/>
                <a:ea typeface="Verdana" panose="020B0604030504040204" pitchFamily="34" charset="0"/>
                <a:cs typeface="Verdana" panose="020B0604030504040204" pitchFamily="34" charset="0"/>
              </a:rPr>
              <a:t>Never combine these methods!</a:t>
            </a:r>
          </a:p>
          <a:p>
            <a:pPr algn="ctr"/>
            <a:endParaRPr lang="en-US" dirty="0"/>
          </a:p>
        </p:txBody>
      </p:sp>
      <p:sp>
        <p:nvSpPr>
          <p:cNvPr id="4" name="Slide Number Placeholder 3"/>
          <p:cNvSpPr>
            <a:spLocks noGrp="1"/>
          </p:cNvSpPr>
          <p:nvPr>
            <p:ph type="sldNum" sz="quarter" idx="12"/>
          </p:nvPr>
        </p:nvSpPr>
        <p:spPr/>
        <p:txBody>
          <a:bodyPr/>
          <a:lstStyle/>
          <a:p>
            <a:fld id="{A3A94432-25B0-402D-8BB3-CFEE0D3F87AF}" type="slidenum">
              <a:rPr lang="en-US" smtClean="0"/>
              <a:pPr/>
              <a:t>22</a:t>
            </a:fld>
            <a:endParaRPr lang="en-US"/>
          </a:p>
        </p:txBody>
      </p:sp>
      <p:pic>
        <p:nvPicPr>
          <p:cNvPr id="5" name="Picture 5" descr="Seat_Belt_Indicato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824537" y="2639683"/>
            <a:ext cx="2077259" cy="2494076"/>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2585606" y="895680"/>
            <a:ext cx="6558396" cy="763402"/>
          </a:xfrm>
        </p:spPr>
        <p:txBody>
          <a:bodyPr/>
          <a:lstStyle/>
          <a:p>
            <a:pPr algn="ctr" eaLnBrk="1" hangingPunct="1"/>
            <a:r>
              <a:rPr lang="en-US" sz="4000" b="1" dirty="0" smtClean="0">
                <a:latin typeface="Candara"/>
                <a:cs typeface="Candara"/>
              </a:rPr>
              <a:t>Vehicle Systems</a:t>
            </a:r>
          </a:p>
        </p:txBody>
      </p:sp>
      <p:sp>
        <p:nvSpPr>
          <p:cNvPr id="3076" name="Rectangle 3"/>
          <p:cNvSpPr>
            <a:spLocks noGrp="1" noChangeArrowheads="1"/>
          </p:cNvSpPr>
          <p:nvPr>
            <p:ph type="body" sz="half" idx="2"/>
          </p:nvPr>
        </p:nvSpPr>
        <p:spPr>
          <a:xfrm>
            <a:off x="638358" y="2915729"/>
            <a:ext cx="5791020" cy="2597277"/>
          </a:xfrm>
        </p:spPr>
        <p:txBody>
          <a:bodyPr/>
          <a:lstStyle/>
          <a:p>
            <a:pPr eaLnBrk="1" hangingPunct="1"/>
            <a:r>
              <a:rPr lang="en-US" sz="2600" dirty="0" smtClean="0">
                <a:latin typeface="Candara"/>
                <a:cs typeface="Candara"/>
              </a:rPr>
              <a:t>Pre-crash lock systems</a:t>
            </a:r>
          </a:p>
          <a:p>
            <a:pPr eaLnBrk="1" hangingPunct="1"/>
            <a:endParaRPr lang="en-US" sz="2600" dirty="0" smtClean="0">
              <a:latin typeface="Candara"/>
              <a:cs typeface="Candara"/>
            </a:endParaRPr>
          </a:p>
          <a:p>
            <a:pPr eaLnBrk="1" hangingPunct="1"/>
            <a:r>
              <a:rPr lang="en-US" sz="2600" dirty="0" smtClean="0">
                <a:latin typeface="Candara"/>
                <a:cs typeface="Candara"/>
              </a:rPr>
              <a:t>Systems that don’t pre-crash lock</a:t>
            </a:r>
          </a:p>
          <a:p>
            <a:pPr eaLnBrk="1" hangingPunct="1"/>
            <a:endParaRPr lang="en-US" sz="2600" dirty="0" smtClean="0">
              <a:latin typeface="Candara"/>
              <a:cs typeface="Candara"/>
            </a:endParaRPr>
          </a:p>
          <a:p>
            <a:pPr eaLnBrk="1" hangingPunct="1"/>
            <a:r>
              <a:rPr lang="en-US" sz="2600" dirty="0" smtClean="0">
                <a:latin typeface="Candara"/>
                <a:cs typeface="Candara"/>
              </a:rPr>
              <a:t>Both systems will either lock at the retractor, or the </a:t>
            </a:r>
            <a:r>
              <a:rPr lang="en-US" sz="2600" dirty="0" err="1" smtClean="0">
                <a:latin typeface="Candara"/>
                <a:cs typeface="Candara"/>
              </a:rPr>
              <a:t>latchplate</a:t>
            </a:r>
            <a:r>
              <a:rPr lang="en-US" sz="2600" dirty="0" smtClean="0">
                <a:latin typeface="Candara"/>
                <a:cs typeface="Candara"/>
              </a:rPr>
              <a:t>.</a:t>
            </a:r>
          </a:p>
          <a:p>
            <a:pPr eaLnBrk="1" hangingPunct="1"/>
            <a:endParaRPr lang="en-US" sz="2600" dirty="0" smtClean="0">
              <a:latin typeface="Candara"/>
              <a:cs typeface="Candara"/>
            </a:endParaRPr>
          </a:p>
          <a:p>
            <a:pPr eaLnBrk="1" hangingPunct="1">
              <a:buFont typeface="Wingdings" pitchFamily="2" charset="2"/>
              <a:buNone/>
            </a:pPr>
            <a:endParaRPr lang="en-US" dirty="0" smtClean="0">
              <a:latin typeface="Candara"/>
              <a:cs typeface="Candara"/>
            </a:endParaRPr>
          </a:p>
        </p:txBody>
      </p:sp>
      <p:sp>
        <p:nvSpPr>
          <p:cNvPr id="5" name="Slide Number Placeholder 6"/>
          <p:cNvSpPr>
            <a:spLocks noGrp="1"/>
          </p:cNvSpPr>
          <p:nvPr>
            <p:ph type="sldNum" sz="quarter" idx="12"/>
          </p:nvPr>
        </p:nvSpPr>
        <p:spPr/>
        <p:txBody>
          <a:bodyPr/>
          <a:lstStyle/>
          <a:p>
            <a:pPr>
              <a:defRPr/>
            </a:pPr>
            <a:fld id="{A7ED68AE-49C7-4405-BD48-ED8194D598DE}" type="slidenum">
              <a:rPr lang="en-US">
                <a:latin typeface="Candara"/>
                <a:cs typeface="Candara"/>
              </a:rPr>
              <a:pPr>
                <a:defRPr/>
              </a:pPr>
              <a:t>23</a:t>
            </a:fld>
            <a:endParaRPr lang="en-US">
              <a:latin typeface="Candara"/>
              <a:cs typeface="Candara"/>
            </a:endParaRPr>
          </a:p>
        </p:txBody>
      </p:sp>
    </p:spTree>
    <p:extLst>
      <p:ext uri="{BB962C8B-B14F-4D97-AF65-F5344CB8AC3E}">
        <p14:creationId xmlns="" xmlns:p14="http://schemas.microsoft.com/office/powerpoint/2010/main" val="13543375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7"/>
          <p:cNvSpPr>
            <a:spLocks noGrp="1" noChangeArrowheads="1"/>
          </p:cNvSpPr>
          <p:nvPr>
            <p:ph sz="half" idx="1"/>
          </p:nvPr>
        </p:nvSpPr>
        <p:spPr>
          <a:xfrm>
            <a:off x="2864302" y="2676345"/>
            <a:ext cx="3415401" cy="3602218"/>
          </a:xfrm>
        </p:spPr>
        <p:txBody>
          <a:bodyPr/>
          <a:lstStyle/>
          <a:p>
            <a:pPr algn="ctr">
              <a:lnSpc>
                <a:spcPct val="80000"/>
              </a:lnSpc>
              <a:buNone/>
            </a:pPr>
            <a:r>
              <a:rPr lang="en-US" sz="2600" dirty="0" smtClean="0"/>
              <a:t> Anchor</a:t>
            </a:r>
            <a:endParaRPr lang="en-US" sz="2600" dirty="0"/>
          </a:p>
          <a:p>
            <a:pPr algn="ctr" eaLnBrk="1" hangingPunct="1">
              <a:lnSpc>
                <a:spcPct val="80000"/>
              </a:lnSpc>
              <a:buNone/>
            </a:pPr>
            <a:endParaRPr lang="en-US" sz="2600" dirty="0" smtClean="0"/>
          </a:p>
          <a:p>
            <a:pPr algn="ctr" eaLnBrk="1" hangingPunct="1">
              <a:lnSpc>
                <a:spcPct val="80000"/>
              </a:lnSpc>
              <a:buNone/>
            </a:pPr>
            <a:r>
              <a:rPr lang="en-US" sz="2600" dirty="0" smtClean="0"/>
              <a:t>Webbing</a:t>
            </a:r>
          </a:p>
          <a:p>
            <a:pPr marL="0" indent="0" algn="ctr">
              <a:lnSpc>
                <a:spcPct val="80000"/>
              </a:lnSpc>
              <a:buNone/>
            </a:pPr>
            <a:endParaRPr lang="en-US" sz="2600" dirty="0" smtClean="0"/>
          </a:p>
          <a:p>
            <a:pPr algn="ctr" eaLnBrk="1" hangingPunct="1">
              <a:lnSpc>
                <a:spcPct val="80000"/>
              </a:lnSpc>
              <a:buNone/>
            </a:pPr>
            <a:r>
              <a:rPr lang="en-US" sz="2600" dirty="0" smtClean="0"/>
              <a:t> </a:t>
            </a:r>
            <a:r>
              <a:rPr lang="en-US" sz="2600" dirty="0" err="1" smtClean="0"/>
              <a:t>Latchplate</a:t>
            </a:r>
            <a:endParaRPr lang="en-US" sz="2600" dirty="0" smtClean="0"/>
          </a:p>
          <a:p>
            <a:pPr algn="ctr" eaLnBrk="1" hangingPunct="1">
              <a:lnSpc>
                <a:spcPct val="80000"/>
              </a:lnSpc>
              <a:buNone/>
            </a:pPr>
            <a:endParaRPr lang="en-US" sz="2600" dirty="0" smtClean="0"/>
          </a:p>
          <a:p>
            <a:pPr algn="ctr" eaLnBrk="1" hangingPunct="1">
              <a:lnSpc>
                <a:spcPct val="80000"/>
              </a:lnSpc>
              <a:buNone/>
            </a:pPr>
            <a:r>
              <a:rPr lang="en-US" sz="2600" dirty="0" smtClean="0"/>
              <a:t>Retractor</a:t>
            </a:r>
          </a:p>
          <a:p>
            <a:pPr algn="ctr" eaLnBrk="1" hangingPunct="1">
              <a:lnSpc>
                <a:spcPct val="80000"/>
              </a:lnSpc>
              <a:buNone/>
            </a:pPr>
            <a:endParaRPr lang="en-US" sz="2600" dirty="0" smtClean="0"/>
          </a:p>
          <a:p>
            <a:pPr algn="ctr" eaLnBrk="1" hangingPunct="1">
              <a:lnSpc>
                <a:spcPct val="80000"/>
              </a:lnSpc>
              <a:buNone/>
            </a:pPr>
            <a:r>
              <a:rPr lang="en-US" sz="2600" dirty="0" smtClean="0"/>
              <a:t> Buckle</a:t>
            </a:r>
          </a:p>
        </p:txBody>
      </p:sp>
      <p:sp>
        <p:nvSpPr>
          <p:cNvPr id="9" name="Slide Number Placeholder 6"/>
          <p:cNvSpPr>
            <a:spLocks noGrp="1"/>
          </p:cNvSpPr>
          <p:nvPr>
            <p:ph type="sldNum" sz="quarter" idx="12"/>
          </p:nvPr>
        </p:nvSpPr>
        <p:spPr/>
        <p:txBody>
          <a:bodyPr/>
          <a:lstStyle/>
          <a:p>
            <a:pPr>
              <a:defRPr/>
            </a:pPr>
            <a:fld id="{9516A9C8-C315-4102-AD72-DF7EB2B283B0}" type="slidenum">
              <a:rPr lang="en-US"/>
              <a:pPr>
                <a:defRPr/>
              </a:pPr>
              <a:t>24</a:t>
            </a:fld>
            <a:endParaRPr lang="en-US"/>
          </a:p>
        </p:txBody>
      </p:sp>
      <p:sp>
        <p:nvSpPr>
          <p:cNvPr id="2051" name="Rectangle 2"/>
          <p:cNvSpPr>
            <a:spLocks noChangeArrowheads="1"/>
          </p:cNvSpPr>
          <p:nvPr/>
        </p:nvSpPr>
        <p:spPr bwMode="auto">
          <a:xfrm>
            <a:off x="2585606" y="1017616"/>
            <a:ext cx="6558396" cy="707969"/>
          </a:xfrm>
          <a:prstGeom prst="rect">
            <a:avLst/>
          </a:prstGeom>
          <a:noFill/>
          <a:ln w="9525">
            <a:noFill/>
            <a:miter lim="800000"/>
            <a:headEnd/>
            <a:tailEnd/>
          </a:ln>
        </p:spPr>
        <p:txBody>
          <a:bodyPr anchor="b"/>
          <a:lstStyle/>
          <a:p>
            <a:pPr algn="ctr"/>
            <a:r>
              <a:rPr lang="en-US" sz="4000" b="1" dirty="0">
                <a:latin typeface="Candara"/>
                <a:cs typeface="Candara"/>
              </a:rPr>
              <a:t>Seat Belt Components</a:t>
            </a:r>
          </a:p>
        </p:txBody>
      </p:sp>
      <p:pic>
        <p:nvPicPr>
          <p:cNvPr id="2054" name="Picture 15" descr="Dsc01423"/>
          <p:cNvPicPr>
            <a:picLocks noChangeAspect="1" noChangeArrowheads="1"/>
          </p:cNvPicPr>
          <p:nvPr/>
        </p:nvPicPr>
        <p:blipFill>
          <a:blip r:embed="rId3" cstate="print"/>
          <a:srcRect/>
          <a:stretch>
            <a:fillRect/>
          </a:stretch>
        </p:blipFill>
        <p:spPr bwMode="auto">
          <a:xfrm>
            <a:off x="6183713" y="2676345"/>
            <a:ext cx="2057400" cy="1619250"/>
          </a:xfrm>
          <a:prstGeom prst="rect">
            <a:avLst/>
          </a:prstGeom>
          <a:noFill/>
          <a:ln w="9525">
            <a:noFill/>
            <a:miter lim="800000"/>
            <a:headEnd/>
            <a:tailEnd/>
          </a:ln>
        </p:spPr>
      </p:pic>
      <p:pic>
        <p:nvPicPr>
          <p:cNvPr id="2055" name="Picture 16" descr="Dsc01406"/>
          <p:cNvPicPr>
            <a:picLocks noChangeAspect="1" noChangeArrowheads="1"/>
          </p:cNvPicPr>
          <p:nvPr/>
        </p:nvPicPr>
        <p:blipFill>
          <a:blip r:embed="rId4" cstate="print"/>
          <a:srcRect/>
          <a:stretch>
            <a:fillRect/>
          </a:stretch>
        </p:blipFill>
        <p:spPr bwMode="auto">
          <a:xfrm>
            <a:off x="6183713" y="4505145"/>
            <a:ext cx="2057400" cy="1600200"/>
          </a:xfrm>
          <a:prstGeom prst="rect">
            <a:avLst/>
          </a:prstGeom>
          <a:noFill/>
          <a:ln w="9525">
            <a:noFill/>
            <a:miter lim="800000"/>
            <a:headEnd/>
            <a:tailEnd/>
          </a:ln>
        </p:spPr>
      </p:pic>
      <p:pic>
        <p:nvPicPr>
          <p:cNvPr id="2056" name="Picture 18" descr="Dsc01408"/>
          <p:cNvPicPr>
            <a:picLocks noChangeAspect="1" noChangeArrowheads="1"/>
          </p:cNvPicPr>
          <p:nvPr/>
        </p:nvPicPr>
        <p:blipFill>
          <a:blip r:embed="rId5" cstate="print"/>
          <a:srcRect/>
          <a:stretch>
            <a:fillRect/>
          </a:stretch>
        </p:blipFill>
        <p:spPr bwMode="auto">
          <a:xfrm>
            <a:off x="1050968" y="2676345"/>
            <a:ext cx="2133600" cy="1600200"/>
          </a:xfrm>
          <a:prstGeom prst="rect">
            <a:avLst/>
          </a:prstGeom>
          <a:noFill/>
          <a:ln w="9525">
            <a:noFill/>
            <a:miter lim="800000"/>
            <a:headEnd/>
            <a:tailEnd/>
          </a:ln>
        </p:spPr>
      </p:pic>
      <p:pic>
        <p:nvPicPr>
          <p:cNvPr id="2057" name="Picture 20" descr="Dsc01420"/>
          <p:cNvPicPr>
            <a:picLocks noChangeAspect="1" noChangeArrowheads="1"/>
          </p:cNvPicPr>
          <p:nvPr/>
        </p:nvPicPr>
        <p:blipFill>
          <a:blip r:embed="rId6" cstate="print"/>
          <a:srcRect/>
          <a:stretch>
            <a:fillRect/>
          </a:stretch>
        </p:blipFill>
        <p:spPr bwMode="auto">
          <a:xfrm>
            <a:off x="1050968" y="4505145"/>
            <a:ext cx="2133600" cy="1600200"/>
          </a:xfrm>
          <a:prstGeom prst="rect">
            <a:avLst/>
          </a:prstGeom>
          <a:noFill/>
          <a:ln w="9525">
            <a:noFill/>
            <a:miter lim="800000"/>
            <a:headEnd/>
            <a:tailEnd/>
          </a:ln>
        </p:spPr>
      </p:pic>
      <p:cxnSp>
        <p:nvCxnSpPr>
          <p:cNvPr id="14" name="Straight Arrow Connector 13"/>
          <p:cNvCxnSpPr/>
          <p:nvPr/>
        </p:nvCxnSpPr>
        <p:spPr>
          <a:xfrm flipH="1" flipV="1">
            <a:off x="2585606" y="3674853"/>
            <a:ext cx="1244524" cy="620742"/>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7" name="Straight Arrow Connector 16"/>
          <p:cNvCxnSpPr/>
          <p:nvPr/>
        </p:nvCxnSpPr>
        <p:spPr>
          <a:xfrm flipH="1" flipV="1">
            <a:off x="1855011" y="5313873"/>
            <a:ext cx="2268416" cy="791472"/>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0" name="Straight Arrow Connector 19"/>
          <p:cNvCxnSpPr/>
          <p:nvPr/>
        </p:nvCxnSpPr>
        <p:spPr>
          <a:xfrm flipV="1">
            <a:off x="5244860" y="4727277"/>
            <a:ext cx="1483744" cy="586597"/>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2" name="Straight Arrow Connector 21"/>
          <p:cNvCxnSpPr/>
          <p:nvPr/>
        </p:nvCxnSpPr>
        <p:spPr>
          <a:xfrm>
            <a:off x="5244863" y="3674853"/>
            <a:ext cx="2053087" cy="327804"/>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4" name="Straight Arrow Connector 23"/>
          <p:cNvCxnSpPr/>
          <p:nvPr/>
        </p:nvCxnSpPr>
        <p:spPr>
          <a:xfrm flipH="1">
            <a:off x="2104847" y="2898477"/>
            <a:ext cx="2018580" cy="207034"/>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 xmlns:p14="http://schemas.microsoft.com/office/powerpoint/2010/main" val="3679678269"/>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2574163" y="619665"/>
            <a:ext cx="6569839" cy="1365958"/>
          </a:xfrm>
        </p:spPr>
        <p:txBody>
          <a:bodyPr>
            <a:normAutofit fontScale="90000"/>
          </a:bodyPr>
          <a:lstStyle/>
          <a:p>
            <a:pPr algn="ctr" eaLnBrk="1" hangingPunct="1"/>
            <a:r>
              <a:rPr lang="en-US" b="1" dirty="0" smtClean="0">
                <a:latin typeface="Candara"/>
                <a:cs typeface="Candara"/>
              </a:rPr>
              <a:t>Pre-Crash </a:t>
            </a:r>
            <a:br>
              <a:rPr lang="en-US" b="1" dirty="0" smtClean="0">
                <a:latin typeface="Candara"/>
                <a:cs typeface="Candara"/>
              </a:rPr>
            </a:br>
            <a:r>
              <a:rPr lang="en-US" b="1" dirty="0" smtClean="0">
                <a:latin typeface="Candara"/>
                <a:cs typeface="Candara"/>
              </a:rPr>
              <a:t>Locking </a:t>
            </a:r>
            <a:r>
              <a:rPr lang="en-US" b="1" dirty="0" err="1" smtClean="0">
                <a:latin typeface="Candara"/>
                <a:cs typeface="Candara"/>
              </a:rPr>
              <a:t>Latchplates</a:t>
            </a:r>
            <a:endParaRPr lang="en-US" b="1" dirty="0" smtClean="0">
              <a:latin typeface="Candara"/>
              <a:cs typeface="Candara"/>
            </a:endParaRPr>
          </a:p>
        </p:txBody>
      </p:sp>
      <p:sp>
        <p:nvSpPr>
          <p:cNvPr id="6" name="Slide Number Placeholder 5"/>
          <p:cNvSpPr>
            <a:spLocks noGrp="1"/>
          </p:cNvSpPr>
          <p:nvPr>
            <p:ph type="sldNum" sz="quarter" idx="12"/>
          </p:nvPr>
        </p:nvSpPr>
        <p:spPr/>
        <p:txBody>
          <a:bodyPr/>
          <a:lstStyle/>
          <a:p>
            <a:pPr>
              <a:defRPr/>
            </a:pPr>
            <a:fld id="{BB919C7E-8320-4D6B-BE9D-8D5BD4477EFC}" type="slidenum">
              <a:rPr lang="en-US">
                <a:latin typeface="Candara"/>
                <a:cs typeface="Candara"/>
              </a:rPr>
              <a:pPr>
                <a:defRPr/>
              </a:pPr>
              <a:t>25</a:t>
            </a:fld>
            <a:endParaRPr lang="en-US">
              <a:latin typeface="Candara"/>
              <a:cs typeface="Candara"/>
            </a:endParaRPr>
          </a:p>
        </p:txBody>
      </p:sp>
      <p:pic>
        <p:nvPicPr>
          <p:cNvPr id="4100" name="Picture 4" descr="Cinching Latch PLate"/>
          <p:cNvPicPr>
            <a:picLocks noChangeAspect="1" noChangeArrowheads="1"/>
          </p:cNvPicPr>
          <p:nvPr/>
        </p:nvPicPr>
        <p:blipFill>
          <a:blip r:embed="rId3" cstate="print"/>
          <a:srcRect/>
          <a:stretch>
            <a:fillRect/>
          </a:stretch>
        </p:blipFill>
        <p:spPr bwMode="auto">
          <a:xfrm>
            <a:off x="5410200" y="4168395"/>
            <a:ext cx="2819400" cy="2241550"/>
          </a:xfrm>
          <a:prstGeom prst="rect">
            <a:avLst/>
          </a:prstGeom>
          <a:noFill/>
          <a:ln w="9525">
            <a:noFill/>
            <a:miter lim="800000"/>
            <a:headEnd/>
            <a:tailEnd/>
          </a:ln>
          <a:effectLst>
            <a:softEdge rad="63500"/>
          </a:effectLst>
        </p:spPr>
      </p:pic>
      <p:pic>
        <p:nvPicPr>
          <p:cNvPr id="4101" name="Picture 10" descr="13-2f"/>
          <p:cNvPicPr>
            <a:picLocks noChangeAspect="1" noChangeArrowheads="1"/>
          </p:cNvPicPr>
          <p:nvPr/>
        </p:nvPicPr>
        <p:blipFill>
          <a:blip r:embed="rId4" cstate="print"/>
          <a:srcRect/>
          <a:stretch>
            <a:fillRect/>
          </a:stretch>
        </p:blipFill>
        <p:spPr bwMode="auto">
          <a:xfrm>
            <a:off x="2199201" y="2755709"/>
            <a:ext cx="2370139" cy="3198813"/>
          </a:xfrm>
          <a:prstGeom prst="rect">
            <a:avLst/>
          </a:prstGeom>
          <a:noFill/>
          <a:ln w="28575">
            <a:noFill/>
            <a:miter lim="800000"/>
            <a:headEnd/>
            <a:tailEnd/>
          </a:ln>
          <a:effectLst>
            <a:softEdge rad="63500"/>
          </a:effectLst>
        </p:spPr>
      </p:pic>
      <p:pic>
        <p:nvPicPr>
          <p:cNvPr id="4102" name="Picture 11" descr="DSC00274"/>
          <p:cNvPicPr>
            <a:picLocks noChangeAspect="1" noChangeArrowheads="1"/>
          </p:cNvPicPr>
          <p:nvPr/>
        </p:nvPicPr>
        <p:blipFill>
          <a:blip r:embed="rId5" cstate="print"/>
          <a:srcRect/>
          <a:stretch>
            <a:fillRect/>
          </a:stretch>
        </p:blipFill>
        <p:spPr bwMode="auto">
          <a:xfrm>
            <a:off x="5410200" y="2303081"/>
            <a:ext cx="3124200" cy="1865313"/>
          </a:xfrm>
          <a:prstGeom prst="rect">
            <a:avLst/>
          </a:prstGeom>
          <a:noFill/>
          <a:ln w="9525">
            <a:noFill/>
            <a:miter lim="800000"/>
            <a:headEnd/>
            <a:tailEnd/>
          </a:ln>
          <a:effectLst>
            <a:softEdge rad="63500"/>
          </a:effectLst>
        </p:spPr>
      </p:pic>
    </p:spTree>
    <p:extLst>
      <p:ext uri="{BB962C8B-B14F-4D97-AF65-F5344CB8AC3E}">
        <p14:creationId xmlns="" xmlns:p14="http://schemas.microsoft.com/office/powerpoint/2010/main" val="77740237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2583278" y="686038"/>
            <a:ext cx="6560724" cy="1295400"/>
          </a:xfrm>
        </p:spPr>
        <p:txBody>
          <a:bodyPr>
            <a:noAutofit/>
          </a:bodyPr>
          <a:lstStyle/>
          <a:p>
            <a:pPr algn="ctr" eaLnBrk="1" hangingPunct="1"/>
            <a:r>
              <a:rPr lang="en-US" sz="4000" b="1" dirty="0" smtClean="0">
                <a:latin typeface="Candara"/>
                <a:cs typeface="Candara"/>
              </a:rPr>
              <a:t>Pre-Crash Switchable </a:t>
            </a:r>
            <a:r>
              <a:rPr lang="en-US" sz="4000" b="1" dirty="0" err="1" smtClean="0">
                <a:latin typeface="Candara"/>
                <a:cs typeface="Candara"/>
              </a:rPr>
              <a:t>Latchplates</a:t>
            </a:r>
            <a:r>
              <a:rPr lang="en-US" sz="4000" b="1" dirty="0" smtClean="0">
                <a:latin typeface="Candara"/>
                <a:cs typeface="Candara"/>
              </a:rPr>
              <a:t>              </a:t>
            </a:r>
          </a:p>
        </p:txBody>
      </p:sp>
      <p:sp>
        <p:nvSpPr>
          <p:cNvPr id="11" name="Slide Number Placeholder 5"/>
          <p:cNvSpPr>
            <a:spLocks noGrp="1"/>
          </p:cNvSpPr>
          <p:nvPr>
            <p:ph type="sldNum" sz="quarter" idx="12"/>
          </p:nvPr>
        </p:nvSpPr>
        <p:spPr/>
        <p:txBody>
          <a:bodyPr/>
          <a:lstStyle/>
          <a:p>
            <a:pPr>
              <a:defRPr/>
            </a:pPr>
            <a:fld id="{667FC82D-06B0-4A74-88B0-3F080F871EC9}" type="slidenum">
              <a:rPr lang="en-US"/>
              <a:pPr>
                <a:defRPr/>
              </a:pPr>
              <a:t>26</a:t>
            </a:fld>
            <a:endParaRPr lang="en-US"/>
          </a:p>
        </p:txBody>
      </p:sp>
      <p:pic>
        <p:nvPicPr>
          <p:cNvPr id="5124" name="Picture 3" descr="16-2d copy"/>
          <p:cNvPicPr>
            <a:picLocks noChangeArrowheads="1"/>
          </p:cNvPicPr>
          <p:nvPr/>
        </p:nvPicPr>
        <p:blipFill>
          <a:blip r:embed="rId3" cstate="print"/>
          <a:srcRect/>
          <a:stretch>
            <a:fillRect/>
          </a:stretch>
        </p:blipFill>
        <p:spPr bwMode="auto">
          <a:xfrm>
            <a:off x="6178659" y="3919326"/>
            <a:ext cx="1868488" cy="2393950"/>
          </a:xfrm>
          <a:prstGeom prst="rect">
            <a:avLst/>
          </a:prstGeom>
          <a:noFill/>
          <a:ln w="28575">
            <a:noFill/>
            <a:miter lim="800000"/>
            <a:headEnd/>
            <a:tailEnd/>
          </a:ln>
        </p:spPr>
      </p:pic>
      <p:pic>
        <p:nvPicPr>
          <p:cNvPr id="5125" name="Picture 4" descr="DSC01554"/>
          <p:cNvPicPr>
            <a:picLocks noChangeAspect="1" noChangeArrowheads="1"/>
          </p:cNvPicPr>
          <p:nvPr/>
        </p:nvPicPr>
        <p:blipFill>
          <a:blip r:embed="rId4" cstate="print"/>
          <a:srcRect/>
          <a:stretch>
            <a:fillRect/>
          </a:stretch>
        </p:blipFill>
        <p:spPr bwMode="auto">
          <a:xfrm>
            <a:off x="5864333" y="1972231"/>
            <a:ext cx="2497139" cy="1873250"/>
          </a:xfrm>
          <a:prstGeom prst="rect">
            <a:avLst/>
          </a:prstGeom>
          <a:noFill/>
          <a:ln w="9525">
            <a:noFill/>
            <a:miter lim="800000"/>
            <a:headEnd/>
            <a:tailEnd/>
          </a:ln>
          <a:effectLst>
            <a:softEdge rad="63500"/>
          </a:effectLst>
        </p:spPr>
      </p:pic>
      <p:grpSp>
        <p:nvGrpSpPr>
          <p:cNvPr id="2" name="Group 5"/>
          <p:cNvGrpSpPr>
            <a:grpSpLocks/>
          </p:cNvGrpSpPr>
          <p:nvPr/>
        </p:nvGrpSpPr>
        <p:grpSpPr bwMode="auto">
          <a:xfrm>
            <a:off x="1295510" y="2555877"/>
            <a:ext cx="3640139" cy="4170364"/>
            <a:chOff x="393" y="1117"/>
            <a:chExt cx="2293" cy="2627"/>
          </a:xfrm>
        </p:grpSpPr>
        <p:pic>
          <p:nvPicPr>
            <p:cNvPr id="5127" name="Picture 6" descr="16-1b"/>
            <p:cNvPicPr>
              <a:picLocks noChangeAspect="1" noChangeArrowheads="1"/>
            </p:cNvPicPr>
            <p:nvPr/>
          </p:nvPicPr>
          <p:blipFill>
            <a:blip r:embed="rId5" cstate="print"/>
            <a:srcRect/>
            <a:stretch>
              <a:fillRect/>
            </a:stretch>
          </p:blipFill>
          <p:spPr bwMode="auto">
            <a:xfrm>
              <a:off x="822" y="1728"/>
              <a:ext cx="1722" cy="1510"/>
            </a:xfrm>
            <a:prstGeom prst="rect">
              <a:avLst/>
            </a:prstGeom>
            <a:noFill/>
            <a:ln w="28575">
              <a:noFill/>
              <a:miter lim="800000"/>
              <a:headEnd/>
              <a:tailEnd/>
            </a:ln>
            <a:effectLst>
              <a:softEdge rad="63500"/>
            </a:effectLst>
          </p:spPr>
        </p:pic>
        <p:sp>
          <p:nvSpPr>
            <p:cNvPr id="5128" name="Line 7"/>
            <p:cNvSpPr>
              <a:spLocks noChangeShapeType="1"/>
            </p:cNvSpPr>
            <p:nvPr/>
          </p:nvSpPr>
          <p:spPr bwMode="auto">
            <a:xfrm>
              <a:off x="1065" y="1392"/>
              <a:ext cx="384" cy="1028"/>
            </a:xfrm>
            <a:prstGeom prst="line">
              <a:avLst/>
            </a:prstGeom>
            <a:noFill/>
            <a:ln w="57150">
              <a:solidFill>
                <a:srgbClr val="CC0000"/>
              </a:solidFill>
              <a:round/>
              <a:headEnd/>
              <a:tailEnd type="triangle" w="med" len="med"/>
            </a:ln>
          </p:spPr>
          <p:txBody>
            <a:bodyPr/>
            <a:lstStyle/>
            <a:p>
              <a:endParaRPr lang="en-US"/>
            </a:p>
          </p:txBody>
        </p:sp>
        <p:sp>
          <p:nvSpPr>
            <p:cNvPr id="5129" name="Line 8"/>
            <p:cNvSpPr>
              <a:spLocks noChangeShapeType="1"/>
            </p:cNvSpPr>
            <p:nvPr/>
          </p:nvSpPr>
          <p:spPr bwMode="auto">
            <a:xfrm flipH="1" flipV="1">
              <a:off x="2063" y="2417"/>
              <a:ext cx="249" cy="1045"/>
            </a:xfrm>
            <a:prstGeom prst="line">
              <a:avLst/>
            </a:prstGeom>
            <a:noFill/>
            <a:ln w="57150">
              <a:solidFill>
                <a:srgbClr val="CC0000"/>
              </a:solidFill>
              <a:round/>
              <a:headEnd/>
              <a:tailEnd type="triangle" w="med" len="med"/>
            </a:ln>
          </p:spPr>
          <p:txBody>
            <a:bodyPr/>
            <a:lstStyle/>
            <a:p>
              <a:endParaRPr lang="en-US"/>
            </a:p>
          </p:txBody>
        </p:sp>
        <p:sp>
          <p:nvSpPr>
            <p:cNvPr id="5130" name="Text Box 9"/>
            <p:cNvSpPr txBox="1">
              <a:spLocks noChangeArrowheads="1"/>
            </p:cNvSpPr>
            <p:nvPr/>
          </p:nvSpPr>
          <p:spPr bwMode="auto">
            <a:xfrm>
              <a:off x="393" y="1117"/>
              <a:ext cx="1492" cy="310"/>
            </a:xfrm>
            <a:prstGeom prst="rect">
              <a:avLst/>
            </a:prstGeom>
            <a:noFill/>
            <a:ln w="12700">
              <a:noFill/>
              <a:miter lim="800000"/>
              <a:headEnd/>
              <a:tailEnd/>
            </a:ln>
          </p:spPr>
          <p:txBody>
            <a:bodyPr wrap="none">
              <a:spAutoFit/>
            </a:bodyPr>
            <a:lstStyle/>
            <a:p>
              <a:pPr eaLnBrk="1" hangingPunct="1"/>
              <a:r>
                <a:rPr lang="en-US" sz="2600" dirty="0">
                  <a:latin typeface="Candara"/>
                  <a:cs typeface="Candara"/>
                </a:rPr>
                <a:t>ADULT Position</a:t>
              </a:r>
            </a:p>
          </p:txBody>
        </p:sp>
        <p:sp>
          <p:nvSpPr>
            <p:cNvPr id="5131" name="Text Box 10"/>
            <p:cNvSpPr txBox="1">
              <a:spLocks noChangeArrowheads="1"/>
            </p:cNvSpPr>
            <p:nvPr/>
          </p:nvSpPr>
          <p:spPr bwMode="auto">
            <a:xfrm>
              <a:off x="1257" y="3434"/>
              <a:ext cx="1429" cy="310"/>
            </a:xfrm>
            <a:prstGeom prst="rect">
              <a:avLst/>
            </a:prstGeom>
            <a:noFill/>
            <a:ln w="12700">
              <a:noFill/>
              <a:miter lim="800000"/>
              <a:headEnd/>
              <a:tailEnd/>
            </a:ln>
          </p:spPr>
          <p:txBody>
            <a:bodyPr wrap="none">
              <a:spAutoFit/>
            </a:bodyPr>
            <a:lstStyle/>
            <a:p>
              <a:pPr eaLnBrk="1" hangingPunct="1"/>
              <a:r>
                <a:rPr lang="en-US" sz="2600" dirty="0">
                  <a:solidFill>
                    <a:srgbClr val="000000"/>
                  </a:solidFill>
                  <a:latin typeface="Candara"/>
                  <a:cs typeface="Candara"/>
                </a:rPr>
                <a:t>CHILD Position</a:t>
              </a:r>
            </a:p>
          </p:txBody>
        </p:sp>
      </p:grpSp>
    </p:spTree>
    <p:extLst>
      <p:ext uri="{BB962C8B-B14F-4D97-AF65-F5344CB8AC3E}">
        <p14:creationId xmlns="" xmlns:p14="http://schemas.microsoft.com/office/powerpoint/2010/main" val="42798649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2574164" y="629730"/>
            <a:ext cx="6569837" cy="1476484"/>
          </a:xfrm>
        </p:spPr>
        <p:txBody>
          <a:bodyPr>
            <a:noAutofit/>
          </a:bodyPr>
          <a:lstStyle/>
          <a:p>
            <a:pPr algn="ctr" eaLnBrk="1" hangingPunct="1"/>
            <a:r>
              <a:rPr lang="en-US" sz="4000" b="1" dirty="0" smtClean="0">
                <a:latin typeface="Candara"/>
                <a:cs typeface="Candara"/>
              </a:rPr>
              <a:t>Securing a CR With a Pre-Crash Locking </a:t>
            </a:r>
            <a:r>
              <a:rPr lang="en-US" sz="4000" b="1" dirty="0" err="1" smtClean="0">
                <a:latin typeface="Candara"/>
                <a:cs typeface="Candara"/>
              </a:rPr>
              <a:t>Latchplate</a:t>
            </a:r>
            <a:r>
              <a:rPr lang="en-US" sz="4000" b="1" dirty="0" smtClean="0">
                <a:latin typeface="Candara"/>
                <a:cs typeface="Candara"/>
              </a:rPr>
              <a:t>  </a:t>
            </a:r>
          </a:p>
        </p:txBody>
      </p:sp>
      <p:sp>
        <p:nvSpPr>
          <p:cNvPr id="6148" name="Rectangle 3"/>
          <p:cNvSpPr>
            <a:spLocks noGrp="1" noChangeArrowheads="1"/>
          </p:cNvSpPr>
          <p:nvPr>
            <p:ph idx="1"/>
          </p:nvPr>
        </p:nvSpPr>
        <p:spPr>
          <a:xfrm>
            <a:off x="603851" y="2697880"/>
            <a:ext cx="8640164" cy="3785101"/>
          </a:xfrm>
        </p:spPr>
        <p:txBody>
          <a:bodyPr/>
          <a:lstStyle/>
          <a:p>
            <a:pPr eaLnBrk="1" hangingPunct="1"/>
            <a:r>
              <a:rPr lang="en-US" sz="2600" b="1" dirty="0" smtClean="0">
                <a:latin typeface="Candara"/>
                <a:cs typeface="Candara"/>
              </a:rPr>
              <a:t>Read</a:t>
            </a:r>
            <a:r>
              <a:rPr lang="en-US" sz="2600" dirty="0" smtClean="0">
                <a:latin typeface="Candara"/>
                <a:cs typeface="Candara"/>
              </a:rPr>
              <a:t> vehicle owner’s and child restraint manuals</a:t>
            </a:r>
          </a:p>
          <a:p>
            <a:pPr eaLnBrk="1" hangingPunct="1"/>
            <a:r>
              <a:rPr lang="en-US" sz="2600" b="1" dirty="0" smtClean="0">
                <a:latin typeface="Candara"/>
                <a:cs typeface="Candara"/>
              </a:rPr>
              <a:t>Determine</a:t>
            </a:r>
            <a:r>
              <a:rPr lang="en-US" sz="2600" dirty="0" smtClean="0">
                <a:latin typeface="Candara"/>
                <a:cs typeface="Candara"/>
              </a:rPr>
              <a:t> vehicles </a:t>
            </a:r>
            <a:r>
              <a:rPr lang="en-US" sz="2600" dirty="0" err="1" smtClean="0">
                <a:latin typeface="Candara"/>
                <a:cs typeface="Candara"/>
              </a:rPr>
              <a:t>latchplate</a:t>
            </a:r>
            <a:r>
              <a:rPr lang="en-US" sz="2600" dirty="0" smtClean="0">
                <a:latin typeface="Candara"/>
                <a:cs typeface="Candara"/>
              </a:rPr>
              <a:t> type</a:t>
            </a:r>
          </a:p>
          <a:p>
            <a:pPr eaLnBrk="1" hangingPunct="1"/>
            <a:r>
              <a:rPr lang="en-US" sz="2600" b="1" dirty="0" smtClean="0">
                <a:latin typeface="Candara"/>
                <a:cs typeface="Candara"/>
              </a:rPr>
              <a:t>Place</a:t>
            </a:r>
            <a:r>
              <a:rPr lang="en-US" sz="2600" dirty="0" smtClean="0">
                <a:latin typeface="Candara"/>
                <a:cs typeface="Candara"/>
              </a:rPr>
              <a:t> belt through correct CR belt path, engage buckle</a:t>
            </a:r>
          </a:p>
          <a:p>
            <a:pPr eaLnBrk="1" hangingPunct="1"/>
            <a:r>
              <a:rPr lang="en-US" sz="2600" b="1" dirty="0" smtClean="0">
                <a:latin typeface="Candara"/>
                <a:cs typeface="Candara"/>
              </a:rPr>
              <a:t>Apply</a:t>
            </a:r>
            <a:r>
              <a:rPr lang="en-US" sz="2600" dirty="0" smtClean="0">
                <a:latin typeface="Candara"/>
                <a:cs typeface="Candara"/>
              </a:rPr>
              <a:t> weight in CR and pull webbing at the belt path to tighten lap belt</a:t>
            </a:r>
          </a:p>
          <a:p>
            <a:pPr eaLnBrk="1" hangingPunct="1"/>
            <a:r>
              <a:rPr lang="en-US" sz="2600" b="1" dirty="0" smtClean="0">
                <a:latin typeface="Candara"/>
                <a:cs typeface="Candara"/>
              </a:rPr>
              <a:t>Check</a:t>
            </a:r>
            <a:r>
              <a:rPr lang="en-US" sz="2600" dirty="0" smtClean="0">
                <a:latin typeface="Candara"/>
                <a:cs typeface="Candara"/>
              </a:rPr>
              <a:t> for tight installation</a:t>
            </a:r>
          </a:p>
        </p:txBody>
      </p:sp>
      <p:sp>
        <p:nvSpPr>
          <p:cNvPr id="4" name="Slide Number Placeholder 5"/>
          <p:cNvSpPr>
            <a:spLocks noGrp="1"/>
          </p:cNvSpPr>
          <p:nvPr>
            <p:ph type="sldNum" sz="quarter" idx="12"/>
          </p:nvPr>
        </p:nvSpPr>
        <p:spPr/>
        <p:txBody>
          <a:bodyPr/>
          <a:lstStyle/>
          <a:p>
            <a:pPr>
              <a:defRPr/>
            </a:pPr>
            <a:fld id="{A4FBF392-E08B-42DA-BBB6-BB20367F3A76}" type="slidenum">
              <a:rPr lang="en-US">
                <a:latin typeface="Candara"/>
                <a:cs typeface="Candara"/>
              </a:rPr>
              <a:pPr>
                <a:defRPr/>
              </a:pPr>
              <a:t>27</a:t>
            </a:fld>
            <a:endParaRPr lang="en-US">
              <a:latin typeface="Candara"/>
              <a:cs typeface="Candara"/>
            </a:endParaRPr>
          </a:p>
        </p:txBody>
      </p:sp>
    </p:spTree>
    <p:extLst>
      <p:ext uri="{BB962C8B-B14F-4D97-AF65-F5344CB8AC3E}">
        <p14:creationId xmlns="" xmlns:p14="http://schemas.microsoft.com/office/powerpoint/2010/main" val="37687069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2574163" y="617866"/>
            <a:ext cx="6569839" cy="1515497"/>
          </a:xfrm>
        </p:spPr>
        <p:txBody>
          <a:bodyPr>
            <a:normAutofit/>
          </a:bodyPr>
          <a:lstStyle/>
          <a:p>
            <a:pPr algn="ctr" eaLnBrk="1" hangingPunct="1"/>
            <a:r>
              <a:rPr lang="en-US" sz="4000" b="1" dirty="0" smtClean="0">
                <a:latin typeface="Candara" pitchFamily="34" charset="0"/>
              </a:rPr>
              <a:t>Retractors that </a:t>
            </a:r>
            <a:br>
              <a:rPr lang="en-US" sz="4000" b="1" dirty="0" smtClean="0">
                <a:latin typeface="Candara" pitchFamily="34" charset="0"/>
              </a:rPr>
            </a:br>
            <a:r>
              <a:rPr lang="en-US" sz="4000" b="1" dirty="0" smtClean="0">
                <a:latin typeface="Candara" pitchFamily="34" charset="0"/>
              </a:rPr>
              <a:t>Pre-Crash Lock</a:t>
            </a:r>
          </a:p>
        </p:txBody>
      </p:sp>
      <p:sp>
        <p:nvSpPr>
          <p:cNvPr id="7172" name="Rectangle 3"/>
          <p:cNvSpPr>
            <a:spLocks noGrp="1" noChangeArrowheads="1"/>
          </p:cNvSpPr>
          <p:nvPr>
            <p:ph type="body" sz="half" idx="1"/>
          </p:nvPr>
        </p:nvSpPr>
        <p:spPr>
          <a:xfrm>
            <a:off x="675003" y="2734619"/>
            <a:ext cx="4804272" cy="3742380"/>
          </a:xfrm>
        </p:spPr>
        <p:txBody>
          <a:bodyPr/>
          <a:lstStyle/>
          <a:p>
            <a:pPr eaLnBrk="1" hangingPunct="1">
              <a:buSzPct val="80000"/>
            </a:pPr>
            <a:r>
              <a:rPr lang="en-US" sz="2600" dirty="0" smtClean="0">
                <a:latin typeface="Candara"/>
                <a:cs typeface="Candara"/>
              </a:rPr>
              <a:t>Automatic locking </a:t>
            </a:r>
          </a:p>
          <a:p>
            <a:pPr eaLnBrk="1" hangingPunct="1">
              <a:buSzPct val="80000"/>
              <a:buFont typeface="Wingdings" pitchFamily="2" charset="2"/>
              <a:buNone/>
            </a:pPr>
            <a:r>
              <a:rPr lang="en-US" sz="2600" dirty="0" smtClean="0">
                <a:latin typeface="Candara"/>
                <a:cs typeface="Candara"/>
              </a:rPr>
              <a:t>    retractor (ALR)</a:t>
            </a:r>
          </a:p>
          <a:p>
            <a:pPr lvl="1"/>
            <a:r>
              <a:rPr lang="en-US" sz="2200" b="1" dirty="0" smtClean="0">
                <a:latin typeface="Candara"/>
                <a:cs typeface="Candara"/>
              </a:rPr>
              <a:t>Always</a:t>
            </a:r>
            <a:r>
              <a:rPr lang="en-US" sz="2200" dirty="0" smtClean="0">
                <a:latin typeface="Candara"/>
                <a:cs typeface="Candara"/>
              </a:rPr>
              <a:t> locked</a:t>
            </a:r>
          </a:p>
          <a:p>
            <a:pPr lvl="1"/>
            <a:r>
              <a:rPr lang="en-US" sz="2200" dirty="0" smtClean="0">
                <a:latin typeface="Candara"/>
                <a:cs typeface="Candara"/>
              </a:rPr>
              <a:t>Test if you have an ALR</a:t>
            </a:r>
          </a:p>
          <a:p>
            <a:pPr eaLnBrk="1" hangingPunct="1">
              <a:buSzPct val="80000"/>
            </a:pPr>
            <a:r>
              <a:rPr lang="en-US" sz="2600" dirty="0" smtClean="0">
                <a:latin typeface="Candara"/>
                <a:cs typeface="Candara"/>
              </a:rPr>
              <a:t>Switchable retractor</a:t>
            </a:r>
          </a:p>
          <a:p>
            <a:pPr lvl="1">
              <a:lnSpc>
                <a:spcPct val="80000"/>
              </a:lnSpc>
            </a:pPr>
            <a:r>
              <a:rPr lang="en-US" sz="2200" dirty="0" smtClean="0">
                <a:latin typeface="Candara"/>
                <a:cs typeface="Candara"/>
              </a:rPr>
              <a:t>Locks in an emergency</a:t>
            </a:r>
          </a:p>
          <a:p>
            <a:pPr lvl="1">
              <a:lnSpc>
                <a:spcPct val="80000"/>
              </a:lnSpc>
            </a:pPr>
            <a:r>
              <a:rPr lang="en-US" sz="2200" dirty="0" smtClean="0">
                <a:latin typeface="Candara"/>
                <a:cs typeface="Candara"/>
              </a:rPr>
              <a:t>Switches to ALR with your help</a:t>
            </a:r>
          </a:p>
          <a:p>
            <a:pPr lvl="1">
              <a:lnSpc>
                <a:spcPct val="80000"/>
              </a:lnSpc>
            </a:pPr>
            <a:r>
              <a:rPr lang="en-US" sz="2200" dirty="0" smtClean="0">
                <a:latin typeface="Candara"/>
                <a:cs typeface="Candara"/>
              </a:rPr>
              <a:t>Note some have a button to switch to ALR </a:t>
            </a:r>
          </a:p>
          <a:p>
            <a:pPr lvl="1">
              <a:lnSpc>
                <a:spcPct val="80000"/>
              </a:lnSpc>
            </a:pPr>
            <a:endParaRPr lang="en-US" sz="2200" dirty="0" smtClean="0">
              <a:latin typeface="Candara"/>
              <a:cs typeface="Candara"/>
            </a:endParaRPr>
          </a:p>
          <a:p>
            <a:pPr eaLnBrk="1" hangingPunct="1">
              <a:buSzPct val="80000"/>
            </a:pPr>
            <a:endParaRPr lang="en-US" sz="2600" dirty="0" smtClean="0">
              <a:latin typeface="Candara"/>
              <a:cs typeface="Candara"/>
            </a:endParaRPr>
          </a:p>
        </p:txBody>
      </p:sp>
      <p:sp>
        <p:nvSpPr>
          <p:cNvPr id="5" name="Slide Number Placeholder 6"/>
          <p:cNvSpPr>
            <a:spLocks noGrp="1"/>
          </p:cNvSpPr>
          <p:nvPr>
            <p:ph type="sldNum" sz="quarter" idx="12"/>
          </p:nvPr>
        </p:nvSpPr>
        <p:spPr/>
        <p:txBody>
          <a:bodyPr/>
          <a:lstStyle/>
          <a:p>
            <a:pPr>
              <a:defRPr/>
            </a:pPr>
            <a:fld id="{C3ED1828-9000-4E96-8C82-5679463B2542}" type="slidenum">
              <a:rPr lang="en-US"/>
              <a:pPr>
                <a:defRPr/>
              </a:pPr>
              <a:t>28</a:t>
            </a:fld>
            <a:endParaRPr lang="en-US"/>
          </a:p>
        </p:txBody>
      </p:sp>
      <p:pic>
        <p:nvPicPr>
          <p:cNvPr id="7173" name="Picture 4" descr="Upper Retractor"/>
          <p:cNvPicPr>
            <a:picLocks noChangeAspect="1" noChangeArrowheads="1"/>
          </p:cNvPicPr>
          <p:nvPr/>
        </p:nvPicPr>
        <p:blipFill>
          <a:blip r:embed="rId3" cstate="print"/>
          <a:srcRect/>
          <a:stretch>
            <a:fillRect/>
          </a:stretch>
        </p:blipFill>
        <p:spPr bwMode="auto">
          <a:xfrm>
            <a:off x="4780293" y="2409411"/>
            <a:ext cx="1998815" cy="2532509"/>
          </a:xfrm>
          <a:prstGeom prst="rect">
            <a:avLst/>
          </a:prstGeom>
          <a:noFill/>
          <a:ln w="9525">
            <a:noFill/>
            <a:miter lim="800000"/>
            <a:headEnd/>
            <a:tailEnd/>
          </a:ln>
          <a:effectLst>
            <a:softEdge rad="63500"/>
          </a:effectLst>
        </p:spPr>
      </p:pic>
      <p:pic>
        <p:nvPicPr>
          <p:cNvPr id="6" name="Picture 4" descr="switchable_label2b"/>
          <p:cNvPicPr>
            <a:picLocks noGrp="1" noChangeAspect="1" noChangeArrowheads="1"/>
          </p:cNvPicPr>
          <p:nvPr>
            <p:ph sz="half" idx="2"/>
          </p:nvPr>
        </p:nvPicPr>
        <p:blipFill>
          <a:blip r:embed="rId4" cstate="print"/>
          <a:stretch>
            <a:fillRect/>
          </a:stretch>
        </p:blipFill>
        <p:spPr>
          <a:xfrm>
            <a:off x="6166336" y="3912161"/>
            <a:ext cx="2667000" cy="2059517"/>
          </a:xfrm>
          <a:noFill/>
          <a:effectLst>
            <a:softEdge rad="63500"/>
          </a:effectLst>
        </p:spPr>
      </p:pic>
    </p:spTree>
    <p:extLst>
      <p:ext uri="{BB962C8B-B14F-4D97-AF65-F5344CB8AC3E}">
        <p14:creationId xmlns="" xmlns:p14="http://schemas.microsoft.com/office/powerpoint/2010/main" val="2796417266"/>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2574163" y="598938"/>
            <a:ext cx="6569839" cy="1541242"/>
          </a:xfrm>
        </p:spPr>
        <p:txBody>
          <a:bodyPr>
            <a:noAutofit/>
          </a:bodyPr>
          <a:lstStyle/>
          <a:p>
            <a:pPr algn="ctr" eaLnBrk="1" hangingPunct="1"/>
            <a:r>
              <a:rPr lang="en-US" sz="4000" b="1" dirty="0" smtClean="0">
                <a:latin typeface="Candara"/>
                <a:cs typeface="Candara"/>
              </a:rPr>
              <a:t>Installing a CR with a ALR/Switchable Retractor </a:t>
            </a:r>
          </a:p>
        </p:txBody>
      </p:sp>
      <p:sp>
        <p:nvSpPr>
          <p:cNvPr id="11268" name="Rectangle 3"/>
          <p:cNvSpPr>
            <a:spLocks noGrp="1" noChangeArrowheads="1"/>
          </p:cNvSpPr>
          <p:nvPr>
            <p:ph idx="1"/>
          </p:nvPr>
        </p:nvSpPr>
        <p:spPr>
          <a:xfrm>
            <a:off x="621105" y="2723179"/>
            <a:ext cx="6279761" cy="3750775"/>
          </a:xfrm>
        </p:spPr>
        <p:txBody>
          <a:bodyPr>
            <a:normAutofit/>
          </a:bodyPr>
          <a:lstStyle/>
          <a:p>
            <a:pPr marL="609600" indent="-609600" eaLnBrk="1" hangingPunct="1">
              <a:buFontTx/>
              <a:buAutoNum type="arabicPeriod"/>
            </a:pPr>
            <a:r>
              <a:rPr lang="en-US" sz="2600" b="1" dirty="0" smtClean="0">
                <a:latin typeface="Candara"/>
                <a:cs typeface="Candara"/>
              </a:rPr>
              <a:t>READ</a:t>
            </a:r>
            <a:r>
              <a:rPr lang="en-US" sz="2600" dirty="0" smtClean="0">
                <a:latin typeface="Candara"/>
                <a:cs typeface="Candara"/>
              </a:rPr>
              <a:t> Vehicle Owners manual</a:t>
            </a:r>
          </a:p>
          <a:p>
            <a:pPr marL="609600" indent="-609600" eaLnBrk="1" hangingPunct="1">
              <a:buFontTx/>
              <a:buAutoNum type="arabicPeriod"/>
            </a:pPr>
            <a:r>
              <a:rPr lang="en-US" sz="2600" b="1" dirty="0" smtClean="0">
                <a:latin typeface="Candara"/>
                <a:cs typeface="Candara"/>
              </a:rPr>
              <a:t>Route</a:t>
            </a:r>
            <a:r>
              <a:rPr lang="en-US" sz="2600" dirty="0" smtClean="0">
                <a:latin typeface="Candara"/>
                <a:cs typeface="Candara"/>
              </a:rPr>
              <a:t> belt path and buckle</a:t>
            </a:r>
          </a:p>
          <a:p>
            <a:pPr marL="609600" indent="-609600" eaLnBrk="1" hangingPunct="1">
              <a:buFontTx/>
              <a:buAutoNum type="arabicPeriod"/>
            </a:pPr>
            <a:r>
              <a:rPr lang="en-US" sz="2600" b="1" dirty="0" smtClean="0">
                <a:latin typeface="Candara"/>
                <a:cs typeface="Candara"/>
              </a:rPr>
              <a:t>Pull</a:t>
            </a:r>
            <a:r>
              <a:rPr lang="en-US" sz="2600" dirty="0" smtClean="0">
                <a:latin typeface="Candara"/>
                <a:cs typeface="Candara"/>
              </a:rPr>
              <a:t> webbing </a:t>
            </a:r>
          </a:p>
          <a:p>
            <a:pPr marL="609600" indent="-609600" eaLnBrk="1" hangingPunct="1">
              <a:buFontTx/>
              <a:buAutoNum type="arabicPeriod"/>
            </a:pPr>
            <a:r>
              <a:rPr lang="en-US" sz="2600" b="1" dirty="0" smtClean="0">
                <a:latin typeface="Candara"/>
                <a:cs typeface="Candara"/>
              </a:rPr>
              <a:t>Apply</a:t>
            </a:r>
            <a:r>
              <a:rPr lang="en-US" sz="2600" dirty="0" smtClean="0">
                <a:latin typeface="Candara"/>
                <a:cs typeface="Candara"/>
              </a:rPr>
              <a:t> weight on seat</a:t>
            </a:r>
          </a:p>
          <a:p>
            <a:pPr marL="609600" indent="-609600" eaLnBrk="1" hangingPunct="1">
              <a:buFontTx/>
              <a:buAutoNum type="arabicPeriod"/>
            </a:pPr>
            <a:r>
              <a:rPr lang="en-US" sz="2600" b="1" dirty="0" smtClean="0">
                <a:latin typeface="Candara"/>
                <a:cs typeface="Candara"/>
              </a:rPr>
              <a:t>Tighten</a:t>
            </a:r>
            <a:r>
              <a:rPr lang="en-US" sz="2600" dirty="0" smtClean="0">
                <a:latin typeface="Candara"/>
                <a:cs typeface="Candara"/>
              </a:rPr>
              <a:t> the seat belt</a:t>
            </a:r>
          </a:p>
          <a:p>
            <a:pPr marL="609600" indent="-609600" eaLnBrk="1" hangingPunct="1">
              <a:buFontTx/>
              <a:buAutoNum type="arabicPeriod"/>
            </a:pPr>
            <a:r>
              <a:rPr lang="en-US" sz="2600" b="1" dirty="0" smtClean="0">
                <a:latin typeface="Candara"/>
                <a:cs typeface="Candara"/>
              </a:rPr>
              <a:t>Return</a:t>
            </a:r>
            <a:r>
              <a:rPr lang="en-US" sz="2600" dirty="0" smtClean="0">
                <a:latin typeface="Candara"/>
                <a:cs typeface="Candara"/>
              </a:rPr>
              <a:t> extra webbing</a:t>
            </a:r>
          </a:p>
          <a:p>
            <a:pPr marL="609600" indent="-609600" eaLnBrk="1" hangingPunct="1">
              <a:buFontTx/>
              <a:buAutoNum type="arabicPeriod"/>
            </a:pPr>
            <a:r>
              <a:rPr lang="en-US" sz="2600" b="1" dirty="0" smtClean="0">
                <a:latin typeface="Candara"/>
                <a:cs typeface="Candara"/>
              </a:rPr>
              <a:t>Check</a:t>
            </a:r>
            <a:r>
              <a:rPr lang="en-US" sz="2600" dirty="0" smtClean="0">
                <a:latin typeface="Candara"/>
                <a:cs typeface="Candara"/>
              </a:rPr>
              <a:t> installation</a:t>
            </a:r>
          </a:p>
        </p:txBody>
      </p:sp>
      <p:sp>
        <p:nvSpPr>
          <p:cNvPr id="4" name="Slide Number Placeholder 5"/>
          <p:cNvSpPr>
            <a:spLocks noGrp="1"/>
          </p:cNvSpPr>
          <p:nvPr>
            <p:ph type="sldNum" sz="quarter" idx="12"/>
          </p:nvPr>
        </p:nvSpPr>
        <p:spPr/>
        <p:txBody>
          <a:bodyPr/>
          <a:lstStyle/>
          <a:p>
            <a:pPr>
              <a:defRPr/>
            </a:pPr>
            <a:fld id="{AAF9C388-7673-44B2-9F66-557F2910A123}" type="slidenum">
              <a:rPr lang="en-US">
                <a:latin typeface="Candara"/>
                <a:cs typeface="Candara"/>
              </a:rPr>
              <a:pPr>
                <a:defRPr/>
              </a:pPr>
              <a:t>29</a:t>
            </a:fld>
            <a:endParaRPr lang="en-US">
              <a:latin typeface="Candara"/>
              <a:cs typeface="Candara"/>
            </a:endParaRPr>
          </a:p>
        </p:txBody>
      </p:sp>
    </p:spTree>
    <p:extLst>
      <p:ext uri="{BB962C8B-B14F-4D97-AF65-F5344CB8AC3E}">
        <p14:creationId xmlns="" xmlns:p14="http://schemas.microsoft.com/office/powerpoint/2010/main" val="16817482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6165" y="940284"/>
            <a:ext cx="6607835" cy="838200"/>
          </a:xfrm>
        </p:spPr>
        <p:txBody>
          <a:bodyPr/>
          <a:lstStyle/>
          <a:p>
            <a:r>
              <a:rPr lang="en-US" b="1" dirty="0" smtClean="0">
                <a:latin typeface="Candara" pitchFamily="34" charset="0"/>
              </a:rPr>
              <a:t>Expectations</a:t>
            </a:r>
            <a:endParaRPr lang="en-US" b="1" dirty="0">
              <a:latin typeface="Candara" pitchFamily="34" charset="0"/>
            </a:endParaRPr>
          </a:p>
        </p:txBody>
      </p:sp>
      <p:sp>
        <p:nvSpPr>
          <p:cNvPr id="3" name="Content Placeholder 2"/>
          <p:cNvSpPr>
            <a:spLocks noGrp="1"/>
          </p:cNvSpPr>
          <p:nvPr>
            <p:ph idx="1"/>
          </p:nvPr>
        </p:nvSpPr>
        <p:spPr>
          <a:xfrm>
            <a:off x="621101" y="2037248"/>
            <a:ext cx="8370499" cy="4525963"/>
          </a:xfrm>
        </p:spPr>
        <p:txBody>
          <a:bodyPr/>
          <a:lstStyle/>
          <a:p>
            <a:pPr>
              <a:lnSpc>
                <a:spcPct val="80000"/>
              </a:lnSpc>
              <a:buFont typeface="Arial" panose="020B0604020202020204" pitchFamily="34" charset="0"/>
              <a:buChar char="•"/>
            </a:pPr>
            <a:endParaRPr lang="en-US" sz="2800" dirty="0" smtClean="0">
              <a:latin typeface="Verdana" panose="020B0604030504040204" pitchFamily="34" charset="0"/>
              <a:ea typeface="Verdana" panose="020B0604030504040204" pitchFamily="34" charset="0"/>
              <a:cs typeface="Verdana" panose="020B0604030504040204" pitchFamily="34" charset="0"/>
            </a:endParaRPr>
          </a:p>
          <a:p>
            <a:pPr>
              <a:lnSpc>
                <a:spcPct val="80000"/>
              </a:lnSpc>
              <a:buFont typeface="Arial" panose="020B0604020202020204" pitchFamily="34" charset="0"/>
              <a:buChar char="•"/>
            </a:pPr>
            <a:endParaRPr lang="en-US" sz="2800" dirty="0" smtClean="0">
              <a:latin typeface="Verdana" panose="020B0604030504040204" pitchFamily="34" charset="0"/>
              <a:ea typeface="Verdana" panose="020B0604030504040204" pitchFamily="34" charset="0"/>
              <a:cs typeface="Verdana" panose="020B0604030504040204" pitchFamily="34" charset="0"/>
            </a:endParaRPr>
          </a:p>
          <a:p>
            <a:pPr>
              <a:lnSpc>
                <a:spcPct val="80000"/>
              </a:lnSpc>
              <a:buFont typeface="Arial" panose="020B0604020202020204" pitchFamily="34" charset="0"/>
              <a:buChar char="•"/>
            </a:pPr>
            <a:r>
              <a:rPr lang="en-US" sz="2800" b="1" dirty="0" smtClean="0">
                <a:latin typeface="Candara" pitchFamily="34" charset="0"/>
                <a:ea typeface="Verdana" panose="020B0604030504040204" pitchFamily="34" charset="0"/>
                <a:cs typeface="Verdana" panose="020B0604030504040204" pitchFamily="34" charset="0"/>
              </a:rPr>
              <a:t>What You Will Learn in the Classroom</a:t>
            </a:r>
          </a:p>
          <a:p>
            <a:pPr lvl="1">
              <a:lnSpc>
                <a:spcPct val="80000"/>
              </a:lnSpc>
              <a:buFont typeface="Arial" panose="020B0604020202020204" pitchFamily="34" charset="0"/>
              <a:buChar char="•"/>
            </a:pPr>
            <a:r>
              <a:rPr lang="en-US" sz="2100" dirty="0" smtClean="0">
                <a:latin typeface="Candara" pitchFamily="34" charset="0"/>
                <a:ea typeface="Verdana" panose="020B0604030504040204" pitchFamily="34" charset="0"/>
                <a:cs typeface="Verdana" panose="020B0604030504040204" pitchFamily="34" charset="0"/>
              </a:rPr>
              <a:t>Why Child Restraints are important</a:t>
            </a:r>
          </a:p>
          <a:p>
            <a:pPr lvl="1">
              <a:lnSpc>
                <a:spcPct val="80000"/>
              </a:lnSpc>
              <a:buFont typeface="Arial" panose="020B0604020202020204" pitchFamily="34" charset="0"/>
              <a:buChar char="•"/>
            </a:pPr>
            <a:r>
              <a:rPr lang="en-US" sz="2100" dirty="0" smtClean="0">
                <a:latin typeface="Candara" pitchFamily="34" charset="0"/>
                <a:ea typeface="Verdana" panose="020B0604030504040204" pitchFamily="34" charset="0"/>
                <a:cs typeface="Verdana" panose="020B0604030504040204" pitchFamily="34" charset="0"/>
              </a:rPr>
              <a:t>Seatbelts, LATCH, and Airbags</a:t>
            </a:r>
          </a:p>
          <a:p>
            <a:pPr lvl="1">
              <a:lnSpc>
                <a:spcPct val="80000"/>
              </a:lnSpc>
              <a:buFont typeface="Arial" panose="020B0604020202020204" pitchFamily="34" charset="0"/>
              <a:buChar char="•"/>
            </a:pPr>
            <a:r>
              <a:rPr lang="en-US" sz="2100" dirty="0" smtClean="0">
                <a:latin typeface="Candara" pitchFamily="34" charset="0"/>
                <a:ea typeface="Verdana" panose="020B0604030504040204" pitchFamily="34" charset="0"/>
                <a:cs typeface="Verdana" panose="020B0604030504040204" pitchFamily="34" charset="0"/>
              </a:rPr>
              <a:t>Different Child Restraints</a:t>
            </a:r>
          </a:p>
          <a:p>
            <a:pPr lvl="1">
              <a:lnSpc>
                <a:spcPct val="80000"/>
              </a:lnSpc>
              <a:buFont typeface="Arial" panose="020B0604020202020204" pitchFamily="34" charset="0"/>
              <a:buChar char="•"/>
            </a:pPr>
            <a:r>
              <a:rPr lang="en-US" sz="2100" dirty="0" smtClean="0">
                <a:latin typeface="Candara" pitchFamily="34" charset="0"/>
                <a:ea typeface="Verdana" panose="020B0604030504040204" pitchFamily="34" charset="0"/>
                <a:cs typeface="Verdana" panose="020B0604030504040204" pitchFamily="34" charset="0"/>
              </a:rPr>
              <a:t>Correct Installation Elements</a:t>
            </a:r>
          </a:p>
          <a:p>
            <a:pPr lvl="1">
              <a:lnSpc>
                <a:spcPct val="80000"/>
              </a:lnSpc>
              <a:buFont typeface="Arial" panose="020B0604020202020204" pitchFamily="34" charset="0"/>
              <a:buChar char="•"/>
            </a:pPr>
            <a:r>
              <a:rPr lang="en-US" sz="2100" dirty="0" smtClean="0">
                <a:latin typeface="Candara" pitchFamily="34" charset="0"/>
                <a:ea typeface="Verdana" panose="020B0604030504040204" pitchFamily="34" charset="0"/>
                <a:cs typeface="Verdana" panose="020B0604030504040204" pitchFamily="34" charset="0"/>
              </a:rPr>
              <a:t>Identifying Misuse </a:t>
            </a:r>
            <a:endParaRPr lang="en-US" sz="800" dirty="0" smtClean="0">
              <a:latin typeface="Candara" pitchFamily="34" charset="0"/>
              <a:ea typeface="Verdana" panose="020B0604030504040204" pitchFamily="34" charset="0"/>
              <a:cs typeface="Verdana" panose="020B0604030504040204" pitchFamily="34" charset="0"/>
            </a:endParaRPr>
          </a:p>
          <a:p>
            <a:pPr>
              <a:lnSpc>
                <a:spcPct val="80000"/>
              </a:lnSpc>
              <a:buFont typeface="Arial" panose="020B0604020202020204" pitchFamily="34" charset="0"/>
              <a:buChar char="•"/>
            </a:pPr>
            <a:r>
              <a:rPr lang="en-US" sz="2800" b="1" dirty="0" smtClean="0">
                <a:latin typeface="Candara" pitchFamily="34" charset="0"/>
                <a:ea typeface="Verdana" panose="020B0604030504040204" pitchFamily="34" charset="0"/>
                <a:cs typeface="Verdana" panose="020B0604030504040204" pitchFamily="34" charset="0"/>
              </a:rPr>
              <a:t>Class discussions and hands-on exercises</a:t>
            </a:r>
          </a:p>
          <a:p>
            <a:pPr>
              <a:lnSpc>
                <a:spcPct val="80000"/>
              </a:lnSpc>
              <a:buFont typeface="Arial" panose="020B0604020202020204" pitchFamily="34" charset="0"/>
              <a:buChar char="•"/>
            </a:pPr>
            <a:r>
              <a:rPr lang="en-US" sz="2800" b="1" dirty="0" smtClean="0">
                <a:latin typeface="Candara" pitchFamily="34" charset="0"/>
                <a:ea typeface="Verdana" panose="020B0604030504040204" pitchFamily="34" charset="0"/>
                <a:cs typeface="Verdana" panose="020B0604030504040204" pitchFamily="34" charset="0"/>
              </a:rPr>
              <a:t>Post Test</a:t>
            </a:r>
          </a:p>
          <a:p>
            <a:endParaRPr lang="en-US" dirty="0"/>
          </a:p>
        </p:txBody>
      </p:sp>
      <p:sp>
        <p:nvSpPr>
          <p:cNvPr id="4" name="Slide Number Placeholder 3"/>
          <p:cNvSpPr>
            <a:spLocks noGrp="1"/>
          </p:cNvSpPr>
          <p:nvPr>
            <p:ph type="sldNum" sz="quarter" idx="12"/>
          </p:nvPr>
        </p:nvSpPr>
        <p:spPr/>
        <p:txBody>
          <a:bodyPr/>
          <a:lstStyle/>
          <a:p>
            <a:fld id="{A3A94432-25B0-402D-8BB3-CFEE0D3F87AF}" type="slidenum">
              <a:rPr lang="en-US" smtClean="0"/>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2597046" y="643263"/>
            <a:ext cx="6546956" cy="1295400"/>
          </a:xfrm>
        </p:spPr>
        <p:txBody>
          <a:bodyPr>
            <a:normAutofit fontScale="90000"/>
          </a:bodyPr>
          <a:lstStyle/>
          <a:p>
            <a:pPr algn="ctr" eaLnBrk="1" hangingPunct="1"/>
            <a:r>
              <a:rPr lang="en-US" b="1" dirty="0" smtClean="0">
                <a:latin typeface="Candara"/>
                <a:cs typeface="Candara"/>
              </a:rPr>
              <a:t>Latch Plates Without </a:t>
            </a:r>
            <a:br>
              <a:rPr lang="en-US" b="1" dirty="0" smtClean="0">
                <a:latin typeface="Candara"/>
                <a:cs typeface="Candara"/>
              </a:rPr>
            </a:br>
            <a:r>
              <a:rPr lang="en-US" b="1" dirty="0" smtClean="0">
                <a:latin typeface="Candara"/>
                <a:cs typeface="Candara"/>
              </a:rPr>
              <a:t>Pre-Crash Locking</a:t>
            </a:r>
          </a:p>
        </p:txBody>
      </p:sp>
      <p:sp>
        <p:nvSpPr>
          <p:cNvPr id="10" name="Slide Number Placeholder 5"/>
          <p:cNvSpPr>
            <a:spLocks noGrp="1"/>
          </p:cNvSpPr>
          <p:nvPr>
            <p:ph type="sldNum" sz="quarter" idx="12"/>
          </p:nvPr>
        </p:nvSpPr>
        <p:spPr/>
        <p:txBody>
          <a:bodyPr/>
          <a:lstStyle/>
          <a:p>
            <a:pPr>
              <a:defRPr/>
            </a:pPr>
            <a:fld id="{532BDC91-E701-41E0-A482-0CDCEDE69F8C}" type="slidenum">
              <a:rPr lang="en-US">
                <a:latin typeface="Candara"/>
                <a:cs typeface="Candara"/>
              </a:rPr>
              <a:pPr>
                <a:defRPr/>
              </a:pPr>
              <a:t>30</a:t>
            </a:fld>
            <a:endParaRPr lang="en-US">
              <a:latin typeface="Candara"/>
              <a:cs typeface="Candara"/>
            </a:endParaRPr>
          </a:p>
        </p:txBody>
      </p:sp>
      <p:sp>
        <p:nvSpPr>
          <p:cNvPr id="3077" name="Text Box 57"/>
          <p:cNvSpPr txBox="1">
            <a:spLocks noChangeArrowheads="1"/>
          </p:cNvSpPr>
          <p:nvPr/>
        </p:nvSpPr>
        <p:spPr bwMode="auto">
          <a:xfrm>
            <a:off x="-6125" y="5956429"/>
            <a:ext cx="4572000" cy="523220"/>
          </a:xfrm>
          <a:prstGeom prst="rect">
            <a:avLst/>
          </a:prstGeom>
          <a:noFill/>
          <a:ln w="9525">
            <a:noFill/>
            <a:miter lim="800000"/>
            <a:headEnd/>
            <a:tailEnd/>
          </a:ln>
        </p:spPr>
        <p:txBody>
          <a:bodyPr>
            <a:spAutoFit/>
          </a:bodyPr>
          <a:lstStyle/>
          <a:p>
            <a:pPr marL="457200" indent="-457200" algn="ctr" eaLnBrk="1" hangingPunct="1">
              <a:spcBef>
                <a:spcPct val="50000"/>
              </a:spcBef>
              <a:buFont typeface="Arial"/>
              <a:buChar char="•"/>
            </a:pPr>
            <a:r>
              <a:rPr lang="en-US" sz="2800" dirty="0">
                <a:latin typeface="Candara"/>
                <a:cs typeface="Candara"/>
              </a:rPr>
              <a:t>Sliding Latch Plate</a:t>
            </a:r>
          </a:p>
        </p:txBody>
      </p:sp>
      <p:sp>
        <p:nvSpPr>
          <p:cNvPr id="3078" name="Text Box 58"/>
          <p:cNvSpPr txBox="1">
            <a:spLocks noChangeArrowheads="1"/>
          </p:cNvSpPr>
          <p:nvPr/>
        </p:nvSpPr>
        <p:spPr bwMode="auto">
          <a:xfrm>
            <a:off x="5097589" y="5950732"/>
            <a:ext cx="3808415" cy="523220"/>
          </a:xfrm>
          <a:prstGeom prst="rect">
            <a:avLst/>
          </a:prstGeom>
          <a:noFill/>
          <a:ln w="9525">
            <a:noFill/>
            <a:miter lim="800000"/>
            <a:headEnd/>
            <a:tailEnd/>
          </a:ln>
        </p:spPr>
        <p:txBody>
          <a:bodyPr wrap="square">
            <a:spAutoFit/>
          </a:bodyPr>
          <a:lstStyle/>
          <a:p>
            <a:pPr marL="457200" indent="-457200" eaLnBrk="1" hangingPunct="1">
              <a:spcBef>
                <a:spcPct val="50000"/>
              </a:spcBef>
              <a:buFont typeface="Arial"/>
              <a:buChar char="•"/>
            </a:pPr>
            <a:r>
              <a:rPr lang="en-US" sz="2800" dirty="0">
                <a:solidFill>
                  <a:srgbClr val="000000"/>
                </a:solidFill>
                <a:latin typeface="Candara"/>
                <a:cs typeface="Candara"/>
              </a:rPr>
              <a:t>Sewn-on Latch Plate</a:t>
            </a:r>
          </a:p>
        </p:txBody>
      </p:sp>
      <p:pic>
        <p:nvPicPr>
          <p:cNvPr id="3079" name="Picture 59" descr="CPS Course sewn LP"/>
          <p:cNvPicPr>
            <a:picLocks noChangeAspect="1" noChangeArrowheads="1"/>
          </p:cNvPicPr>
          <p:nvPr/>
        </p:nvPicPr>
        <p:blipFill>
          <a:blip r:embed="rId3" cstate="print">
            <a:grayscl/>
          </a:blip>
          <a:srcRect l="17039" r="7440"/>
          <a:stretch>
            <a:fillRect/>
          </a:stretch>
        </p:blipFill>
        <p:spPr bwMode="auto">
          <a:xfrm>
            <a:off x="6278564" y="2686586"/>
            <a:ext cx="2360613" cy="3352800"/>
          </a:xfrm>
          <a:prstGeom prst="rect">
            <a:avLst/>
          </a:prstGeom>
          <a:noFill/>
          <a:ln w="9525">
            <a:noFill/>
            <a:miter lim="800000"/>
            <a:headEnd/>
            <a:tailEnd/>
          </a:ln>
          <a:effectLst>
            <a:softEdge rad="63500"/>
          </a:effectLst>
        </p:spPr>
      </p:pic>
      <p:pic>
        <p:nvPicPr>
          <p:cNvPr id="3080" name="Picture 60"/>
          <p:cNvPicPr>
            <a:picLocks noChangeAspect="1" noChangeArrowheads="1"/>
          </p:cNvPicPr>
          <p:nvPr/>
        </p:nvPicPr>
        <p:blipFill>
          <a:blip r:embed="rId4" cstate="print"/>
          <a:srcRect/>
          <a:stretch>
            <a:fillRect/>
          </a:stretch>
        </p:blipFill>
        <p:spPr bwMode="auto">
          <a:xfrm>
            <a:off x="715964" y="2724686"/>
            <a:ext cx="1881083" cy="2601732"/>
          </a:xfrm>
          <a:prstGeom prst="rect">
            <a:avLst/>
          </a:prstGeom>
          <a:noFill/>
          <a:ln w="9525">
            <a:noFill/>
            <a:miter lim="800000"/>
            <a:headEnd/>
            <a:tailEnd/>
          </a:ln>
          <a:effectLst>
            <a:softEdge rad="63500"/>
          </a:effectLst>
        </p:spPr>
      </p:pic>
      <p:pic>
        <p:nvPicPr>
          <p:cNvPr id="3081" name="Picture 61"/>
          <p:cNvPicPr>
            <a:picLocks noChangeAspect="1" noChangeArrowheads="1"/>
          </p:cNvPicPr>
          <p:nvPr/>
        </p:nvPicPr>
        <p:blipFill>
          <a:blip r:embed="rId5" cstate="print"/>
          <a:srcRect/>
          <a:stretch>
            <a:fillRect/>
          </a:stretch>
        </p:blipFill>
        <p:spPr bwMode="auto">
          <a:xfrm>
            <a:off x="2579687" y="3437654"/>
            <a:ext cx="1986188" cy="2601732"/>
          </a:xfrm>
          <a:prstGeom prst="rect">
            <a:avLst/>
          </a:prstGeom>
          <a:noFill/>
          <a:ln w="9525">
            <a:noFill/>
            <a:miter lim="800000"/>
            <a:headEnd/>
            <a:tailEnd/>
          </a:ln>
          <a:effectLst>
            <a:softEdge rad="63500"/>
          </a:effectLst>
        </p:spPr>
      </p:pic>
      <p:sp>
        <p:nvSpPr>
          <p:cNvPr id="2" name="Rectangle 1"/>
          <p:cNvSpPr/>
          <p:nvPr/>
        </p:nvSpPr>
        <p:spPr>
          <a:xfrm>
            <a:off x="4012841" y="2261400"/>
            <a:ext cx="1381853" cy="492443"/>
          </a:xfrm>
          <a:prstGeom prst="rect">
            <a:avLst/>
          </a:prstGeom>
        </p:spPr>
        <p:txBody>
          <a:bodyPr wrap="none">
            <a:spAutoFit/>
          </a:bodyPr>
          <a:lstStyle/>
          <a:p>
            <a:r>
              <a:rPr lang="en-US" sz="2600" b="1" i="1" dirty="0">
                <a:latin typeface="Candara"/>
                <a:cs typeface="Candara"/>
              </a:rPr>
              <a:t>Features</a:t>
            </a:r>
            <a:endParaRPr lang="en-US" sz="2600" i="1" dirty="0"/>
          </a:p>
        </p:txBody>
      </p:sp>
    </p:spTree>
    <p:extLst>
      <p:ext uri="{BB962C8B-B14F-4D97-AF65-F5344CB8AC3E}">
        <p14:creationId xmlns="" xmlns:p14="http://schemas.microsoft.com/office/powerpoint/2010/main" val="247925188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a:xfrm>
            <a:off x="2585438" y="553530"/>
            <a:ext cx="6558564" cy="1524000"/>
          </a:xfrm>
        </p:spPr>
        <p:txBody>
          <a:bodyPr>
            <a:normAutofit/>
          </a:bodyPr>
          <a:lstStyle/>
          <a:p>
            <a:pPr algn="ctr" eaLnBrk="1" hangingPunct="1"/>
            <a:r>
              <a:rPr lang="en-US" sz="4000" b="1" dirty="0" smtClean="0">
                <a:latin typeface="Candara"/>
                <a:cs typeface="Candara"/>
              </a:rPr>
              <a:t>Retractor without  Pre-Crash Locking Feature</a:t>
            </a:r>
          </a:p>
        </p:txBody>
      </p:sp>
      <p:sp>
        <p:nvSpPr>
          <p:cNvPr id="4101" name="Rectangle 3"/>
          <p:cNvSpPr>
            <a:spLocks noGrp="1" noChangeArrowheads="1"/>
          </p:cNvSpPr>
          <p:nvPr>
            <p:ph type="body" sz="half" idx="1"/>
          </p:nvPr>
        </p:nvSpPr>
        <p:spPr>
          <a:xfrm>
            <a:off x="1226253" y="2698974"/>
            <a:ext cx="3750561" cy="3778027"/>
          </a:xfrm>
        </p:spPr>
        <p:txBody>
          <a:bodyPr/>
          <a:lstStyle/>
          <a:p>
            <a:pPr eaLnBrk="1" hangingPunct="1">
              <a:buSzTx/>
            </a:pPr>
            <a:r>
              <a:rPr lang="en-US" sz="2600" dirty="0" smtClean="0">
                <a:latin typeface="Candara"/>
                <a:cs typeface="Candara"/>
              </a:rPr>
              <a:t>Emergency locking retractor (ELR)</a:t>
            </a:r>
          </a:p>
          <a:p>
            <a:pPr eaLnBrk="1" hangingPunct="1">
              <a:buSzTx/>
            </a:pPr>
            <a:endParaRPr lang="en-US" sz="2600" dirty="0" smtClean="0">
              <a:latin typeface="Candara"/>
              <a:cs typeface="Candara"/>
            </a:endParaRPr>
          </a:p>
          <a:p>
            <a:pPr eaLnBrk="1" hangingPunct="1">
              <a:buSzTx/>
            </a:pPr>
            <a:r>
              <a:rPr lang="en-US" sz="2600" dirty="0" smtClean="0">
                <a:latin typeface="Candara"/>
                <a:cs typeface="Candara"/>
              </a:rPr>
              <a:t>Locks in sudden stop or crash</a:t>
            </a:r>
          </a:p>
        </p:txBody>
      </p:sp>
      <p:sp>
        <p:nvSpPr>
          <p:cNvPr id="7" name="Slide Number Placeholder 6"/>
          <p:cNvSpPr>
            <a:spLocks noGrp="1"/>
          </p:cNvSpPr>
          <p:nvPr>
            <p:ph type="sldNum" sz="quarter" idx="12"/>
          </p:nvPr>
        </p:nvSpPr>
        <p:spPr/>
        <p:txBody>
          <a:bodyPr/>
          <a:lstStyle/>
          <a:p>
            <a:pPr>
              <a:defRPr/>
            </a:pPr>
            <a:fld id="{2DE21FBD-49E0-4537-9AAB-47BD34DBF763}" type="slidenum">
              <a:rPr lang="en-US">
                <a:latin typeface="Candara"/>
                <a:cs typeface="Candara"/>
              </a:rPr>
              <a:pPr>
                <a:defRPr/>
              </a:pPr>
              <a:t>31</a:t>
            </a:fld>
            <a:endParaRPr lang="en-US">
              <a:latin typeface="Candara"/>
              <a:cs typeface="Candara"/>
            </a:endParaRPr>
          </a:p>
        </p:txBody>
      </p:sp>
      <p:pic>
        <p:nvPicPr>
          <p:cNvPr id="4102" name="Picture 5"/>
          <p:cNvPicPr>
            <a:picLocks noChangeAspect="1" noChangeArrowheads="1"/>
          </p:cNvPicPr>
          <p:nvPr/>
        </p:nvPicPr>
        <p:blipFill>
          <a:blip r:embed="rId3" cstate="print"/>
          <a:srcRect/>
          <a:stretch>
            <a:fillRect/>
          </a:stretch>
        </p:blipFill>
        <p:spPr bwMode="auto">
          <a:xfrm>
            <a:off x="5421104" y="2446149"/>
            <a:ext cx="3184525" cy="3733800"/>
          </a:xfrm>
          <a:prstGeom prst="rect">
            <a:avLst/>
          </a:prstGeom>
          <a:noFill/>
          <a:ln w="9525">
            <a:noFill/>
            <a:miter lim="800000"/>
            <a:headEnd/>
            <a:tailEnd/>
          </a:ln>
          <a:effectLst>
            <a:softEdge rad="63500"/>
          </a:effectLst>
        </p:spPr>
      </p:pic>
    </p:spTree>
    <p:extLst>
      <p:ext uri="{BB962C8B-B14F-4D97-AF65-F5344CB8AC3E}">
        <p14:creationId xmlns="" xmlns:p14="http://schemas.microsoft.com/office/powerpoint/2010/main" val="3435864087"/>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2574099" y="979818"/>
            <a:ext cx="6569903" cy="838200"/>
          </a:xfrm>
        </p:spPr>
        <p:txBody>
          <a:bodyPr/>
          <a:lstStyle/>
          <a:p>
            <a:pPr eaLnBrk="1" hangingPunct="1"/>
            <a:r>
              <a:rPr lang="en-US" sz="4000" b="1" dirty="0" smtClean="0">
                <a:latin typeface="Candara"/>
                <a:cs typeface="Candara"/>
              </a:rPr>
              <a:t>What if Nothing Locks? </a:t>
            </a:r>
          </a:p>
        </p:txBody>
      </p:sp>
      <p:sp>
        <p:nvSpPr>
          <p:cNvPr id="5125" name="Rectangle 3"/>
          <p:cNvSpPr>
            <a:spLocks noGrp="1" noChangeArrowheads="1"/>
          </p:cNvSpPr>
          <p:nvPr>
            <p:ph idx="1"/>
          </p:nvPr>
        </p:nvSpPr>
        <p:spPr>
          <a:xfrm>
            <a:off x="638355" y="2676295"/>
            <a:ext cx="8146736" cy="3797659"/>
          </a:xfrm>
        </p:spPr>
        <p:txBody>
          <a:bodyPr/>
          <a:lstStyle/>
          <a:p>
            <a:pPr eaLnBrk="1" hangingPunct="1">
              <a:buNone/>
            </a:pPr>
            <a:r>
              <a:rPr lang="en-US" sz="2800" dirty="0" smtClean="0">
                <a:latin typeface="Candara" pitchFamily="34" charset="0"/>
                <a:cs typeface="Candara"/>
              </a:rPr>
              <a:t>If nothing will lock in your vehicle, and you can’t use LATCH, try:</a:t>
            </a:r>
          </a:p>
          <a:p>
            <a:pPr lvl="1">
              <a:buFont typeface="Arial" panose="020B0604020202020204" pitchFamily="34" charset="0"/>
              <a:buChar char="•"/>
            </a:pPr>
            <a:r>
              <a:rPr lang="en-US" dirty="0" smtClean="0">
                <a:latin typeface="Candara" pitchFamily="34" charset="0"/>
                <a:ea typeface="Verdana" panose="020B0604030504040204" pitchFamily="34" charset="0"/>
                <a:cs typeface="Verdana" panose="020B0604030504040204" pitchFamily="34" charset="0"/>
              </a:rPr>
              <a:t>Using locking clip or lock off</a:t>
            </a:r>
          </a:p>
          <a:p>
            <a:pPr marL="0" indent="0" algn="ctr">
              <a:buClrTx/>
              <a:buNone/>
            </a:pPr>
            <a:endParaRPr lang="en-US" sz="2800" i="1" dirty="0" smtClean="0">
              <a:solidFill>
                <a:srgbClr val="C00000"/>
              </a:solidFill>
              <a:latin typeface="Verdana" panose="020B0604030504040204" pitchFamily="34" charset="0"/>
              <a:ea typeface="Verdana" panose="020B0604030504040204" pitchFamily="34" charset="0"/>
              <a:cs typeface="Verdana" panose="020B0604030504040204" pitchFamily="34" charset="0"/>
            </a:endParaRPr>
          </a:p>
          <a:p>
            <a:pPr marL="0" indent="0" algn="ctr">
              <a:buClrTx/>
              <a:buNone/>
            </a:pPr>
            <a:r>
              <a:rPr lang="en-US" sz="2800" i="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If locking clip or built-in lock off is not working, contact your local CPS Tech for further guidance and assistance. </a:t>
            </a:r>
            <a:endParaRPr lang="en-US" sz="2800" i="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Slide Number Placeholder 5"/>
          <p:cNvSpPr>
            <a:spLocks noGrp="1"/>
          </p:cNvSpPr>
          <p:nvPr>
            <p:ph type="sldNum" sz="quarter" idx="12"/>
          </p:nvPr>
        </p:nvSpPr>
        <p:spPr/>
        <p:txBody>
          <a:bodyPr/>
          <a:lstStyle/>
          <a:p>
            <a:pPr>
              <a:defRPr/>
            </a:pPr>
            <a:fld id="{8A4A63EF-0449-44F1-B72B-50FB2DABC51A}" type="slidenum">
              <a:rPr lang="en-US">
                <a:latin typeface="Candara"/>
                <a:cs typeface="Candara"/>
              </a:rPr>
              <a:pPr>
                <a:defRPr/>
              </a:pPr>
              <a:t>32</a:t>
            </a:fld>
            <a:endParaRPr lang="en-US">
              <a:latin typeface="Candara"/>
              <a:cs typeface="Candara"/>
            </a:endParaRPr>
          </a:p>
        </p:txBody>
      </p:sp>
    </p:spTree>
    <p:extLst>
      <p:ext uri="{BB962C8B-B14F-4D97-AF65-F5344CB8AC3E}">
        <p14:creationId xmlns="" xmlns:p14="http://schemas.microsoft.com/office/powerpoint/2010/main" val="32864389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a:xfrm>
            <a:off x="2562757" y="938341"/>
            <a:ext cx="6581243" cy="804197"/>
          </a:xfrm>
        </p:spPr>
        <p:txBody>
          <a:bodyPr/>
          <a:lstStyle/>
          <a:p>
            <a:pPr algn="ctr" eaLnBrk="1" hangingPunct="1"/>
            <a:r>
              <a:rPr lang="en-US" sz="4000" b="1" dirty="0" smtClean="0">
                <a:latin typeface="Candara"/>
                <a:cs typeface="Candara"/>
              </a:rPr>
              <a:t>Using a Locking Clip</a:t>
            </a:r>
          </a:p>
        </p:txBody>
      </p:sp>
      <p:sp>
        <p:nvSpPr>
          <p:cNvPr id="8197" name="Rectangle 3"/>
          <p:cNvSpPr>
            <a:spLocks noGrp="1" noChangeArrowheads="1"/>
          </p:cNvSpPr>
          <p:nvPr>
            <p:ph idx="1"/>
          </p:nvPr>
        </p:nvSpPr>
        <p:spPr>
          <a:xfrm>
            <a:off x="621101" y="2653612"/>
            <a:ext cx="7745659" cy="3820340"/>
          </a:xfrm>
        </p:spPr>
        <p:txBody>
          <a:bodyPr/>
          <a:lstStyle/>
          <a:p>
            <a:pPr eaLnBrk="1" hangingPunct="1">
              <a:buFont typeface="Wingdings" pitchFamily="2" charset="2"/>
              <a:buNone/>
            </a:pPr>
            <a:r>
              <a:rPr lang="en-US" sz="2600" b="1" i="1" u="sng" dirty="0" smtClean="0">
                <a:latin typeface="Candara"/>
                <a:cs typeface="Candara"/>
              </a:rPr>
              <a:t>ALL three</a:t>
            </a:r>
            <a:r>
              <a:rPr lang="en-US" sz="2600" b="1" i="1" dirty="0" smtClean="0">
                <a:latin typeface="Candara"/>
                <a:cs typeface="Candara"/>
              </a:rPr>
              <a:t> </a:t>
            </a:r>
            <a:r>
              <a:rPr lang="en-US" sz="2600" i="1" dirty="0" smtClean="0">
                <a:latin typeface="Candara"/>
                <a:cs typeface="Candara"/>
              </a:rPr>
              <a:t>conditions must be present:</a:t>
            </a:r>
          </a:p>
          <a:p>
            <a:pPr eaLnBrk="1" hangingPunct="1">
              <a:buFont typeface="Wingdings" pitchFamily="2" charset="2"/>
              <a:buNone/>
            </a:pPr>
            <a:endParaRPr lang="en-US" sz="2600" i="1" dirty="0" smtClean="0">
              <a:latin typeface="Candara"/>
              <a:cs typeface="Candara"/>
            </a:endParaRPr>
          </a:p>
          <a:p>
            <a:pPr eaLnBrk="1" hangingPunct="1"/>
            <a:r>
              <a:rPr lang="en-US" sz="2600" dirty="0" smtClean="0">
                <a:latin typeface="Candara"/>
                <a:cs typeface="Candara"/>
              </a:rPr>
              <a:t>Lap-shoulder belt is all one piece of webbing</a:t>
            </a:r>
          </a:p>
          <a:p>
            <a:pPr eaLnBrk="1" hangingPunct="1"/>
            <a:endParaRPr lang="en-US" sz="2600" dirty="0" smtClean="0">
              <a:latin typeface="Candara"/>
              <a:cs typeface="Candara"/>
            </a:endParaRPr>
          </a:p>
          <a:p>
            <a:pPr eaLnBrk="1" hangingPunct="1"/>
            <a:r>
              <a:rPr lang="en-US" sz="2600" dirty="0" smtClean="0">
                <a:latin typeface="Candara"/>
                <a:cs typeface="Candara"/>
              </a:rPr>
              <a:t>ELR is in place</a:t>
            </a:r>
          </a:p>
          <a:p>
            <a:pPr eaLnBrk="1" hangingPunct="1"/>
            <a:endParaRPr lang="en-US" sz="2600" dirty="0" smtClean="0">
              <a:latin typeface="Candara"/>
              <a:cs typeface="Candara"/>
            </a:endParaRPr>
          </a:p>
          <a:p>
            <a:pPr eaLnBrk="1" hangingPunct="1"/>
            <a:r>
              <a:rPr lang="en-US" sz="2600" dirty="0" smtClean="0">
                <a:latin typeface="Candara"/>
                <a:cs typeface="Candara"/>
              </a:rPr>
              <a:t>Sliding latch plate does not lock pre-crash </a:t>
            </a:r>
          </a:p>
        </p:txBody>
      </p:sp>
      <p:sp>
        <p:nvSpPr>
          <p:cNvPr id="6" name="Slide Number Placeholder 5"/>
          <p:cNvSpPr>
            <a:spLocks noGrp="1"/>
          </p:cNvSpPr>
          <p:nvPr>
            <p:ph type="sldNum" sz="quarter" idx="12"/>
          </p:nvPr>
        </p:nvSpPr>
        <p:spPr/>
        <p:txBody>
          <a:bodyPr/>
          <a:lstStyle/>
          <a:p>
            <a:pPr>
              <a:defRPr/>
            </a:pPr>
            <a:fld id="{6F40D3F3-C83B-4D0B-9CDE-67EAE245FC19}" type="slidenum">
              <a:rPr lang="en-US">
                <a:latin typeface="Candara"/>
                <a:cs typeface="Candara"/>
              </a:rPr>
              <a:pPr>
                <a:defRPr/>
              </a:pPr>
              <a:t>33</a:t>
            </a:fld>
            <a:endParaRPr lang="en-US">
              <a:latin typeface="Candara"/>
              <a:cs typeface="Candara"/>
            </a:endParaRPr>
          </a:p>
        </p:txBody>
      </p:sp>
    </p:spTree>
    <p:extLst>
      <p:ext uri="{BB962C8B-B14F-4D97-AF65-F5344CB8AC3E}">
        <p14:creationId xmlns="" xmlns:p14="http://schemas.microsoft.com/office/powerpoint/2010/main" val="19528247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a:xfrm>
            <a:off x="2574101" y="596466"/>
            <a:ext cx="6032687" cy="1342714"/>
          </a:xfrm>
        </p:spPr>
        <p:txBody>
          <a:bodyPr>
            <a:noAutofit/>
          </a:bodyPr>
          <a:lstStyle/>
          <a:p>
            <a:pPr algn="ctr" eaLnBrk="1" hangingPunct="1"/>
            <a:r>
              <a:rPr lang="en-US" sz="4000" b="1" dirty="0" smtClean="0">
                <a:latin typeface="Candara"/>
                <a:cs typeface="Candara"/>
              </a:rPr>
              <a:t>Lap-Shoulder Belt Only:</a:t>
            </a:r>
            <a:br>
              <a:rPr lang="en-US" sz="4000" b="1" dirty="0" smtClean="0">
                <a:latin typeface="Candara"/>
                <a:cs typeface="Candara"/>
              </a:rPr>
            </a:br>
            <a:r>
              <a:rPr lang="en-US" sz="4000" b="1" dirty="0" smtClean="0">
                <a:latin typeface="Candara"/>
                <a:cs typeface="Candara"/>
              </a:rPr>
              <a:t>How to Use a Locking Clip </a:t>
            </a:r>
          </a:p>
        </p:txBody>
      </p:sp>
      <p:pic>
        <p:nvPicPr>
          <p:cNvPr id="9222" name="Picture 4" descr="lockingclipinstalled2"/>
          <p:cNvPicPr>
            <a:picLocks noGrp="1" noChangeAspect="1" noChangeArrowheads="1"/>
          </p:cNvPicPr>
          <p:nvPr>
            <p:ph sz="half" idx="1"/>
          </p:nvPr>
        </p:nvPicPr>
        <p:blipFill>
          <a:blip r:embed="rId3" cstate="print"/>
          <a:stretch>
            <a:fillRect/>
          </a:stretch>
        </p:blipFill>
        <p:spPr>
          <a:xfrm>
            <a:off x="1076325" y="2861492"/>
            <a:ext cx="4038600" cy="3845849"/>
          </a:xfrm>
          <a:noFill/>
          <a:effectLst>
            <a:softEdge rad="63500"/>
          </a:effectLst>
        </p:spPr>
      </p:pic>
      <p:sp>
        <p:nvSpPr>
          <p:cNvPr id="9221" name="Rectangle 3"/>
          <p:cNvSpPr>
            <a:spLocks noGrp="1" noChangeArrowheads="1"/>
          </p:cNvSpPr>
          <p:nvPr>
            <p:ph type="body" sz="half" idx="2"/>
          </p:nvPr>
        </p:nvSpPr>
        <p:spPr>
          <a:xfrm>
            <a:off x="5387449" y="2906761"/>
            <a:ext cx="3719401" cy="3846068"/>
          </a:xfrm>
        </p:spPr>
        <p:txBody>
          <a:bodyPr/>
          <a:lstStyle/>
          <a:p>
            <a:pPr eaLnBrk="1" hangingPunct="1">
              <a:lnSpc>
                <a:spcPct val="80000"/>
              </a:lnSpc>
            </a:pPr>
            <a:r>
              <a:rPr lang="en-US" sz="2600" dirty="0" smtClean="0">
                <a:latin typeface="Candara"/>
                <a:cs typeface="Candara"/>
              </a:rPr>
              <a:t>Route belt</a:t>
            </a:r>
          </a:p>
          <a:p>
            <a:pPr eaLnBrk="1" hangingPunct="1">
              <a:lnSpc>
                <a:spcPct val="80000"/>
              </a:lnSpc>
            </a:pPr>
            <a:r>
              <a:rPr lang="en-US" sz="2600" dirty="0" smtClean="0">
                <a:latin typeface="Candara"/>
                <a:cs typeface="Candara"/>
              </a:rPr>
              <a:t>Apply weight</a:t>
            </a:r>
          </a:p>
          <a:p>
            <a:pPr eaLnBrk="1" hangingPunct="1">
              <a:lnSpc>
                <a:spcPct val="80000"/>
              </a:lnSpc>
            </a:pPr>
            <a:r>
              <a:rPr lang="en-US" sz="2600" dirty="0" smtClean="0">
                <a:latin typeface="Candara"/>
                <a:cs typeface="Candara"/>
              </a:rPr>
              <a:t>Pinch webbing</a:t>
            </a:r>
          </a:p>
          <a:p>
            <a:pPr eaLnBrk="1" hangingPunct="1">
              <a:lnSpc>
                <a:spcPct val="80000"/>
              </a:lnSpc>
            </a:pPr>
            <a:r>
              <a:rPr lang="en-US" sz="2600" dirty="0" smtClean="0">
                <a:latin typeface="Candara"/>
                <a:cs typeface="Candara"/>
              </a:rPr>
              <a:t>Attach clip</a:t>
            </a:r>
          </a:p>
          <a:p>
            <a:pPr eaLnBrk="1" hangingPunct="1">
              <a:lnSpc>
                <a:spcPct val="80000"/>
              </a:lnSpc>
            </a:pPr>
            <a:r>
              <a:rPr lang="en-US" sz="2600" dirty="0" smtClean="0">
                <a:latin typeface="Candara"/>
                <a:cs typeface="Candara"/>
              </a:rPr>
              <a:t>Test</a:t>
            </a:r>
          </a:p>
        </p:txBody>
      </p:sp>
      <p:sp>
        <p:nvSpPr>
          <p:cNvPr id="8" name="Slide Number Placeholder 6"/>
          <p:cNvSpPr>
            <a:spLocks noGrp="1"/>
          </p:cNvSpPr>
          <p:nvPr>
            <p:ph type="sldNum" sz="quarter" idx="12"/>
          </p:nvPr>
        </p:nvSpPr>
        <p:spPr/>
        <p:txBody>
          <a:bodyPr/>
          <a:lstStyle/>
          <a:p>
            <a:pPr>
              <a:defRPr/>
            </a:pPr>
            <a:fld id="{78589460-CCE6-41BC-9CFC-B20F2295826C}" type="slidenum">
              <a:rPr lang="en-US">
                <a:latin typeface="Candara"/>
                <a:cs typeface="Candara"/>
              </a:rPr>
              <a:pPr>
                <a:defRPr/>
              </a:pPr>
              <a:t>34</a:t>
            </a:fld>
            <a:endParaRPr lang="en-US">
              <a:latin typeface="Candara"/>
              <a:cs typeface="Candara"/>
            </a:endParaRPr>
          </a:p>
        </p:txBody>
      </p:sp>
      <p:sp>
        <p:nvSpPr>
          <p:cNvPr id="9223" name="Oval 5"/>
          <p:cNvSpPr>
            <a:spLocks noChangeArrowheads="1"/>
          </p:cNvSpPr>
          <p:nvPr/>
        </p:nvSpPr>
        <p:spPr bwMode="auto">
          <a:xfrm>
            <a:off x="2392361" y="3927962"/>
            <a:ext cx="1949451" cy="1912937"/>
          </a:xfrm>
          <a:prstGeom prst="ellipse">
            <a:avLst/>
          </a:prstGeom>
          <a:noFill/>
          <a:ln w="57150">
            <a:solidFill>
              <a:srgbClr val="20E846"/>
            </a:solidFill>
            <a:round/>
            <a:headEnd/>
            <a:tailEnd/>
          </a:ln>
        </p:spPr>
        <p:txBody>
          <a:bodyPr wrap="none" anchor="ctr"/>
          <a:lstStyle/>
          <a:p>
            <a:endParaRPr lang="en-US">
              <a:latin typeface="Candara"/>
              <a:cs typeface="Candara"/>
            </a:endParaRPr>
          </a:p>
        </p:txBody>
      </p:sp>
    </p:spTree>
    <p:extLst>
      <p:ext uri="{BB962C8B-B14F-4D97-AF65-F5344CB8AC3E}">
        <p14:creationId xmlns="" xmlns:p14="http://schemas.microsoft.com/office/powerpoint/2010/main" val="17084454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2585436" y="958310"/>
            <a:ext cx="6021349" cy="795482"/>
          </a:xfrm>
        </p:spPr>
        <p:txBody>
          <a:bodyPr/>
          <a:lstStyle/>
          <a:p>
            <a:pPr algn="ctr" eaLnBrk="1" hangingPunct="1"/>
            <a:r>
              <a:rPr lang="en-US" sz="4000" b="1" dirty="0" smtClean="0">
                <a:latin typeface="Candara"/>
                <a:cs typeface="Candara"/>
              </a:rPr>
              <a:t>Child Restraint Lock-Off</a:t>
            </a:r>
          </a:p>
        </p:txBody>
      </p:sp>
      <p:sp>
        <p:nvSpPr>
          <p:cNvPr id="6149" name="Rectangle 3"/>
          <p:cNvSpPr>
            <a:spLocks noGrp="1" noChangeArrowheads="1"/>
          </p:cNvSpPr>
          <p:nvPr>
            <p:ph type="body" sz="half" idx="1"/>
          </p:nvPr>
        </p:nvSpPr>
        <p:spPr>
          <a:xfrm>
            <a:off x="638358" y="2624927"/>
            <a:ext cx="4664505" cy="3789367"/>
          </a:xfrm>
        </p:spPr>
        <p:txBody>
          <a:bodyPr/>
          <a:lstStyle/>
          <a:p>
            <a:pPr eaLnBrk="1" hangingPunct="1"/>
            <a:r>
              <a:rPr lang="en-US" sz="2600" dirty="0" smtClean="0">
                <a:latin typeface="Candara"/>
                <a:cs typeface="Candara"/>
              </a:rPr>
              <a:t>Built in locking clip</a:t>
            </a:r>
          </a:p>
          <a:p>
            <a:pPr eaLnBrk="1" hangingPunct="1"/>
            <a:endParaRPr lang="en-US" sz="2600" dirty="0" smtClean="0">
              <a:latin typeface="Candara"/>
              <a:cs typeface="Candara"/>
            </a:endParaRPr>
          </a:p>
          <a:p>
            <a:pPr eaLnBrk="1" hangingPunct="1"/>
            <a:r>
              <a:rPr lang="en-US" sz="2600" dirty="0" smtClean="0">
                <a:latin typeface="Candara"/>
                <a:cs typeface="Candara"/>
              </a:rPr>
              <a:t>Use when no pre-crash lock</a:t>
            </a:r>
          </a:p>
          <a:p>
            <a:pPr marL="0" indent="0" eaLnBrk="1" hangingPunct="1">
              <a:buNone/>
            </a:pPr>
            <a:endParaRPr lang="en-US" sz="2600" dirty="0" smtClean="0">
              <a:latin typeface="Candara"/>
              <a:cs typeface="Candara"/>
            </a:endParaRPr>
          </a:p>
          <a:p>
            <a:pPr eaLnBrk="1" hangingPunct="1"/>
            <a:r>
              <a:rPr lang="en-US" sz="2600" dirty="0" smtClean="0">
                <a:latin typeface="Candara"/>
                <a:cs typeface="Candara"/>
              </a:rPr>
              <a:t>Safe</a:t>
            </a:r>
          </a:p>
          <a:p>
            <a:pPr eaLnBrk="1" hangingPunct="1"/>
            <a:endParaRPr lang="en-US" sz="2600" dirty="0" smtClean="0">
              <a:latin typeface="Candara"/>
              <a:cs typeface="Candara"/>
            </a:endParaRPr>
          </a:p>
          <a:p>
            <a:pPr eaLnBrk="1" hangingPunct="1"/>
            <a:r>
              <a:rPr lang="en-US" sz="2600" dirty="0" smtClean="0">
                <a:latin typeface="Candara"/>
                <a:cs typeface="Candara"/>
              </a:rPr>
              <a:t>Lock-offs and locking clips do the same thing</a:t>
            </a:r>
          </a:p>
          <a:p>
            <a:pPr eaLnBrk="1" hangingPunct="1"/>
            <a:endParaRPr lang="en-US" sz="2600" dirty="0" smtClean="0">
              <a:latin typeface="Candara"/>
              <a:cs typeface="Candara"/>
            </a:endParaRPr>
          </a:p>
        </p:txBody>
      </p:sp>
      <p:sp>
        <p:nvSpPr>
          <p:cNvPr id="8" name="Slide Number Placeholder 6"/>
          <p:cNvSpPr>
            <a:spLocks noGrp="1"/>
          </p:cNvSpPr>
          <p:nvPr>
            <p:ph type="sldNum" sz="quarter" idx="12"/>
          </p:nvPr>
        </p:nvSpPr>
        <p:spPr/>
        <p:txBody>
          <a:bodyPr/>
          <a:lstStyle/>
          <a:p>
            <a:pPr>
              <a:defRPr/>
            </a:pPr>
            <a:fld id="{5475A858-0345-442D-AD04-57E53096B9D8}" type="slidenum">
              <a:rPr lang="en-US">
                <a:latin typeface="Candara"/>
                <a:cs typeface="Candara"/>
              </a:rPr>
              <a:pPr>
                <a:defRPr/>
              </a:pPr>
              <a:t>35</a:t>
            </a:fld>
            <a:endParaRPr lang="en-US">
              <a:latin typeface="Candara"/>
              <a:cs typeface="Candara"/>
            </a:endParaRPr>
          </a:p>
        </p:txBody>
      </p:sp>
      <p:pic>
        <p:nvPicPr>
          <p:cNvPr id="6150" name="Picture 8"/>
          <p:cNvPicPr>
            <a:picLocks noChangeAspect="1" noChangeArrowheads="1"/>
          </p:cNvPicPr>
          <p:nvPr/>
        </p:nvPicPr>
        <p:blipFill>
          <a:blip r:embed="rId3" cstate="print"/>
          <a:srcRect/>
          <a:stretch>
            <a:fillRect/>
          </a:stretch>
        </p:blipFill>
        <p:spPr bwMode="auto">
          <a:xfrm>
            <a:off x="5102836" y="1864342"/>
            <a:ext cx="1981200" cy="2643188"/>
          </a:xfrm>
          <a:prstGeom prst="rect">
            <a:avLst/>
          </a:prstGeom>
          <a:noFill/>
          <a:ln w="9525">
            <a:noFill/>
            <a:miter lim="800000"/>
            <a:headEnd/>
            <a:tailEnd/>
          </a:ln>
          <a:effectLst>
            <a:softEdge rad="63500"/>
          </a:effectLst>
        </p:spPr>
      </p:pic>
      <p:pic>
        <p:nvPicPr>
          <p:cNvPr id="6151" name="Picture 9"/>
          <p:cNvPicPr>
            <a:picLocks noChangeAspect="1" noChangeArrowheads="1"/>
          </p:cNvPicPr>
          <p:nvPr/>
        </p:nvPicPr>
        <p:blipFill>
          <a:blip r:embed="rId4" cstate="print"/>
          <a:srcRect/>
          <a:stretch>
            <a:fillRect/>
          </a:stretch>
        </p:blipFill>
        <p:spPr bwMode="auto">
          <a:xfrm>
            <a:off x="6447785" y="3976689"/>
            <a:ext cx="1873512" cy="2500313"/>
          </a:xfrm>
          <a:prstGeom prst="rect">
            <a:avLst/>
          </a:prstGeom>
          <a:noFill/>
          <a:ln w="9525">
            <a:noFill/>
            <a:miter lim="800000"/>
            <a:headEnd/>
            <a:tailEnd/>
          </a:ln>
          <a:effectLst>
            <a:softEdge rad="63500"/>
          </a:effectLst>
        </p:spPr>
      </p:pic>
    </p:spTree>
    <p:extLst>
      <p:ext uri="{BB962C8B-B14F-4D97-AF65-F5344CB8AC3E}">
        <p14:creationId xmlns="" xmlns:p14="http://schemas.microsoft.com/office/powerpoint/2010/main" val="38570290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3"/>
          <p:cNvSpPr>
            <a:spLocks noGrp="1" noChangeArrowheads="1"/>
          </p:cNvSpPr>
          <p:nvPr>
            <p:ph type="title"/>
          </p:nvPr>
        </p:nvSpPr>
        <p:spPr>
          <a:xfrm>
            <a:off x="2585438" y="674599"/>
            <a:ext cx="6558564" cy="1286635"/>
          </a:xfrm>
        </p:spPr>
        <p:txBody>
          <a:bodyPr/>
          <a:lstStyle/>
          <a:p>
            <a:pPr eaLnBrk="1" hangingPunct="1"/>
            <a:r>
              <a:rPr lang="en-US" sz="4000" b="1" dirty="0" smtClean="0">
                <a:latin typeface="Candara"/>
                <a:cs typeface="Candara"/>
              </a:rPr>
              <a:t>Lower Anchors and Tethers for Children (LATCH)</a:t>
            </a:r>
          </a:p>
        </p:txBody>
      </p:sp>
      <p:sp>
        <p:nvSpPr>
          <p:cNvPr id="3078" name="Rectangle 4"/>
          <p:cNvSpPr>
            <a:spLocks noGrp="1" noChangeArrowheads="1"/>
          </p:cNvSpPr>
          <p:nvPr>
            <p:ph type="body" sz="half" idx="1"/>
          </p:nvPr>
        </p:nvSpPr>
        <p:spPr>
          <a:xfrm>
            <a:off x="621103" y="2877416"/>
            <a:ext cx="5835327" cy="3595692"/>
          </a:xfrm>
        </p:spPr>
        <p:txBody>
          <a:bodyPr/>
          <a:lstStyle/>
          <a:p>
            <a:pPr eaLnBrk="1" hangingPunct="1"/>
            <a:r>
              <a:rPr lang="en-US" sz="2600" dirty="0" smtClean="0">
                <a:latin typeface="Candara"/>
                <a:cs typeface="Candara"/>
              </a:rPr>
              <a:t>Easy install</a:t>
            </a:r>
          </a:p>
          <a:p>
            <a:pPr eaLnBrk="1" hangingPunct="1"/>
            <a:endParaRPr lang="en-US" sz="2600" dirty="0" smtClean="0">
              <a:latin typeface="Candara"/>
              <a:cs typeface="Candara"/>
            </a:endParaRPr>
          </a:p>
          <a:p>
            <a:pPr eaLnBrk="1" hangingPunct="1"/>
            <a:r>
              <a:rPr lang="en-US" sz="2600" dirty="0" smtClean="0">
                <a:latin typeface="Candara"/>
                <a:cs typeface="Candara"/>
              </a:rPr>
              <a:t>2000 model year cars</a:t>
            </a:r>
          </a:p>
          <a:p>
            <a:pPr eaLnBrk="1" hangingPunct="1"/>
            <a:endParaRPr lang="en-US" sz="2600" dirty="0" smtClean="0">
              <a:latin typeface="Candara"/>
              <a:cs typeface="Candara"/>
            </a:endParaRPr>
          </a:p>
          <a:p>
            <a:pPr eaLnBrk="1" hangingPunct="1"/>
            <a:r>
              <a:rPr lang="en-US" sz="2600" dirty="0" smtClean="0">
                <a:latin typeface="Candara"/>
                <a:cs typeface="Candara"/>
              </a:rPr>
              <a:t>Read the vehicle and CR manuals</a:t>
            </a:r>
          </a:p>
          <a:p>
            <a:pPr eaLnBrk="1" hangingPunct="1"/>
            <a:endParaRPr lang="en-US" sz="2600" dirty="0" smtClean="0">
              <a:latin typeface="Candara"/>
              <a:cs typeface="Candara"/>
            </a:endParaRPr>
          </a:p>
        </p:txBody>
      </p:sp>
      <p:pic>
        <p:nvPicPr>
          <p:cNvPr id="3079" name="Picture 5" descr="latch_graphic">
            <a:hlinkClick r:id="rId3"/>
          </p:cNvPr>
          <p:cNvPicPr>
            <a:picLocks noGrp="1" noChangeAspect="1" noChangeArrowheads="1"/>
          </p:cNvPicPr>
          <p:nvPr>
            <p:ph sz="half" idx="2"/>
          </p:nvPr>
        </p:nvPicPr>
        <p:blipFill>
          <a:blip r:embed="rId4" cstate="print"/>
          <a:srcRect/>
          <a:stretch>
            <a:fillRect/>
          </a:stretch>
        </p:blipFill>
        <p:spPr>
          <a:xfrm>
            <a:off x="7239000" y="3276600"/>
            <a:ext cx="431800" cy="431800"/>
          </a:xfrm>
        </p:spPr>
      </p:pic>
      <p:sp>
        <p:nvSpPr>
          <p:cNvPr id="6" name="Slide Number Placeholder 5"/>
          <p:cNvSpPr>
            <a:spLocks noGrp="1"/>
          </p:cNvSpPr>
          <p:nvPr>
            <p:ph type="sldNum" sz="quarter" idx="12"/>
          </p:nvPr>
        </p:nvSpPr>
        <p:spPr/>
        <p:txBody>
          <a:bodyPr/>
          <a:lstStyle/>
          <a:p>
            <a:pPr>
              <a:defRPr/>
            </a:pPr>
            <a:fld id="{6AED6C03-B4E9-4097-9B29-5D0DBD073438}" type="slidenum">
              <a:rPr lang="en-US">
                <a:latin typeface="Candara"/>
                <a:cs typeface="Candara"/>
              </a:rPr>
              <a:pPr>
                <a:defRPr/>
              </a:pPr>
              <a:t>36</a:t>
            </a:fld>
            <a:endParaRPr lang="en-US">
              <a:latin typeface="Candara"/>
              <a:cs typeface="Candara"/>
            </a:endParaRPr>
          </a:p>
        </p:txBody>
      </p:sp>
      <p:pic>
        <p:nvPicPr>
          <p:cNvPr id="3076" name="Picture 2" descr="ch6_d"/>
          <p:cNvPicPr>
            <a:picLocks noChangeAspect="1" noChangeArrowheads="1"/>
          </p:cNvPicPr>
          <p:nvPr/>
        </p:nvPicPr>
        <p:blipFill>
          <a:blip r:embed="rId5" cstate="print"/>
          <a:srcRect/>
          <a:stretch>
            <a:fillRect/>
          </a:stretch>
        </p:blipFill>
        <p:spPr bwMode="auto">
          <a:xfrm>
            <a:off x="6079241" y="2504646"/>
            <a:ext cx="2525713" cy="3124200"/>
          </a:xfrm>
          <a:prstGeom prst="rect">
            <a:avLst/>
          </a:prstGeom>
          <a:noFill/>
          <a:ln w="9525">
            <a:noFill/>
            <a:miter lim="800000"/>
            <a:headEnd/>
            <a:tailEnd/>
          </a:ln>
        </p:spPr>
      </p:pic>
    </p:spTree>
    <p:extLst>
      <p:ext uri="{BB962C8B-B14F-4D97-AF65-F5344CB8AC3E}">
        <p14:creationId xmlns="" xmlns:p14="http://schemas.microsoft.com/office/powerpoint/2010/main" val="21305297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a:xfrm>
            <a:off x="2585438" y="838200"/>
            <a:ext cx="6018372" cy="838200"/>
          </a:xfrm>
        </p:spPr>
        <p:txBody>
          <a:bodyPr/>
          <a:lstStyle/>
          <a:p>
            <a:pPr algn="l" eaLnBrk="1" hangingPunct="1"/>
            <a:r>
              <a:rPr lang="en-US" sz="4000" b="1" dirty="0" smtClean="0"/>
              <a:t>			Using LATCH </a:t>
            </a:r>
          </a:p>
        </p:txBody>
      </p:sp>
      <p:sp>
        <p:nvSpPr>
          <p:cNvPr id="4101" name="Rectangle 3"/>
          <p:cNvSpPr>
            <a:spLocks noGrp="1" noChangeArrowheads="1"/>
          </p:cNvSpPr>
          <p:nvPr>
            <p:ph idx="1"/>
          </p:nvPr>
        </p:nvSpPr>
        <p:spPr>
          <a:xfrm>
            <a:off x="621103" y="2653612"/>
            <a:ext cx="4175184" cy="3820340"/>
          </a:xfrm>
        </p:spPr>
        <p:txBody>
          <a:bodyPr/>
          <a:lstStyle/>
          <a:p>
            <a:pPr eaLnBrk="1" hangingPunct="1"/>
            <a:r>
              <a:rPr lang="en-US" sz="2600" dirty="0" smtClean="0"/>
              <a:t>Vehicle LATCH parts:</a:t>
            </a:r>
          </a:p>
          <a:p>
            <a:pPr lvl="1" eaLnBrk="1" hangingPunct="1"/>
            <a:r>
              <a:rPr lang="en-US" sz="2600" dirty="0" smtClean="0"/>
              <a:t>One pair lower anchors</a:t>
            </a:r>
          </a:p>
          <a:p>
            <a:pPr lvl="2"/>
            <a:r>
              <a:rPr lang="en-US" sz="2200" dirty="0" smtClean="0">
                <a:latin typeface="Candara"/>
                <a:cs typeface="Candara"/>
              </a:rPr>
              <a:t>Visible</a:t>
            </a:r>
          </a:p>
          <a:p>
            <a:pPr lvl="2"/>
            <a:r>
              <a:rPr lang="en-US" sz="2200" dirty="0" smtClean="0">
                <a:latin typeface="Candara"/>
                <a:cs typeface="Candara"/>
              </a:rPr>
              <a:t>Hidden</a:t>
            </a:r>
          </a:p>
          <a:p>
            <a:pPr lvl="2"/>
            <a:r>
              <a:rPr lang="en-US" sz="2200" dirty="0" smtClean="0">
                <a:latin typeface="Candara"/>
                <a:cs typeface="Candara"/>
              </a:rPr>
              <a:t>Labels/tags</a:t>
            </a:r>
          </a:p>
          <a:p>
            <a:pPr lvl="1" eaLnBrk="1" hangingPunct="1"/>
            <a:r>
              <a:rPr lang="en-US" sz="2600" dirty="0" smtClean="0"/>
              <a:t>Top tether anchor</a:t>
            </a:r>
          </a:p>
          <a:p>
            <a:pPr lvl="2"/>
            <a:r>
              <a:rPr lang="en-US" sz="2200" dirty="0" smtClean="0"/>
              <a:t>Can be in many locations</a:t>
            </a:r>
          </a:p>
          <a:p>
            <a:pPr lvl="2"/>
            <a:r>
              <a:rPr lang="en-US" sz="2200" dirty="0" smtClean="0"/>
              <a:t>Read manual for location</a:t>
            </a:r>
          </a:p>
        </p:txBody>
      </p:sp>
      <p:sp>
        <p:nvSpPr>
          <p:cNvPr id="8" name="Slide Number Placeholder 4"/>
          <p:cNvSpPr>
            <a:spLocks noGrp="1"/>
          </p:cNvSpPr>
          <p:nvPr>
            <p:ph type="sldNum" sz="quarter" idx="12"/>
          </p:nvPr>
        </p:nvSpPr>
        <p:spPr/>
        <p:txBody>
          <a:bodyPr/>
          <a:lstStyle/>
          <a:p>
            <a:pPr>
              <a:defRPr/>
            </a:pPr>
            <a:fld id="{3DE43202-24C5-43D9-9FA8-CA8FC966421F}" type="slidenum">
              <a:rPr lang="en-US"/>
              <a:pPr>
                <a:defRPr/>
              </a:pPr>
              <a:t>37</a:t>
            </a:fld>
            <a:endParaRPr lang="en-US"/>
          </a:p>
        </p:txBody>
      </p:sp>
      <p:pic>
        <p:nvPicPr>
          <p:cNvPr id="4102" name="Picture 4" descr="LATCHanchorages"/>
          <p:cNvPicPr>
            <a:picLocks noChangeAspect="1" noChangeArrowheads="1"/>
          </p:cNvPicPr>
          <p:nvPr/>
        </p:nvPicPr>
        <p:blipFill>
          <a:blip r:embed="rId3" cstate="print"/>
          <a:srcRect t="6667" b="10001"/>
          <a:stretch>
            <a:fillRect/>
          </a:stretch>
        </p:blipFill>
        <p:spPr bwMode="auto">
          <a:xfrm>
            <a:off x="7004651" y="1676402"/>
            <a:ext cx="1983903" cy="1239939"/>
          </a:xfrm>
          <a:prstGeom prst="rect">
            <a:avLst/>
          </a:prstGeom>
          <a:noFill/>
          <a:ln w="9525">
            <a:noFill/>
            <a:miter lim="800000"/>
            <a:headEnd/>
            <a:tailEnd/>
          </a:ln>
          <a:effectLst>
            <a:softEdge rad="63500"/>
          </a:effectLst>
        </p:spPr>
      </p:pic>
      <p:pic>
        <p:nvPicPr>
          <p:cNvPr id="4103" name="Picture 5" descr="latch2"/>
          <p:cNvPicPr>
            <a:picLocks noChangeAspect="1" noChangeArrowheads="1"/>
          </p:cNvPicPr>
          <p:nvPr/>
        </p:nvPicPr>
        <p:blipFill>
          <a:blip r:embed="rId4" cstate="print"/>
          <a:srcRect/>
          <a:stretch>
            <a:fillRect/>
          </a:stretch>
        </p:blipFill>
        <p:spPr bwMode="auto">
          <a:xfrm>
            <a:off x="5937848" y="5044884"/>
            <a:ext cx="2133600" cy="1429068"/>
          </a:xfrm>
          <a:prstGeom prst="rect">
            <a:avLst/>
          </a:prstGeom>
          <a:noFill/>
          <a:ln w="9525">
            <a:noFill/>
            <a:miter lim="800000"/>
            <a:headEnd/>
            <a:tailEnd/>
          </a:ln>
          <a:effectLst>
            <a:softEdge rad="63500"/>
          </a:effectLst>
        </p:spPr>
      </p:pic>
      <p:sp>
        <p:nvSpPr>
          <p:cNvPr id="4104" name="Line 6"/>
          <p:cNvSpPr>
            <a:spLocks noChangeShapeType="1"/>
          </p:cNvSpPr>
          <p:nvPr/>
        </p:nvSpPr>
        <p:spPr bwMode="auto">
          <a:xfrm flipV="1">
            <a:off x="7613208" y="2535339"/>
            <a:ext cx="990600" cy="381000"/>
          </a:xfrm>
          <a:prstGeom prst="line">
            <a:avLst/>
          </a:prstGeom>
          <a:noFill/>
          <a:ln w="38100">
            <a:solidFill>
              <a:schemeClr val="tx1"/>
            </a:solidFill>
            <a:round/>
            <a:headEnd/>
            <a:tailEnd type="triangle" w="med" len="med"/>
          </a:ln>
        </p:spPr>
        <p:txBody>
          <a:bodyPr/>
          <a:lstStyle/>
          <a:p>
            <a:endParaRPr lang="en-US"/>
          </a:p>
        </p:txBody>
      </p:sp>
      <p:sp>
        <p:nvSpPr>
          <p:cNvPr id="4105" name="Line 7"/>
          <p:cNvSpPr>
            <a:spLocks noChangeShapeType="1"/>
          </p:cNvSpPr>
          <p:nvPr/>
        </p:nvSpPr>
        <p:spPr bwMode="auto">
          <a:xfrm flipH="1" flipV="1">
            <a:off x="7308408" y="2078139"/>
            <a:ext cx="304800" cy="838200"/>
          </a:xfrm>
          <a:prstGeom prst="line">
            <a:avLst/>
          </a:prstGeom>
          <a:noFill/>
          <a:ln w="38100">
            <a:solidFill>
              <a:schemeClr val="tx1"/>
            </a:solidFill>
            <a:round/>
            <a:headEnd/>
            <a:tailEnd type="triangle" w="med" len="med"/>
          </a:ln>
        </p:spPr>
        <p:txBody>
          <a:bodyPr/>
          <a:lstStyle/>
          <a:p>
            <a:endParaRPr lang="en-US"/>
          </a:p>
        </p:txBody>
      </p:sp>
      <p:pic>
        <p:nvPicPr>
          <p:cNvPr id="9" name="Picture 8" descr="Small label"/>
          <p:cNvPicPr>
            <a:picLocks noChangeAspect="1" noChangeArrowheads="1"/>
          </p:cNvPicPr>
          <p:nvPr/>
        </p:nvPicPr>
        <p:blipFill>
          <a:blip r:embed="rId5">
            <a:extLst>
              <a:ext uri="{28A0092B-C50C-407E-A947-70E740481C1C}">
                <a14:useLocalDpi xmlns="" xmlns:a14="http://schemas.microsoft.com/office/drawing/2010/main" val="0"/>
              </a:ext>
            </a:extLst>
          </a:blip>
          <a:srcRect l="18573" t="15849" r="24115" b="18923"/>
          <a:stretch>
            <a:fillRect/>
          </a:stretch>
        </p:blipFill>
        <p:spPr bwMode="auto">
          <a:xfrm>
            <a:off x="7613208" y="3299278"/>
            <a:ext cx="914400" cy="960295"/>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5" descr="LA under velcro"/>
          <p:cNvPicPr>
            <a:picLocks noChangeAspect="1" noChangeArrowheads="1"/>
          </p:cNvPicPr>
          <p:nvPr/>
        </p:nvPicPr>
        <p:blipFill>
          <a:blip r:embed="rId6" cstate="print"/>
          <a:srcRect/>
          <a:stretch>
            <a:fillRect/>
          </a:stretch>
        </p:blipFill>
        <p:spPr bwMode="auto">
          <a:xfrm>
            <a:off x="4892629" y="2653614"/>
            <a:ext cx="2415779" cy="1605959"/>
          </a:xfrm>
          <a:prstGeom prst="rect">
            <a:avLst/>
          </a:prstGeom>
          <a:noFill/>
          <a:ln w="9525">
            <a:noFill/>
            <a:miter lim="800000"/>
            <a:headEnd/>
            <a:tailEnd/>
          </a:ln>
          <a:effectLst>
            <a:softEdge rad="63500"/>
          </a:effectLst>
        </p:spPr>
      </p:pic>
      <p:sp>
        <p:nvSpPr>
          <p:cNvPr id="11" name="Text Box 6"/>
          <p:cNvSpPr txBox="1">
            <a:spLocks noChangeArrowheads="1"/>
          </p:cNvSpPr>
          <p:nvPr/>
        </p:nvSpPr>
        <p:spPr bwMode="auto">
          <a:xfrm>
            <a:off x="5271099" y="3756476"/>
            <a:ext cx="2057400" cy="523220"/>
          </a:xfrm>
          <a:prstGeom prst="rect">
            <a:avLst/>
          </a:prstGeom>
          <a:noFill/>
          <a:ln w="12700">
            <a:noFill/>
            <a:miter lim="800000"/>
            <a:headEnd/>
            <a:tailEnd/>
          </a:ln>
        </p:spPr>
        <p:txBody>
          <a:bodyPr>
            <a:spAutoFit/>
          </a:bodyPr>
          <a:lstStyle/>
          <a:p>
            <a:pPr algn="ctr" eaLnBrk="1" hangingPunct="1"/>
            <a:r>
              <a:rPr lang="en-US" sz="1400" b="1" dirty="0">
                <a:solidFill>
                  <a:srgbClr val="FFFF00"/>
                </a:solidFill>
                <a:latin typeface="Candara"/>
                <a:cs typeface="Candara"/>
              </a:rPr>
              <a:t>Flap must be moved to see lower anchors</a:t>
            </a:r>
          </a:p>
        </p:txBody>
      </p:sp>
      <p:sp>
        <p:nvSpPr>
          <p:cNvPr id="12" name="Freeform 7"/>
          <p:cNvSpPr>
            <a:spLocks/>
          </p:cNvSpPr>
          <p:nvPr/>
        </p:nvSpPr>
        <p:spPr bwMode="auto">
          <a:xfrm>
            <a:off x="5423499" y="3299276"/>
            <a:ext cx="1581151" cy="514350"/>
          </a:xfrm>
          <a:custGeom>
            <a:avLst/>
            <a:gdLst>
              <a:gd name="T0" fmla="*/ 0 w 996"/>
              <a:gd name="T1" fmla="*/ 18 h 324"/>
              <a:gd name="T2" fmla="*/ 516 w 996"/>
              <a:gd name="T3" fmla="*/ 324 h 324"/>
              <a:gd name="T4" fmla="*/ 996 w 996"/>
              <a:gd name="T5" fmla="*/ 0 h 324"/>
              <a:gd name="T6" fmla="*/ 0 60000 65536"/>
              <a:gd name="T7" fmla="*/ 0 60000 65536"/>
              <a:gd name="T8" fmla="*/ 0 60000 65536"/>
              <a:gd name="T9" fmla="*/ 0 w 996"/>
              <a:gd name="T10" fmla="*/ 0 h 324"/>
              <a:gd name="T11" fmla="*/ 996 w 996"/>
              <a:gd name="T12" fmla="*/ 324 h 324"/>
            </a:gdLst>
            <a:ahLst/>
            <a:cxnLst>
              <a:cxn ang="T6">
                <a:pos x="T0" y="T1"/>
              </a:cxn>
              <a:cxn ang="T7">
                <a:pos x="T2" y="T3"/>
              </a:cxn>
              <a:cxn ang="T8">
                <a:pos x="T4" y="T5"/>
              </a:cxn>
            </a:cxnLst>
            <a:rect l="T9" t="T10" r="T11" b="T12"/>
            <a:pathLst>
              <a:path w="996" h="324">
                <a:moveTo>
                  <a:pt x="0" y="18"/>
                </a:moveTo>
                <a:lnTo>
                  <a:pt x="516" y="324"/>
                </a:lnTo>
                <a:lnTo>
                  <a:pt x="996" y="0"/>
                </a:lnTo>
              </a:path>
            </a:pathLst>
          </a:custGeom>
          <a:noFill/>
          <a:ln w="28575" cap="flat" cmpd="sng">
            <a:solidFill>
              <a:srgbClr val="FFFF00"/>
            </a:solidFill>
            <a:prstDash val="solid"/>
            <a:round/>
            <a:headEnd type="triangle" w="med" len="med"/>
            <a:tailEnd type="triangle" w="med" len="med"/>
          </a:ln>
        </p:spPr>
        <p:txBody>
          <a:bodyPr/>
          <a:lstStyle/>
          <a:p>
            <a:endParaRPr lang="en-US">
              <a:latin typeface="Candara"/>
              <a:cs typeface="Candara"/>
            </a:endParaRPr>
          </a:p>
        </p:txBody>
      </p:sp>
    </p:spTree>
    <p:extLst>
      <p:ext uri="{BB962C8B-B14F-4D97-AF65-F5344CB8AC3E}">
        <p14:creationId xmlns="" xmlns:p14="http://schemas.microsoft.com/office/powerpoint/2010/main" val="8710921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2585437" y="650091"/>
            <a:ext cx="5929915" cy="1289194"/>
          </a:xfrm>
        </p:spPr>
        <p:txBody>
          <a:bodyPr>
            <a:normAutofit fontScale="90000"/>
          </a:bodyPr>
          <a:lstStyle/>
          <a:p>
            <a:r>
              <a:rPr lang="en-US" b="1" dirty="0">
                <a:latin typeface="Candara"/>
                <a:cs typeface="Candara"/>
              </a:rPr>
              <a:t>Possible </a:t>
            </a:r>
            <a:r>
              <a:rPr lang="en-US" b="1" dirty="0" smtClean="0">
                <a:latin typeface="Candara"/>
                <a:cs typeface="Candara"/>
              </a:rPr>
              <a:t>Locations</a:t>
            </a:r>
            <a:br>
              <a:rPr lang="en-US" b="1" dirty="0" smtClean="0">
                <a:latin typeface="Candara"/>
                <a:cs typeface="Candara"/>
              </a:rPr>
            </a:br>
            <a:r>
              <a:rPr lang="en-US" b="1" dirty="0" smtClean="0">
                <a:latin typeface="Candara"/>
                <a:cs typeface="Candara"/>
              </a:rPr>
              <a:t>Top Tether Anchors </a:t>
            </a:r>
            <a:br>
              <a:rPr lang="en-US" b="1" dirty="0" smtClean="0">
                <a:latin typeface="Candara"/>
                <a:cs typeface="Candara"/>
              </a:rPr>
            </a:br>
            <a:endParaRPr lang="en-US" b="1" dirty="0" smtClean="0">
              <a:latin typeface="Candara"/>
              <a:cs typeface="Candara"/>
            </a:endParaRPr>
          </a:p>
        </p:txBody>
      </p:sp>
      <p:sp>
        <p:nvSpPr>
          <p:cNvPr id="5125" name="Rectangle 3"/>
          <p:cNvSpPr>
            <a:spLocks noGrp="1" noChangeArrowheads="1"/>
          </p:cNvSpPr>
          <p:nvPr>
            <p:ph type="body" sz="half" idx="1"/>
          </p:nvPr>
        </p:nvSpPr>
        <p:spPr>
          <a:xfrm>
            <a:off x="638357" y="2630932"/>
            <a:ext cx="4219395" cy="3846068"/>
          </a:xfrm>
        </p:spPr>
        <p:txBody>
          <a:bodyPr/>
          <a:lstStyle/>
          <a:p>
            <a:pPr eaLnBrk="1" hangingPunct="1"/>
            <a:r>
              <a:rPr lang="en-US" dirty="0" smtClean="0">
                <a:latin typeface="Candara"/>
                <a:cs typeface="Candara"/>
              </a:rPr>
              <a:t>Ceiling</a:t>
            </a:r>
          </a:p>
          <a:p>
            <a:pPr eaLnBrk="1" hangingPunct="1"/>
            <a:r>
              <a:rPr lang="en-US" dirty="0" smtClean="0">
                <a:latin typeface="Candara"/>
                <a:cs typeface="Candara"/>
              </a:rPr>
              <a:t>Rear window shelf</a:t>
            </a:r>
          </a:p>
          <a:p>
            <a:pPr eaLnBrk="1" hangingPunct="1"/>
            <a:r>
              <a:rPr lang="en-US" dirty="0" smtClean="0">
                <a:latin typeface="Candara"/>
                <a:cs typeface="Candara"/>
              </a:rPr>
              <a:t>Back of vehicle seat</a:t>
            </a:r>
          </a:p>
          <a:p>
            <a:pPr eaLnBrk="1" hangingPunct="1"/>
            <a:r>
              <a:rPr lang="en-US" dirty="0" smtClean="0">
                <a:latin typeface="Candara"/>
                <a:cs typeface="Candara"/>
              </a:rPr>
              <a:t>Floor</a:t>
            </a:r>
          </a:p>
          <a:p>
            <a:pPr eaLnBrk="1" hangingPunct="1"/>
            <a:r>
              <a:rPr lang="en-US" dirty="0" smtClean="0">
                <a:latin typeface="Candara"/>
                <a:cs typeface="Candara"/>
              </a:rPr>
              <a:t>Under vehicle seat</a:t>
            </a:r>
          </a:p>
        </p:txBody>
      </p:sp>
      <p:pic>
        <p:nvPicPr>
          <p:cNvPr id="5126" name="Picture 4" descr="tetheranchorlocations"/>
          <p:cNvPicPr>
            <a:picLocks noGrp="1" noChangeAspect="1" noChangeArrowheads="1"/>
          </p:cNvPicPr>
          <p:nvPr>
            <p:ph sz="half" idx="2"/>
          </p:nvPr>
        </p:nvPicPr>
        <p:blipFill>
          <a:blip r:embed="rId3" cstate="print"/>
          <a:srcRect/>
          <a:stretch>
            <a:fillRect/>
          </a:stretch>
        </p:blipFill>
        <p:spPr>
          <a:xfrm>
            <a:off x="4662719" y="2208213"/>
            <a:ext cx="3943351" cy="4268788"/>
          </a:xfrm>
          <a:noFill/>
        </p:spPr>
      </p:pic>
      <p:sp>
        <p:nvSpPr>
          <p:cNvPr id="6" name="Slide Number Placeholder 5"/>
          <p:cNvSpPr>
            <a:spLocks noGrp="1"/>
          </p:cNvSpPr>
          <p:nvPr>
            <p:ph type="sldNum" sz="quarter" idx="12"/>
          </p:nvPr>
        </p:nvSpPr>
        <p:spPr/>
        <p:txBody>
          <a:bodyPr/>
          <a:lstStyle/>
          <a:p>
            <a:pPr>
              <a:defRPr/>
            </a:pPr>
            <a:fld id="{792B6905-7A0B-4613-B117-0C4CE995ABC4}" type="slidenum">
              <a:rPr lang="en-US">
                <a:latin typeface="Candara"/>
                <a:cs typeface="Candara"/>
              </a:rPr>
              <a:pPr>
                <a:defRPr/>
              </a:pPr>
              <a:t>38</a:t>
            </a:fld>
            <a:endParaRPr lang="en-US">
              <a:latin typeface="Candara"/>
              <a:cs typeface="Candara"/>
            </a:endParaRPr>
          </a:p>
        </p:txBody>
      </p:sp>
      <p:pic>
        <p:nvPicPr>
          <p:cNvPr id="5127" name="Picture 5" descr="tetheranchorsymbolx96T"/>
          <p:cNvPicPr>
            <a:picLocks noChangeAspect="1" noChangeArrowheads="1"/>
          </p:cNvPicPr>
          <p:nvPr/>
        </p:nvPicPr>
        <p:blipFill>
          <a:blip r:embed="rId4" cstate="print"/>
          <a:srcRect/>
          <a:stretch>
            <a:fillRect/>
          </a:stretch>
        </p:blipFill>
        <p:spPr bwMode="auto">
          <a:xfrm>
            <a:off x="7086600" y="2057400"/>
            <a:ext cx="1371600" cy="1093788"/>
          </a:xfrm>
          <a:prstGeom prst="rect">
            <a:avLst/>
          </a:prstGeom>
          <a:noFill/>
          <a:ln w="9525">
            <a:noFill/>
            <a:miter lim="800000"/>
            <a:headEnd/>
            <a:tailEnd/>
          </a:ln>
        </p:spPr>
      </p:pic>
    </p:spTree>
    <p:extLst>
      <p:ext uri="{BB962C8B-B14F-4D97-AF65-F5344CB8AC3E}">
        <p14:creationId xmlns="" xmlns:p14="http://schemas.microsoft.com/office/powerpoint/2010/main" val="35510232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a:xfrm>
            <a:off x="2558748" y="906604"/>
            <a:ext cx="6585253" cy="841248"/>
          </a:xfrm>
        </p:spPr>
        <p:txBody>
          <a:bodyPr/>
          <a:lstStyle/>
          <a:p>
            <a:pPr algn="ctr" eaLnBrk="1" hangingPunct="1"/>
            <a:r>
              <a:rPr lang="en-US" b="1" dirty="0" smtClean="0">
                <a:latin typeface="Candara"/>
                <a:cs typeface="Candara"/>
              </a:rPr>
              <a:t>Common LATCH Misuse</a:t>
            </a:r>
          </a:p>
        </p:txBody>
      </p:sp>
      <p:sp>
        <p:nvSpPr>
          <p:cNvPr id="7173" name="Rectangle 3"/>
          <p:cNvSpPr>
            <a:spLocks noGrp="1" noChangeArrowheads="1"/>
          </p:cNvSpPr>
          <p:nvPr>
            <p:ph sz="half" idx="1"/>
          </p:nvPr>
        </p:nvSpPr>
        <p:spPr>
          <a:xfrm>
            <a:off x="1039450" y="2653612"/>
            <a:ext cx="4341297" cy="3823388"/>
          </a:xfrm>
        </p:spPr>
        <p:txBody>
          <a:bodyPr/>
          <a:lstStyle/>
          <a:p>
            <a:pPr eaLnBrk="1" hangingPunct="1"/>
            <a:r>
              <a:rPr lang="en-US" sz="2600" b="1" i="1" dirty="0" smtClean="0">
                <a:latin typeface="Candara"/>
                <a:cs typeface="Candara"/>
              </a:rPr>
              <a:t>Lower Anchors</a:t>
            </a:r>
            <a:endParaRPr lang="en-US" sz="2600" b="1" dirty="0" smtClean="0">
              <a:latin typeface="Candara"/>
              <a:cs typeface="Candara"/>
            </a:endParaRPr>
          </a:p>
          <a:p>
            <a:pPr lvl="1" eaLnBrk="1" hangingPunct="1"/>
            <a:r>
              <a:rPr lang="en-US" sz="2600" dirty="0" smtClean="0">
                <a:latin typeface="Candara"/>
                <a:cs typeface="Candara"/>
              </a:rPr>
              <a:t>Not Attached</a:t>
            </a:r>
          </a:p>
          <a:p>
            <a:pPr lvl="1" eaLnBrk="1" hangingPunct="1"/>
            <a:r>
              <a:rPr lang="en-US" sz="2600" dirty="0" smtClean="0">
                <a:latin typeface="Candara"/>
                <a:cs typeface="Candara"/>
              </a:rPr>
              <a:t>Wrong spot</a:t>
            </a:r>
          </a:p>
          <a:p>
            <a:pPr lvl="1" eaLnBrk="1" hangingPunct="1"/>
            <a:r>
              <a:rPr lang="en-US" sz="2600" dirty="0" smtClean="0">
                <a:latin typeface="Candara"/>
                <a:cs typeface="Candara"/>
              </a:rPr>
              <a:t>Seatbelt and LATCH</a:t>
            </a:r>
          </a:p>
          <a:p>
            <a:pPr lvl="1" eaLnBrk="1" hangingPunct="1"/>
            <a:r>
              <a:rPr lang="en-US" sz="2600" dirty="0" smtClean="0">
                <a:latin typeface="Candara"/>
                <a:cs typeface="Candara"/>
              </a:rPr>
              <a:t>Two child restraints and one bar</a:t>
            </a:r>
          </a:p>
        </p:txBody>
      </p:sp>
      <p:sp>
        <p:nvSpPr>
          <p:cNvPr id="7174" name="Rectangle 4"/>
          <p:cNvSpPr>
            <a:spLocks noGrp="1" noChangeArrowheads="1"/>
          </p:cNvSpPr>
          <p:nvPr>
            <p:ph sz="half" idx="2"/>
          </p:nvPr>
        </p:nvSpPr>
        <p:spPr>
          <a:xfrm>
            <a:off x="5033018" y="2653612"/>
            <a:ext cx="3958585" cy="3823388"/>
          </a:xfrm>
        </p:spPr>
        <p:txBody>
          <a:bodyPr/>
          <a:lstStyle/>
          <a:p>
            <a:pPr eaLnBrk="1" hangingPunct="1"/>
            <a:r>
              <a:rPr lang="en-US" sz="2600" b="1" i="1" dirty="0" smtClean="0">
                <a:latin typeface="Candara"/>
                <a:cs typeface="Candara"/>
              </a:rPr>
              <a:t>Top Tether Anchors</a:t>
            </a:r>
            <a:endParaRPr lang="en-US" sz="2600" b="1" dirty="0" smtClean="0">
              <a:latin typeface="Candara"/>
              <a:cs typeface="Candara"/>
            </a:endParaRPr>
          </a:p>
          <a:p>
            <a:pPr lvl="1" eaLnBrk="1" hangingPunct="1"/>
            <a:r>
              <a:rPr lang="en-US" sz="2600" dirty="0" smtClean="0">
                <a:latin typeface="Candara"/>
                <a:cs typeface="Candara"/>
              </a:rPr>
              <a:t>Not used</a:t>
            </a:r>
          </a:p>
          <a:p>
            <a:pPr lvl="1" eaLnBrk="1" hangingPunct="1"/>
            <a:r>
              <a:rPr lang="en-US" sz="2600" dirty="0" smtClean="0">
                <a:latin typeface="Candara"/>
                <a:cs typeface="Candara"/>
              </a:rPr>
              <a:t>Wrong spot</a:t>
            </a:r>
          </a:p>
          <a:p>
            <a:pPr lvl="1" eaLnBrk="1" hangingPunct="1"/>
            <a:r>
              <a:rPr lang="en-US" sz="2600" dirty="0" smtClean="0">
                <a:latin typeface="Candara"/>
                <a:cs typeface="Candara"/>
              </a:rPr>
              <a:t>Too loose</a:t>
            </a:r>
          </a:p>
        </p:txBody>
      </p:sp>
      <p:sp>
        <p:nvSpPr>
          <p:cNvPr id="5" name="Slide Number Placeholder 5"/>
          <p:cNvSpPr>
            <a:spLocks noGrp="1"/>
          </p:cNvSpPr>
          <p:nvPr>
            <p:ph type="sldNum" sz="quarter" idx="12"/>
          </p:nvPr>
        </p:nvSpPr>
        <p:spPr/>
        <p:txBody>
          <a:bodyPr/>
          <a:lstStyle/>
          <a:p>
            <a:pPr>
              <a:defRPr/>
            </a:pPr>
            <a:fld id="{773854BA-4801-4A2A-8DFF-C1892402C6AE}" type="slidenum">
              <a:rPr lang="en-US">
                <a:latin typeface="Candara"/>
                <a:cs typeface="Candara"/>
              </a:rPr>
              <a:pPr>
                <a:defRPr/>
              </a:pPr>
              <a:t>39</a:t>
            </a:fld>
            <a:endParaRPr lang="en-US">
              <a:latin typeface="Candara"/>
              <a:cs typeface="Candara"/>
            </a:endParaRPr>
          </a:p>
        </p:txBody>
      </p:sp>
    </p:spTree>
    <p:extLst>
      <p:ext uri="{BB962C8B-B14F-4D97-AF65-F5344CB8AC3E}">
        <p14:creationId xmlns="" xmlns:p14="http://schemas.microsoft.com/office/powerpoint/2010/main" val="8307457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5"/>
          <p:cNvSpPr>
            <a:spLocks noGrp="1" noChangeArrowheads="1"/>
          </p:cNvSpPr>
          <p:nvPr>
            <p:ph type="title"/>
          </p:nvPr>
        </p:nvSpPr>
        <p:spPr>
          <a:xfrm>
            <a:off x="2576051" y="971975"/>
            <a:ext cx="6567951" cy="766845"/>
          </a:xfrm>
        </p:spPr>
        <p:txBody>
          <a:bodyPr/>
          <a:lstStyle/>
          <a:p>
            <a:pPr algn="ctr" eaLnBrk="1" hangingPunct="1"/>
            <a:r>
              <a:rPr lang="en-US" sz="4000" b="1" dirty="0" smtClean="0">
                <a:latin typeface="Candara"/>
                <a:cs typeface="Candara"/>
              </a:rPr>
              <a:t>Why Use Restraints?</a:t>
            </a:r>
          </a:p>
        </p:txBody>
      </p:sp>
      <p:sp>
        <p:nvSpPr>
          <p:cNvPr id="16389" name="Rectangle 6"/>
          <p:cNvSpPr>
            <a:spLocks noGrp="1" noChangeArrowheads="1"/>
          </p:cNvSpPr>
          <p:nvPr>
            <p:ph idx="1"/>
          </p:nvPr>
        </p:nvSpPr>
        <p:spPr>
          <a:xfrm>
            <a:off x="868237" y="2665968"/>
            <a:ext cx="5394339" cy="3807985"/>
          </a:xfrm>
        </p:spPr>
        <p:txBody>
          <a:bodyPr/>
          <a:lstStyle/>
          <a:p>
            <a:pPr eaLnBrk="1" hangingPunct="1"/>
            <a:r>
              <a:rPr lang="en-US" sz="2600" dirty="0" smtClean="0">
                <a:latin typeface="Candara"/>
                <a:cs typeface="Candara"/>
              </a:rPr>
              <a:t>Studies show restraints cut down:</a:t>
            </a:r>
          </a:p>
          <a:p>
            <a:pPr lvl="1" eaLnBrk="1" hangingPunct="1"/>
            <a:r>
              <a:rPr lang="en-US" sz="2600" dirty="0" smtClean="0">
                <a:latin typeface="Candara"/>
                <a:cs typeface="Candara"/>
              </a:rPr>
              <a:t>  Injury severity by 60%</a:t>
            </a:r>
          </a:p>
          <a:p>
            <a:pPr lvl="1" eaLnBrk="1" hangingPunct="1"/>
            <a:r>
              <a:rPr lang="en-US" sz="2600" dirty="0" smtClean="0">
                <a:latin typeface="Candara"/>
                <a:cs typeface="Candara"/>
              </a:rPr>
              <a:t>  Hospital admissions by 69%</a:t>
            </a:r>
          </a:p>
          <a:p>
            <a:pPr lvl="1" eaLnBrk="1" hangingPunct="1"/>
            <a:r>
              <a:rPr lang="en-US" sz="2600" dirty="0" smtClean="0">
                <a:latin typeface="Candara"/>
                <a:cs typeface="Candara"/>
              </a:rPr>
              <a:t>  Treatment costs by 66%</a:t>
            </a:r>
          </a:p>
          <a:p>
            <a:pPr eaLnBrk="1" hangingPunct="1"/>
            <a:r>
              <a:rPr lang="en-US" sz="2600" dirty="0" smtClean="0">
                <a:latin typeface="Candara"/>
                <a:cs typeface="Candara"/>
              </a:rPr>
              <a:t>Use a seatbelt!</a:t>
            </a:r>
          </a:p>
          <a:p>
            <a:pPr eaLnBrk="1" hangingPunct="1"/>
            <a:r>
              <a:rPr lang="en-US" sz="2600" dirty="0" smtClean="0">
                <a:latin typeface="Candara"/>
                <a:cs typeface="Candara"/>
              </a:rPr>
              <a:t>Use </a:t>
            </a:r>
            <a:r>
              <a:rPr lang="en-US" sz="2600" dirty="0">
                <a:latin typeface="Candara"/>
                <a:cs typeface="Candara"/>
              </a:rPr>
              <a:t>a</a:t>
            </a:r>
            <a:r>
              <a:rPr lang="en-US" sz="2600" dirty="0" smtClean="0">
                <a:latin typeface="Candara"/>
                <a:cs typeface="Candara"/>
              </a:rPr>
              <a:t> child restraint!</a:t>
            </a:r>
          </a:p>
          <a:p>
            <a:pPr eaLnBrk="1" hangingPunct="1"/>
            <a:r>
              <a:rPr lang="en-US" sz="2600" b="1" dirty="0" smtClean="0">
                <a:latin typeface="Candara"/>
                <a:cs typeface="Candara"/>
              </a:rPr>
              <a:t>YOU could save a life!</a:t>
            </a:r>
          </a:p>
          <a:p>
            <a:pPr eaLnBrk="1" hangingPunct="1"/>
            <a:endParaRPr lang="en-US" dirty="0" smtClean="0">
              <a:latin typeface="Candara"/>
              <a:cs typeface="Candara"/>
            </a:endParaRPr>
          </a:p>
        </p:txBody>
      </p:sp>
      <p:sp>
        <p:nvSpPr>
          <p:cNvPr id="7" name="Slide Number Placeholder 5"/>
          <p:cNvSpPr>
            <a:spLocks noGrp="1"/>
          </p:cNvSpPr>
          <p:nvPr>
            <p:ph type="sldNum" sz="quarter" idx="12"/>
          </p:nvPr>
        </p:nvSpPr>
        <p:spPr/>
        <p:txBody>
          <a:bodyPr/>
          <a:lstStyle/>
          <a:p>
            <a:pPr>
              <a:defRPr/>
            </a:pPr>
            <a:fld id="{C32A1838-87F4-4222-A099-F02099F6A0C2}" type="slidenum">
              <a:rPr lang="en-US">
                <a:latin typeface="Candara"/>
                <a:cs typeface="Candara"/>
              </a:rPr>
              <a:pPr>
                <a:defRPr/>
              </a:pPr>
              <a:t>4</a:t>
            </a:fld>
            <a:endParaRPr lang="en-US" dirty="0">
              <a:latin typeface="Candara"/>
              <a:cs typeface="Candara"/>
            </a:endParaRPr>
          </a:p>
        </p:txBody>
      </p:sp>
      <p:pic>
        <p:nvPicPr>
          <p:cNvPr id="6" name="Picture 5" descr="Nez52.JPG"/>
          <p:cNvPicPr>
            <a:picLocks noChangeAspect="1"/>
          </p:cNvPicPr>
          <p:nvPr/>
        </p:nvPicPr>
        <p:blipFill>
          <a:blip r:embed="rId3" cstate="print"/>
          <a:stretch>
            <a:fillRect/>
          </a:stretch>
        </p:blipFill>
        <p:spPr>
          <a:xfrm>
            <a:off x="6419739" y="2665966"/>
            <a:ext cx="2336800" cy="3505200"/>
          </a:xfrm>
          <a:prstGeom prst="rect">
            <a:avLst/>
          </a:prstGeom>
        </p:spPr>
      </p:pic>
    </p:spTree>
    <p:extLst>
      <p:ext uri="{BB962C8B-B14F-4D97-AF65-F5344CB8AC3E}">
        <p14:creationId xmlns="" xmlns:p14="http://schemas.microsoft.com/office/powerpoint/2010/main" val="3360132869"/>
      </p:ext>
    </p:extLst>
  </p:cSld>
  <p:clrMapOvr>
    <a:masterClrMapping/>
  </p:clrMapOvr>
  <p:transition>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a:xfrm>
            <a:off x="2585438" y="959772"/>
            <a:ext cx="6558564" cy="742807"/>
          </a:xfrm>
        </p:spPr>
        <p:txBody>
          <a:bodyPr/>
          <a:lstStyle/>
          <a:p>
            <a:pPr algn="ctr" eaLnBrk="1" hangingPunct="1"/>
            <a:r>
              <a:rPr lang="en-US" sz="4000" b="1" dirty="0" smtClean="0">
                <a:latin typeface="Candara"/>
                <a:cs typeface="Candara"/>
              </a:rPr>
              <a:t>Airbag System</a:t>
            </a:r>
          </a:p>
        </p:txBody>
      </p:sp>
      <p:sp>
        <p:nvSpPr>
          <p:cNvPr id="9221" name="Rectangle 3"/>
          <p:cNvSpPr>
            <a:spLocks noGrp="1" noChangeArrowheads="1"/>
          </p:cNvSpPr>
          <p:nvPr>
            <p:ph type="body" sz="half" idx="1"/>
          </p:nvPr>
        </p:nvSpPr>
        <p:spPr>
          <a:xfrm>
            <a:off x="685803" y="2698974"/>
            <a:ext cx="3600583" cy="3778027"/>
          </a:xfrm>
        </p:spPr>
        <p:txBody>
          <a:bodyPr/>
          <a:lstStyle/>
          <a:p>
            <a:pPr eaLnBrk="1" hangingPunct="1">
              <a:buSzPct val="80000"/>
            </a:pPr>
            <a:r>
              <a:rPr lang="en-US" sz="2600" dirty="0" smtClean="0"/>
              <a:t>Reduce Injury</a:t>
            </a:r>
          </a:p>
          <a:p>
            <a:pPr eaLnBrk="1" hangingPunct="1">
              <a:buSzPct val="80000"/>
            </a:pPr>
            <a:r>
              <a:rPr lang="en-US" sz="2600" dirty="0" smtClean="0"/>
              <a:t>Used with seat belts</a:t>
            </a:r>
          </a:p>
          <a:p>
            <a:pPr eaLnBrk="1" hangingPunct="1">
              <a:buSzPct val="80000"/>
            </a:pPr>
            <a:r>
              <a:rPr lang="en-US" sz="2600" dirty="0" smtClean="0"/>
              <a:t>Children under 13 </a:t>
            </a:r>
          </a:p>
          <a:p>
            <a:pPr eaLnBrk="1" hangingPunct="1">
              <a:buSzPct val="80000"/>
            </a:pPr>
            <a:r>
              <a:rPr lang="en-US" sz="2600" dirty="0" smtClean="0"/>
              <a:t>Turn off</a:t>
            </a:r>
          </a:p>
          <a:p>
            <a:pPr eaLnBrk="1" hangingPunct="1">
              <a:buSzPct val="80000"/>
            </a:pPr>
            <a:r>
              <a:rPr lang="en-US" sz="2600" dirty="0" smtClean="0"/>
              <a:t>Must stay “in position”</a:t>
            </a:r>
          </a:p>
        </p:txBody>
      </p:sp>
      <p:sp>
        <p:nvSpPr>
          <p:cNvPr id="8" name="Slide Number Placeholder 6"/>
          <p:cNvSpPr>
            <a:spLocks noGrp="1"/>
          </p:cNvSpPr>
          <p:nvPr>
            <p:ph type="sldNum" sz="quarter" idx="11"/>
          </p:nvPr>
        </p:nvSpPr>
        <p:spPr/>
        <p:txBody>
          <a:bodyPr/>
          <a:lstStyle/>
          <a:p>
            <a:pPr>
              <a:defRPr/>
            </a:pPr>
            <a:fld id="{A0BABD39-8D69-4F83-8D9D-EAC22BCD13B3}" type="slidenum">
              <a:rPr lang="en-US"/>
              <a:pPr>
                <a:defRPr/>
              </a:pPr>
              <a:t>40</a:t>
            </a:fld>
            <a:endParaRPr lang="en-US"/>
          </a:p>
        </p:txBody>
      </p:sp>
      <p:pic>
        <p:nvPicPr>
          <p:cNvPr id="9224" name="Picture 6" descr="lb_airbags"/>
          <p:cNvPicPr>
            <a:picLocks noChangeAspect="1" noChangeArrowheads="1"/>
          </p:cNvPicPr>
          <p:nvPr/>
        </p:nvPicPr>
        <p:blipFill>
          <a:blip r:embed="rId3" cstate="print"/>
          <a:srcRect r="19603"/>
          <a:stretch>
            <a:fillRect/>
          </a:stretch>
        </p:blipFill>
        <p:spPr bwMode="auto">
          <a:xfrm>
            <a:off x="3922901" y="2176454"/>
            <a:ext cx="3200400" cy="2469813"/>
          </a:xfrm>
          <a:prstGeom prst="rect">
            <a:avLst/>
          </a:prstGeom>
          <a:noFill/>
          <a:ln w="9525">
            <a:noFill/>
            <a:miter lim="800000"/>
            <a:headEnd/>
            <a:tailEnd/>
          </a:ln>
          <a:effectLst>
            <a:softEdge rad="63500"/>
          </a:effectLst>
        </p:spPr>
      </p:pic>
      <p:pic>
        <p:nvPicPr>
          <p:cNvPr id="9" name="Picture 8" descr="key.JPG"/>
          <p:cNvPicPr>
            <a:picLocks noChangeAspect="1"/>
          </p:cNvPicPr>
          <p:nvPr/>
        </p:nvPicPr>
        <p:blipFill>
          <a:blip r:embed="rId4" cstate="print"/>
          <a:srcRect l="29063" t="38750" r="41875" b="26250"/>
          <a:stretch>
            <a:fillRect/>
          </a:stretch>
        </p:blipFill>
        <p:spPr>
          <a:xfrm>
            <a:off x="6572240" y="2913460"/>
            <a:ext cx="2057400" cy="1858297"/>
          </a:xfrm>
          <a:prstGeom prst="rect">
            <a:avLst/>
          </a:prstGeom>
          <a:effectLst>
            <a:softEdge rad="63500"/>
          </a:effectLst>
        </p:spPr>
      </p:pic>
      <p:pic>
        <p:nvPicPr>
          <p:cNvPr id="10" name="Picture 9" descr="warning.JPG"/>
          <p:cNvPicPr>
            <a:picLocks noChangeAspect="1"/>
          </p:cNvPicPr>
          <p:nvPr/>
        </p:nvPicPr>
        <p:blipFill>
          <a:blip r:embed="rId5" cstate="print"/>
          <a:srcRect l="1875" t="23750" r="13750" b="22500"/>
          <a:stretch>
            <a:fillRect/>
          </a:stretch>
        </p:blipFill>
        <p:spPr>
          <a:xfrm>
            <a:off x="4491985" y="4755515"/>
            <a:ext cx="4114800" cy="1965960"/>
          </a:xfrm>
          <a:prstGeom prst="rect">
            <a:avLst/>
          </a:prstGeom>
          <a:effectLst>
            <a:softEdge rad="63500"/>
          </a:effectLst>
        </p:spPr>
      </p:pic>
    </p:spTree>
    <p:extLst>
      <p:ext uri="{BB962C8B-B14F-4D97-AF65-F5344CB8AC3E}">
        <p14:creationId xmlns="" xmlns:p14="http://schemas.microsoft.com/office/powerpoint/2010/main" val="2947020965"/>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70672" y="992043"/>
            <a:ext cx="6420928" cy="838200"/>
          </a:xfrm>
        </p:spPr>
        <p:txBody>
          <a:bodyPr/>
          <a:lstStyle/>
          <a:p>
            <a:r>
              <a:rPr lang="en-US" sz="4000" b="1" dirty="0" smtClean="0">
                <a:latin typeface="Candara" pitchFamily="34" charset="0"/>
              </a:rPr>
              <a:t>Exercise #1</a:t>
            </a:r>
            <a:endParaRPr lang="en-US" sz="4000" b="1" dirty="0">
              <a:latin typeface="Candara" pitchFamily="34" charset="0"/>
            </a:endParaRPr>
          </a:p>
        </p:txBody>
      </p:sp>
      <p:sp>
        <p:nvSpPr>
          <p:cNvPr id="3" name="Content Placeholder 2"/>
          <p:cNvSpPr>
            <a:spLocks noGrp="1"/>
          </p:cNvSpPr>
          <p:nvPr>
            <p:ph idx="1"/>
          </p:nvPr>
        </p:nvSpPr>
        <p:spPr>
          <a:xfrm>
            <a:off x="603851" y="2605181"/>
            <a:ext cx="8387751" cy="3716487"/>
          </a:xfrm>
        </p:spPr>
        <p:txBody>
          <a:bodyPr/>
          <a:lstStyle/>
          <a:p>
            <a:pPr>
              <a:buNone/>
            </a:pPr>
            <a:r>
              <a:rPr lang="en-US" dirty="0" smtClean="0">
                <a:latin typeface="Candara" pitchFamily="34" charset="0"/>
              </a:rPr>
              <a:t>Identification of restraint systems in vehicles</a:t>
            </a:r>
          </a:p>
          <a:p>
            <a:pPr>
              <a:buNone/>
            </a:pPr>
            <a:endParaRPr lang="en-US" dirty="0" smtClean="0">
              <a:latin typeface="Candara" pitchFamily="34" charset="0"/>
            </a:endParaRPr>
          </a:p>
          <a:p>
            <a:pPr lvl="1">
              <a:buNone/>
            </a:pPr>
            <a:r>
              <a:rPr lang="en-US" dirty="0" smtClean="0">
                <a:latin typeface="Candara" pitchFamily="34" charset="0"/>
              </a:rPr>
              <a:t>Objectives:  </a:t>
            </a:r>
          </a:p>
          <a:p>
            <a:pPr lvl="3">
              <a:buNone/>
            </a:pPr>
            <a:r>
              <a:rPr lang="en-US" dirty="0" smtClean="0">
                <a:latin typeface="Candara" pitchFamily="34" charset="0"/>
              </a:rPr>
              <a:t>• Students will identify the different restraint systems  </a:t>
            </a:r>
          </a:p>
          <a:p>
            <a:pPr lvl="3">
              <a:buNone/>
            </a:pPr>
            <a:r>
              <a:rPr lang="en-US" dirty="0" smtClean="0">
                <a:latin typeface="Candara" pitchFamily="34" charset="0"/>
              </a:rPr>
              <a:t>• Students will identify the Lower Anchor and Tether locat</a:t>
            </a:r>
            <a:r>
              <a:rPr lang="en-US" dirty="0" smtClean="0"/>
              <a:t>ions   </a:t>
            </a:r>
          </a:p>
          <a:p>
            <a:endParaRPr lang="en-US" dirty="0"/>
          </a:p>
        </p:txBody>
      </p:sp>
      <p:sp>
        <p:nvSpPr>
          <p:cNvPr id="4" name="Slide Number Placeholder 3"/>
          <p:cNvSpPr>
            <a:spLocks noGrp="1"/>
          </p:cNvSpPr>
          <p:nvPr>
            <p:ph type="sldNum" sz="quarter" idx="12"/>
          </p:nvPr>
        </p:nvSpPr>
        <p:spPr/>
        <p:txBody>
          <a:bodyPr/>
          <a:lstStyle/>
          <a:p>
            <a:fld id="{A3A94432-25B0-402D-8BB3-CFEE0D3F87AF}" type="slidenum">
              <a:rPr lang="en-US" smtClean="0"/>
              <a:pPr/>
              <a:t>41</a:t>
            </a:fld>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2596776" y="945312"/>
            <a:ext cx="6547224" cy="838200"/>
          </a:xfrm>
        </p:spPr>
        <p:txBody>
          <a:bodyPr/>
          <a:lstStyle/>
          <a:p>
            <a:pPr algn="ctr" eaLnBrk="1" hangingPunct="1"/>
            <a:r>
              <a:rPr lang="en-US" sz="4000" b="1" dirty="0" smtClean="0">
                <a:latin typeface="Candara"/>
                <a:cs typeface="Candara"/>
              </a:rPr>
              <a:t>Child Restraints Types</a:t>
            </a:r>
          </a:p>
        </p:txBody>
      </p:sp>
      <p:sp>
        <p:nvSpPr>
          <p:cNvPr id="3077" name="Rectangle 4"/>
          <p:cNvSpPr>
            <a:spLocks noGrp="1" noChangeArrowheads="1"/>
          </p:cNvSpPr>
          <p:nvPr>
            <p:ph idx="1"/>
          </p:nvPr>
        </p:nvSpPr>
        <p:spPr>
          <a:xfrm>
            <a:off x="638356" y="2689409"/>
            <a:ext cx="8350197" cy="2102055"/>
          </a:xfrm>
          <a:noFill/>
        </p:spPr>
        <p:txBody>
          <a:bodyPr numCol="3"/>
          <a:lstStyle/>
          <a:p>
            <a:pPr marL="609600" indent="-609600" eaLnBrk="1" hangingPunct="1">
              <a:lnSpc>
                <a:spcPct val="90000"/>
              </a:lnSpc>
              <a:buNone/>
            </a:pPr>
            <a:r>
              <a:rPr lang="en-US" sz="2600" b="1" dirty="0" smtClean="0">
                <a:latin typeface="Candara"/>
                <a:cs typeface="Candara"/>
              </a:rPr>
              <a:t>Rear Facing</a:t>
            </a:r>
          </a:p>
          <a:p>
            <a:pPr marL="609600" indent="-609600">
              <a:lnSpc>
                <a:spcPct val="90000"/>
              </a:lnSpc>
            </a:pPr>
            <a:r>
              <a:rPr lang="en-US" sz="2600" dirty="0" smtClean="0">
                <a:latin typeface="Candara"/>
                <a:cs typeface="Candara"/>
              </a:rPr>
              <a:t>Infant only</a:t>
            </a:r>
          </a:p>
          <a:p>
            <a:pPr marL="609600" indent="-609600">
              <a:lnSpc>
                <a:spcPct val="90000"/>
              </a:lnSpc>
            </a:pPr>
            <a:r>
              <a:rPr lang="en-US" sz="2600" dirty="0" smtClean="0">
                <a:latin typeface="Candara"/>
                <a:cs typeface="Candara"/>
              </a:rPr>
              <a:t>Convertible</a:t>
            </a:r>
          </a:p>
          <a:p>
            <a:pPr marL="609600" indent="-609600" eaLnBrk="1" hangingPunct="1">
              <a:lnSpc>
                <a:spcPct val="90000"/>
              </a:lnSpc>
            </a:pPr>
            <a:endParaRPr lang="en-US" sz="2600" dirty="0" smtClean="0">
              <a:latin typeface="Candara"/>
              <a:cs typeface="Candara"/>
            </a:endParaRPr>
          </a:p>
          <a:p>
            <a:pPr marL="609600" indent="-609600" eaLnBrk="1" hangingPunct="1">
              <a:lnSpc>
                <a:spcPct val="90000"/>
              </a:lnSpc>
            </a:pPr>
            <a:endParaRPr lang="en-US" sz="2600" dirty="0" smtClean="0">
              <a:latin typeface="Candara"/>
              <a:cs typeface="Candara"/>
            </a:endParaRPr>
          </a:p>
          <a:p>
            <a:pPr marL="609600" indent="-609600" eaLnBrk="1" hangingPunct="1">
              <a:lnSpc>
                <a:spcPct val="90000"/>
              </a:lnSpc>
              <a:buNone/>
            </a:pPr>
            <a:r>
              <a:rPr lang="en-US" sz="2600" b="1" dirty="0" smtClean="0">
                <a:latin typeface="Candara"/>
                <a:cs typeface="Candara"/>
              </a:rPr>
              <a:t>Forward facing</a:t>
            </a:r>
          </a:p>
          <a:p>
            <a:pPr marL="609600" indent="-609600">
              <a:lnSpc>
                <a:spcPct val="90000"/>
              </a:lnSpc>
            </a:pPr>
            <a:r>
              <a:rPr lang="en-US" sz="2600" dirty="0" smtClean="0">
                <a:latin typeface="Candara"/>
                <a:cs typeface="Candara"/>
              </a:rPr>
              <a:t>Convertible</a:t>
            </a:r>
          </a:p>
          <a:p>
            <a:pPr marL="609600" indent="-609600">
              <a:lnSpc>
                <a:spcPct val="90000"/>
              </a:lnSpc>
            </a:pPr>
            <a:r>
              <a:rPr lang="en-US" sz="2600" dirty="0" smtClean="0">
                <a:latin typeface="Candara"/>
                <a:cs typeface="Candara"/>
              </a:rPr>
              <a:t>Forward facing</a:t>
            </a:r>
          </a:p>
          <a:p>
            <a:pPr marL="609600" indent="-609600">
              <a:lnSpc>
                <a:spcPct val="90000"/>
              </a:lnSpc>
            </a:pPr>
            <a:r>
              <a:rPr lang="en-US" sz="2600" dirty="0" smtClean="0">
                <a:latin typeface="Candara"/>
                <a:cs typeface="Candara"/>
              </a:rPr>
              <a:t>Combination</a:t>
            </a:r>
          </a:p>
          <a:p>
            <a:pPr marL="1009650" lvl="1" indent="-609600">
              <a:lnSpc>
                <a:spcPct val="90000"/>
              </a:lnSpc>
            </a:pPr>
            <a:endParaRPr lang="en-US" sz="2200" dirty="0" smtClean="0">
              <a:latin typeface="Candara"/>
              <a:cs typeface="Candara"/>
            </a:endParaRPr>
          </a:p>
          <a:p>
            <a:pPr marL="609600" indent="-609600" eaLnBrk="1" hangingPunct="1">
              <a:lnSpc>
                <a:spcPct val="90000"/>
              </a:lnSpc>
              <a:buNone/>
            </a:pPr>
            <a:r>
              <a:rPr lang="en-US" sz="2600" b="1" dirty="0" smtClean="0">
                <a:latin typeface="Candara"/>
                <a:cs typeface="Candara"/>
              </a:rPr>
              <a:t>Booster Seats</a:t>
            </a:r>
          </a:p>
          <a:p>
            <a:pPr marL="609600" indent="-609600">
              <a:lnSpc>
                <a:spcPct val="90000"/>
              </a:lnSpc>
            </a:pPr>
            <a:r>
              <a:rPr lang="en-US" sz="2600" dirty="0" smtClean="0">
                <a:latin typeface="Candara"/>
                <a:cs typeface="Candara"/>
              </a:rPr>
              <a:t>Combination</a:t>
            </a:r>
          </a:p>
          <a:p>
            <a:pPr marL="609600" indent="-609600">
              <a:lnSpc>
                <a:spcPct val="90000"/>
              </a:lnSpc>
            </a:pPr>
            <a:r>
              <a:rPr lang="en-US" sz="2600" dirty="0" smtClean="0">
                <a:latin typeface="Candara"/>
                <a:cs typeface="Candara"/>
              </a:rPr>
              <a:t>High back</a:t>
            </a:r>
          </a:p>
          <a:p>
            <a:pPr marL="609600" indent="-609600">
              <a:lnSpc>
                <a:spcPct val="90000"/>
              </a:lnSpc>
            </a:pPr>
            <a:r>
              <a:rPr lang="en-US" sz="2600" dirty="0" smtClean="0">
                <a:latin typeface="Candara"/>
                <a:cs typeface="Candara"/>
              </a:rPr>
              <a:t>Backless</a:t>
            </a:r>
            <a:endParaRPr lang="en-US" sz="3000" dirty="0" smtClean="0">
              <a:latin typeface="Candara"/>
              <a:cs typeface="Candara"/>
            </a:endParaRPr>
          </a:p>
        </p:txBody>
      </p:sp>
      <p:sp>
        <p:nvSpPr>
          <p:cNvPr id="5" name="Slide Number Placeholder 5"/>
          <p:cNvSpPr>
            <a:spLocks noGrp="1"/>
          </p:cNvSpPr>
          <p:nvPr>
            <p:ph type="sldNum" sz="quarter" idx="12"/>
          </p:nvPr>
        </p:nvSpPr>
        <p:spPr/>
        <p:txBody>
          <a:bodyPr/>
          <a:lstStyle/>
          <a:p>
            <a:pPr>
              <a:defRPr/>
            </a:pPr>
            <a:fld id="{22630986-E479-4CE6-8599-41D40AA4C2DA}" type="slidenum">
              <a:rPr lang="en-US">
                <a:latin typeface="Candara"/>
                <a:cs typeface="Candara"/>
              </a:rPr>
              <a:pPr>
                <a:defRPr/>
              </a:pPr>
              <a:t>42</a:t>
            </a:fld>
            <a:endParaRPr lang="en-US">
              <a:latin typeface="Candara"/>
              <a:cs typeface="Candara"/>
            </a:endParaRPr>
          </a:p>
        </p:txBody>
      </p:sp>
      <p:pic>
        <p:nvPicPr>
          <p:cNvPr id="6" name="Picture 5" descr="CARS LOGO no text.tiff"/>
          <p:cNvPicPr>
            <a:picLocks noChangeAspect="1"/>
          </p:cNvPicPr>
          <p:nvPr/>
        </p:nvPicPr>
        <p:blipFill>
          <a:blip r:embed="rId3" cstate="print"/>
          <a:stretch>
            <a:fillRect/>
          </a:stretch>
        </p:blipFill>
        <p:spPr>
          <a:xfrm>
            <a:off x="5259608" y="4630102"/>
            <a:ext cx="3352800" cy="2022158"/>
          </a:xfrm>
          <a:prstGeom prst="rect">
            <a:avLst/>
          </a:prstGeom>
        </p:spPr>
      </p:pic>
      <p:sp>
        <p:nvSpPr>
          <p:cNvPr id="8" name="Rectangle 4"/>
          <p:cNvSpPr txBox="1">
            <a:spLocks noChangeArrowheads="1"/>
          </p:cNvSpPr>
          <p:nvPr/>
        </p:nvSpPr>
        <p:spPr>
          <a:xfrm>
            <a:off x="638356" y="4630102"/>
            <a:ext cx="7974053" cy="1102194"/>
          </a:xfrm>
          <a:prstGeom prst="rect">
            <a:avLst/>
          </a:prstGeom>
          <a:noFill/>
        </p:spPr>
        <p:txBody>
          <a:bodyPr/>
          <a:lstStyle/>
          <a:p>
            <a:pPr marL="609600" marR="0" lvl="0" indent="-609600" algn="l" defTabSz="457200" rtl="0" eaLnBrk="1" fontAlgn="auto" latinLnBrk="0" hangingPunct="1">
              <a:lnSpc>
                <a:spcPct val="90000"/>
              </a:lnSpc>
              <a:spcBef>
                <a:spcPct val="20000"/>
              </a:spcBef>
              <a:spcAft>
                <a:spcPts val="0"/>
              </a:spcAft>
              <a:buClrTx/>
              <a:buSzTx/>
              <a:tabLst/>
              <a:defRPr/>
            </a:pPr>
            <a:r>
              <a:rPr kumimoji="0" lang="en-US" sz="2600" b="1" i="0" u="none" strike="noStrike" kern="1200" cap="none" spc="0" normalizeH="0" baseline="0" noProof="0" dirty="0" smtClean="0">
                <a:ln>
                  <a:noFill/>
                </a:ln>
                <a:solidFill>
                  <a:schemeClr val="tx1"/>
                </a:solidFill>
                <a:effectLst/>
                <a:uLnTx/>
                <a:uFillTx/>
                <a:latin typeface="Candara"/>
                <a:ea typeface="+mn-ea"/>
                <a:cs typeface="Candara"/>
              </a:rPr>
              <a:t>Other Restraint</a:t>
            </a:r>
            <a:r>
              <a:rPr kumimoji="0" lang="en-US" sz="2600" b="1" i="0" u="none" strike="noStrike" kern="1200" cap="none" spc="0" normalizeH="0" noProof="0" dirty="0" smtClean="0">
                <a:ln>
                  <a:noFill/>
                </a:ln>
                <a:solidFill>
                  <a:schemeClr val="tx1"/>
                </a:solidFill>
                <a:effectLst/>
                <a:uLnTx/>
                <a:uFillTx/>
                <a:latin typeface="Candara"/>
                <a:ea typeface="+mn-ea"/>
                <a:cs typeface="Candara"/>
              </a:rPr>
              <a:t> Types</a:t>
            </a:r>
            <a:endParaRPr kumimoji="0" lang="en-US" sz="2600" b="1" i="0" u="none" strike="noStrike" kern="1200" cap="none" spc="0" normalizeH="0" baseline="0" noProof="0" dirty="0" smtClean="0">
              <a:ln>
                <a:noFill/>
              </a:ln>
              <a:solidFill>
                <a:schemeClr val="tx1"/>
              </a:solidFill>
              <a:effectLst/>
              <a:uLnTx/>
              <a:uFillTx/>
              <a:latin typeface="Candara"/>
              <a:ea typeface="+mn-ea"/>
              <a:cs typeface="Candara"/>
            </a:endParaRPr>
          </a:p>
          <a:p>
            <a:pPr marL="609600" marR="0" lvl="0" indent="-609600" algn="l" defTabSz="457200" rtl="0" eaLnBrk="1" fontAlgn="auto" latinLnBrk="0" hangingPunct="1">
              <a:lnSpc>
                <a:spcPct val="90000"/>
              </a:lnSpc>
              <a:spcBef>
                <a:spcPct val="20000"/>
              </a:spcBef>
              <a:spcAft>
                <a:spcPts val="0"/>
              </a:spcAft>
              <a:buClrTx/>
              <a:buSzTx/>
              <a:buFont typeface="Arial"/>
              <a:buChar char="•"/>
              <a:tabLst/>
              <a:defRPr/>
            </a:pPr>
            <a:r>
              <a:rPr kumimoji="0" lang="en-US" sz="2600" b="0" i="0" u="none" strike="noStrike" kern="1200" cap="none" spc="0" normalizeH="0" baseline="0" noProof="0" dirty="0" smtClean="0">
                <a:ln>
                  <a:noFill/>
                </a:ln>
                <a:solidFill>
                  <a:schemeClr val="tx1"/>
                </a:solidFill>
                <a:effectLst/>
                <a:uLnTx/>
                <a:uFillTx/>
                <a:latin typeface="Candara"/>
                <a:ea typeface="+mn-ea"/>
                <a:cs typeface="Candara"/>
              </a:rPr>
              <a:t>Special needs restraints </a:t>
            </a:r>
          </a:p>
          <a:p>
            <a:pPr marL="609600" marR="0" lvl="0" indent="-609600" algn="l" defTabSz="457200" rtl="0" eaLnBrk="1" fontAlgn="auto" latinLnBrk="0" hangingPunct="1">
              <a:lnSpc>
                <a:spcPct val="90000"/>
              </a:lnSpc>
              <a:spcBef>
                <a:spcPct val="20000"/>
              </a:spcBef>
              <a:spcAft>
                <a:spcPts val="0"/>
              </a:spcAft>
              <a:buClrTx/>
              <a:buSzTx/>
              <a:buFont typeface="Arial"/>
              <a:buChar char="•"/>
              <a:tabLst/>
              <a:defRPr/>
            </a:pPr>
            <a:r>
              <a:rPr kumimoji="0" lang="en-US" sz="2600" b="0" i="0" u="none" strike="noStrike" kern="1200" cap="none" spc="0" normalizeH="0" baseline="0" noProof="0" dirty="0" smtClean="0">
                <a:ln>
                  <a:noFill/>
                </a:ln>
                <a:solidFill>
                  <a:schemeClr val="tx1"/>
                </a:solidFill>
                <a:effectLst/>
                <a:uLnTx/>
                <a:uFillTx/>
                <a:latin typeface="Candara"/>
                <a:ea typeface="+mn-ea"/>
                <a:cs typeface="Candara"/>
              </a:rPr>
              <a:t>Seat belts</a:t>
            </a:r>
          </a:p>
          <a:p>
            <a:pPr marL="990600" marR="0" lvl="1" indent="-533400" algn="l" defTabSz="457200" rtl="0" eaLnBrk="1" fontAlgn="auto" latinLnBrk="0" hangingPunct="1">
              <a:lnSpc>
                <a:spcPct val="90000"/>
              </a:lnSpc>
              <a:spcBef>
                <a:spcPct val="0"/>
              </a:spcBef>
              <a:spcAft>
                <a:spcPts val="0"/>
              </a:spcAft>
              <a:buClr>
                <a:schemeClr val="tx1"/>
              </a:buClr>
              <a:buSzPct val="80000"/>
              <a:buFont typeface="Wingdings" pitchFamily="2" charset="2"/>
              <a:buAutoNum type="arabicPeriod"/>
              <a:tabLst/>
              <a:defRPr/>
            </a:pPr>
            <a:endParaRPr kumimoji="0" lang="en-US" sz="2600" b="0" i="0" u="none" strike="noStrike" kern="1200" cap="none" spc="0" normalizeH="0" baseline="0" noProof="0" dirty="0" smtClean="0">
              <a:ln>
                <a:noFill/>
              </a:ln>
              <a:solidFill>
                <a:schemeClr val="tx1"/>
              </a:solidFill>
              <a:effectLst/>
              <a:uLnTx/>
              <a:uFillTx/>
              <a:latin typeface="Candara"/>
              <a:ea typeface="+mn-ea"/>
              <a:cs typeface="Candara"/>
            </a:endParaRPr>
          </a:p>
        </p:txBody>
      </p:sp>
    </p:spTree>
    <p:extLst>
      <p:ext uri="{BB962C8B-B14F-4D97-AF65-F5344CB8AC3E}">
        <p14:creationId xmlns="" xmlns:p14="http://schemas.microsoft.com/office/powerpoint/2010/main" val="23708986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a:xfrm>
            <a:off x="2596776" y="982286"/>
            <a:ext cx="6547224" cy="684981"/>
          </a:xfrm>
        </p:spPr>
        <p:txBody>
          <a:bodyPr/>
          <a:lstStyle/>
          <a:p>
            <a:pPr algn="ctr" eaLnBrk="1" hangingPunct="1"/>
            <a:r>
              <a:rPr lang="en-US" sz="4000" b="1" dirty="0" smtClean="0">
                <a:latin typeface="Candara"/>
                <a:cs typeface="Candara"/>
              </a:rPr>
              <a:t>What is the Best CR?</a:t>
            </a:r>
          </a:p>
        </p:txBody>
      </p:sp>
      <p:sp>
        <p:nvSpPr>
          <p:cNvPr id="4101" name="Rectangle 3"/>
          <p:cNvSpPr>
            <a:spLocks noGrp="1" noChangeArrowheads="1"/>
          </p:cNvSpPr>
          <p:nvPr>
            <p:ph idx="1"/>
          </p:nvPr>
        </p:nvSpPr>
        <p:spPr>
          <a:xfrm>
            <a:off x="638357" y="2655106"/>
            <a:ext cx="4859475" cy="3797659"/>
          </a:xfrm>
        </p:spPr>
        <p:txBody>
          <a:bodyPr>
            <a:normAutofit/>
          </a:bodyPr>
          <a:lstStyle/>
          <a:p>
            <a:pPr eaLnBrk="1" hangingPunct="1"/>
            <a:r>
              <a:rPr lang="en-US" sz="2600" dirty="0" smtClean="0">
                <a:latin typeface="Candara"/>
                <a:cs typeface="Candara"/>
              </a:rPr>
              <a:t>Fits the child</a:t>
            </a:r>
          </a:p>
          <a:p>
            <a:pPr eaLnBrk="1" hangingPunct="1">
              <a:buFont typeface="Wingdings" pitchFamily="2" charset="2"/>
              <a:buNone/>
            </a:pPr>
            <a:endParaRPr lang="en-US" sz="2600" dirty="0" smtClean="0">
              <a:latin typeface="Candara"/>
              <a:cs typeface="Candara"/>
            </a:endParaRPr>
          </a:p>
          <a:p>
            <a:pPr eaLnBrk="1" hangingPunct="1"/>
            <a:r>
              <a:rPr lang="en-US" sz="2600" dirty="0" smtClean="0">
                <a:latin typeface="Candara"/>
                <a:cs typeface="Candara"/>
              </a:rPr>
              <a:t>Fits the vehicle</a:t>
            </a:r>
          </a:p>
          <a:p>
            <a:pPr eaLnBrk="1" hangingPunct="1">
              <a:buFont typeface="Wingdings" pitchFamily="2" charset="2"/>
              <a:buNone/>
            </a:pPr>
            <a:endParaRPr lang="en-US" sz="2600" dirty="0" smtClean="0">
              <a:latin typeface="Candara"/>
              <a:cs typeface="Candara"/>
            </a:endParaRPr>
          </a:p>
          <a:p>
            <a:pPr eaLnBrk="1" hangingPunct="1"/>
            <a:r>
              <a:rPr lang="en-US" sz="2600" dirty="0" smtClean="0">
                <a:latin typeface="Candara"/>
                <a:cs typeface="Candara"/>
              </a:rPr>
              <a:t>One you use correctly every time</a:t>
            </a:r>
          </a:p>
        </p:txBody>
      </p:sp>
      <p:sp>
        <p:nvSpPr>
          <p:cNvPr id="5" name="Slide Number Placeholder 5"/>
          <p:cNvSpPr>
            <a:spLocks noGrp="1"/>
          </p:cNvSpPr>
          <p:nvPr>
            <p:ph type="sldNum" sz="quarter" idx="12"/>
          </p:nvPr>
        </p:nvSpPr>
        <p:spPr/>
        <p:txBody>
          <a:bodyPr/>
          <a:lstStyle/>
          <a:p>
            <a:pPr>
              <a:defRPr/>
            </a:pPr>
            <a:fld id="{C59479DE-C8BB-44A3-8E07-455C47166287}" type="slidenum">
              <a:rPr lang="en-US">
                <a:latin typeface="Candara"/>
                <a:cs typeface="Candara"/>
              </a:rPr>
              <a:pPr>
                <a:defRPr/>
              </a:pPr>
              <a:t>43</a:t>
            </a:fld>
            <a:endParaRPr lang="en-US">
              <a:latin typeface="Candara"/>
              <a:cs typeface="Candara"/>
            </a:endParaRPr>
          </a:p>
        </p:txBody>
      </p:sp>
      <p:pic>
        <p:nvPicPr>
          <p:cNvPr id="7" name="Picture 6" descr="Grande171.JPG"/>
          <p:cNvPicPr>
            <a:picLocks noChangeAspect="1"/>
          </p:cNvPicPr>
          <p:nvPr/>
        </p:nvPicPr>
        <p:blipFill>
          <a:blip r:embed="rId3" cstate="print"/>
          <a:stretch>
            <a:fillRect/>
          </a:stretch>
        </p:blipFill>
        <p:spPr>
          <a:xfrm>
            <a:off x="5707771" y="2130552"/>
            <a:ext cx="2895600" cy="4343400"/>
          </a:xfrm>
          <a:prstGeom prst="rect">
            <a:avLst/>
          </a:prstGeom>
          <a:effectLst>
            <a:softEdge rad="63500"/>
          </a:effectLst>
        </p:spPr>
      </p:pic>
    </p:spTree>
    <p:extLst>
      <p:ext uri="{BB962C8B-B14F-4D97-AF65-F5344CB8AC3E}">
        <p14:creationId xmlns="" xmlns:p14="http://schemas.microsoft.com/office/powerpoint/2010/main" val="2364735562"/>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2550931" y="988297"/>
            <a:ext cx="6593071" cy="788747"/>
          </a:xfrm>
        </p:spPr>
        <p:txBody>
          <a:bodyPr>
            <a:normAutofit/>
          </a:bodyPr>
          <a:lstStyle/>
          <a:p>
            <a:r>
              <a:rPr lang="en-US" sz="4000" b="1" dirty="0">
                <a:latin typeface="Candara"/>
                <a:cs typeface="Candara"/>
              </a:rPr>
              <a:t>Correct Installation Elements </a:t>
            </a:r>
            <a:endParaRPr lang="en-US" sz="4000" b="1" dirty="0" smtClean="0">
              <a:latin typeface="Candara"/>
              <a:cs typeface="Candara"/>
            </a:endParaRPr>
          </a:p>
        </p:txBody>
      </p:sp>
      <p:sp>
        <p:nvSpPr>
          <p:cNvPr id="5125" name="Rectangle 3"/>
          <p:cNvSpPr>
            <a:spLocks noGrp="1" noChangeArrowheads="1"/>
          </p:cNvSpPr>
          <p:nvPr>
            <p:ph idx="1"/>
          </p:nvPr>
        </p:nvSpPr>
        <p:spPr>
          <a:xfrm>
            <a:off x="638355" y="2664952"/>
            <a:ext cx="7972244" cy="3809000"/>
          </a:xfrm>
        </p:spPr>
        <p:txBody>
          <a:bodyPr/>
          <a:lstStyle/>
          <a:p>
            <a:pPr eaLnBrk="1" hangingPunct="1">
              <a:lnSpc>
                <a:spcPct val="90000"/>
              </a:lnSpc>
            </a:pPr>
            <a:r>
              <a:rPr lang="en-US" sz="2600" b="1" dirty="0" smtClean="0">
                <a:latin typeface="Candara"/>
                <a:cs typeface="Candara"/>
              </a:rPr>
              <a:t>Selection</a:t>
            </a:r>
            <a:r>
              <a:rPr lang="en-US" sz="2600" dirty="0" smtClean="0">
                <a:latin typeface="Candara"/>
                <a:cs typeface="Candara"/>
              </a:rPr>
              <a:t> – right seat?</a:t>
            </a:r>
          </a:p>
          <a:p>
            <a:pPr eaLnBrk="1" hangingPunct="1">
              <a:lnSpc>
                <a:spcPct val="90000"/>
              </a:lnSpc>
              <a:buFont typeface="Wingdings" pitchFamily="2" charset="2"/>
              <a:buNone/>
            </a:pPr>
            <a:endParaRPr lang="en-US" sz="2600" dirty="0" smtClean="0">
              <a:latin typeface="Candara"/>
              <a:cs typeface="Candara"/>
            </a:endParaRPr>
          </a:p>
          <a:p>
            <a:pPr eaLnBrk="1" hangingPunct="1">
              <a:lnSpc>
                <a:spcPct val="90000"/>
              </a:lnSpc>
            </a:pPr>
            <a:r>
              <a:rPr lang="en-US" sz="2600" b="1" dirty="0" smtClean="0">
                <a:latin typeface="Candara"/>
                <a:cs typeface="Candara"/>
              </a:rPr>
              <a:t>Direction</a:t>
            </a:r>
            <a:r>
              <a:rPr lang="en-US" sz="2600" dirty="0" smtClean="0">
                <a:latin typeface="Candara"/>
                <a:cs typeface="Candara"/>
              </a:rPr>
              <a:t> – front or rear-facing?</a:t>
            </a:r>
          </a:p>
          <a:p>
            <a:pPr eaLnBrk="1" hangingPunct="1">
              <a:lnSpc>
                <a:spcPct val="90000"/>
              </a:lnSpc>
              <a:buFont typeface="Wingdings" pitchFamily="2" charset="2"/>
              <a:buNone/>
            </a:pPr>
            <a:endParaRPr lang="en-US" sz="2600" dirty="0" smtClean="0">
              <a:latin typeface="Candara"/>
              <a:cs typeface="Candara"/>
            </a:endParaRPr>
          </a:p>
          <a:p>
            <a:pPr eaLnBrk="1" hangingPunct="1">
              <a:lnSpc>
                <a:spcPct val="90000"/>
              </a:lnSpc>
            </a:pPr>
            <a:r>
              <a:rPr lang="en-US" sz="2600" b="1" dirty="0" smtClean="0">
                <a:latin typeface="Candara"/>
                <a:cs typeface="Candara"/>
              </a:rPr>
              <a:t>Location</a:t>
            </a:r>
            <a:r>
              <a:rPr lang="en-US" sz="2600" dirty="0" smtClean="0">
                <a:latin typeface="Candara"/>
                <a:cs typeface="Candara"/>
              </a:rPr>
              <a:t> – where is the child safest?</a:t>
            </a:r>
          </a:p>
          <a:p>
            <a:pPr eaLnBrk="1" hangingPunct="1">
              <a:lnSpc>
                <a:spcPct val="90000"/>
              </a:lnSpc>
              <a:buFont typeface="Wingdings" pitchFamily="2" charset="2"/>
              <a:buNone/>
            </a:pPr>
            <a:endParaRPr lang="en-US" sz="2600" dirty="0" smtClean="0">
              <a:latin typeface="Candara"/>
              <a:cs typeface="Candara"/>
            </a:endParaRPr>
          </a:p>
          <a:p>
            <a:pPr eaLnBrk="1" hangingPunct="1">
              <a:lnSpc>
                <a:spcPct val="90000"/>
              </a:lnSpc>
            </a:pPr>
            <a:r>
              <a:rPr lang="en-US" sz="2600" b="1" dirty="0" smtClean="0">
                <a:latin typeface="Candara"/>
                <a:cs typeface="Candara"/>
              </a:rPr>
              <a:t>Installation</a:t>
            </a:r>
            <a:r>
              <a:rPr lang="en-US" sz="2600" dirty="0" smtClean="0">
                <a:latin typeface="Candara"/>
                <a:cs typeface="Candara"/>
              </a:rPr>
              <a:t> – is it the right belt path/LATCH?</a:t>
            </a:r>
          </a:p>
        </p:txBody>
      </p:sp>
      <p:sp>
        <p:nvSpPr>
          <p:cNvPr id="5" name="Slide Number Placeholder 5"/>
          <p:cNvSpPr>
            <a:spLocks noGrp="1"/>
          </p:cNvSpPr>
          <p:nvPr>
            <p:ph type="sldNum" sz="quarter" idx="12"/>
          </p:nvPr>
        </p:nvSpPr>
        <p:spPr/>
        <p:txBody>
          <a:bodyPr/>
          <a:lstStyle/>
          <a:p>
            <a:pPr>
              <a:defRPr/>
            </a:pPr>
            <a:fld id="{33CF8D30-46E3-499E-B1C8-CAAA2E6D401A}" type="slidenum">
              <a:rPr lang="en-US">
                <a:latin typeface="Candara"/>
                <a:cs typeface="Candara"/>
              </a:rPr>
              <a:pPr>
                <a:defRPr/>
              </a:pPr>
              <a:t>44</a:t>
            </a:fld>
            <a:endParaRPr lang="en-US">
              <a:latin typeface="Candara"/>
              <a:cs typeface="Candara"/>
            </a:endParaRPr>
          </a:p>
        </p:txBody>
      </p:sp>
    </p:spTree>
    <p:extLst>
      <p:ext uri="{BB962C8B-B14F-4D97-AF65-F5344CB8AC3E}">
        <p14:creationId xmlns="" xmlns:p14="http://schemas.microsoft.com/office/powerpoint/2010/main" val="3598111422"/>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8117" y="766356"/>
            <a:ext cx="6535883" cy="1143000"/>
          </a:xfrm>
        </p:spPr>
        <p:txBody>
          <a:bodyPr>
            <a:normAutofit fontScale="90000"/>
          </a:bodyPr>
          <a:lstStyle/>
          <a:p>
            <a:pPr algn="ctr"/>
            <a:r>
              <a:rPr lang="en-US" sz="4000" b="1" dirty="0" smtClean="0">
                <a:latin typeface="Candara"/>
                <a:cs typeface="Candara"/>
              </a:rPr>
              <a:t>Child Safety Seat Installation Checklist</a:t>
            </a:r>
            <a:endParaRPr lang="en-US" sz="4000" b="1" dirty="0">
              <a:latin typeface="Candara"/>
              <a:cs typeface="Candara"/>
            </a:endParaRPr>
          </a:p>
        </p:txBody>
      </p:sp>
      <p:sp>
        <p:nvSpPr>
          <p:cNvPr id="3" name="Content Placeholder 2"/>
          <p:cNvSpPr>
            <a:spLocks noGrp="1"/>
          </p:cNvSpPr>
          <p:nvPr>
            <p:ph idx="1"/>
          </p:nvPr>
        </p:nvSpPr>
        <p:spPr>
          <a:xfrm>
            <a:off x="621103" y="2661904"/>
            <a:ext cx="5211524" cy="3812048"/>
          </a:xfrm>
        </p:spPr>
        <p:txBody>
          <a:bodyPr>
            <a:normAutofit/>
          </a:bodyPr>
          <a:lstStyle/>
          <a:p>
            <a:pPr>
              <a:buFont typeface="Wingdings" charset="2"/>
              <a:buChar char="ü"/>
            </a:pPr>
            <a:r>
              <a:rPr lang="en-US" sz="2000" dirty="0" smtClean="0">
                <a:latin typeface="Candara"/>
                <a:cs typeface="Candara"/>
              </a:rPr>
              <a:t>Check that the car seat is correct for the child's weight and height</a:t>
            </a:r>
          </a:p>
          <a:p>
            <a:pPr>
              <a:buFont typeface="Wingdings" charset="2"/>
              <a:buChar char="ü"/>
            </a:pPr>
            <a:r>
              <a:rPr lang="en-US" sz="2000" dirty="0" smtClean="0">
                <a:latin typeface="Candara"/>
                <a:cs typeface="Candara"/>
              </a:rPr>
              <a:t>Place the car seat in the </a:t>
            </a:r>
            <a:r>
              <a:rPr lang="en-US" sz="2000" b="1" dirty="0" smtClean="0">
                <a:latin typeface="Candara"/>
                <a:cs typeface="Candara"/>
              </a:rPr>
              <a:t>back</a:t>
            </a:r>
            <a:r>
              <a:rPr lang="en-US" sz="2000" dirty="0" smtClean="0">
                <a:latin typeface="Candara"/>
                <a:cs typeface="Candara"/>
              </a:rPr>
              <a:t> seat of the vehicle</a:t>
            </a:r>
          </a:p>
          <a:p>
            <a:pPr>
              <a:buFont typeface="Wingdings" charset="2"/>
              <a:buChar char="ü"/>
            </a:pPr>
            <a:r>
              <a:rPr lang="en-US" sz="2000" dirty="0" smtClean="0">
                <a:latin typeface="Candara"/>
                <a:cs typeface="Candara"/>
              </a:rPr>
              <a:t>Select </a:t>
            </a:r>
            <a:r>
              <a:rPr lang="en-US" sz="2000" b="1" dirty="0" smtClean="0">
                <a:latin typeface="Candara"/>
                <a:cs typeface="Candara"/>
              </a:rPr>
              <a:t>one</a:t>
            </a:r>
            <a:r>
              <a:rPr lang="en-US" sz="2000" dirty="0" smtClean="0">
                <a:latin typeface="Candara"/>
                <a:cs typeface="Candara"/>
              </a:rPr>
              <a:t> method to install the car seat</a:t>
            </a:r>
          </a:p>
          <a:p>
            <a:pPr>
              <a:buFont typeface="Wingdings" charset="2"/>
              <a:buChar char="ü"/>
            </a:pPr>
            <a:r>
              <a:rPr lang="en-US" sz="2000" dirty="0" smtClean="0">
                <a:latin typeface="Candara"/>
                <a:cs typeface="Candara"/>
              </a:rPr>
              <a:t>Attach the car seat</a:t>
            </a:r>
          </a:p>
          <a:p>
            <a:pPr>
              <a:buFont typeface="Wingdings" charset="2"/>
              <a:buChar char="ü"/>
            </a:pPr>
            <a:r>
              <a:rPr lang="en-US" sz="2000" dirty="0" smtClean="0">
                <a:latin typeface="Candara"/>
                <a:cs typeface="Candara"/>
              </a:rPr>
              <a:t>Tighten the vehicle belt or lower anchor attachment (LATCH)</a:t>
            </a:r>
          </a:p>
          <a:p>
            <a:pPr>
              <a:buFont typeface="Wingdings" charset="2"/>
              <a:buChar char="ü"/>
            </a:pPr>
            <a:r>
              <a:rPr lang="en-US" sz="2000" dirty="0" smtClean="0">
                <a:latin typeface="Candara"/>
                <a:cs typeface="Candara"/>
              </a:rPr>
              <a:t>Buckle the baby into the car seat</a:t>
            </a:r>
            <a:endParaRPr lang="en-US" sz="2000" dirty="0">
              <a:latin typeface="Candara"/>
              <a:cs typeface="Candara"/>
            </a:endParaRPr>
          </a:p>
        </p:txBody>
      </p:sp>
      <p:pic>
        <p:nvPicPr>
          <p:cNvPr id="7" name="Picture 6" descr="Nez52.JPG"/>
          <p:cNvPicPr>
            <a:picLocks noChangeAspect="1"/>
          </p:cNvPicPr>
          <p:nvPr/>
        </p:nvPicPr>
        <p:blipFill>
          <a:blip r:embed="rId3" cstate="print"/>
          <a:stretch>
            <a:fillRect/>
          </a:stretch>
        </p:blipFill>
        <p:spPr>
          <a:xfrm>
            <a:off x="5818677" y="2362243"/>
            <a:ext cx="2741127" cy="4111711"/>
          </a:xfrm>
          <a:prstGeom prst="rect">
            <a:avLst/>
          </a:prstGeom>
          <a:effectLst>
            <a:softEdge rad="63500"/>
          </a:effectLst>
        </p:spPr>
      </p:pic>
      <p:sp>
        <p:nvSpPr>
          <p:cNvPr id="4" name="Slide Number Placeholder 3"/>
          <p:cNvSpPr>
            <a:spLocks noGrp="1"/>
          </p:cNvSpPr>
          <p:nvPr>
            <p:ph type="sldNum" sz="quarter" idx="12"/>
          </p:nvPr>
        </p:nvSpPr>
        <p:spPr/>
        <p:txBody>
          <a:bodyPr/>
          <a:lstStyle/>
          <a:p>
            <a:fld id="{A3A94432-25B0-402D-8BB3-CFEE0D3F87AF}" type="slidenum">
              <a:rPr lang="en-US" smtClean="0">
                <a:latin typeface="Candara"/>
                <a:cs typeface="Candara"/>
              </a:rPr>
              <a:pPr/>
              <a:t>45</a:t>
            </a:fld>
            <a:endParaRPr lang="en-US">
              <a:latin typeface="Candara"/>
              <a:cs typeface="Candara"/>
            </a:endParaRPr>
          </a:p>
        </p:txBody>
      </p:sp>
    </p:spTree>
    <p:extLst>
      <p:ext uri="{BB962C8B-B14F-4D97-AF65-F5344CB8AC3E}">
        <p14:creationId xmlns="" xmlns:p14="http://schemas.microsoft.com/office/powerpoint/2010/main" val="32804883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596779" y="876300"/>
            <a:ext cx="6547223" cy="838200"/>
          </a:xfrm>
        </p:spPr>
        <p:txBody>
          <a:bodyPr/>
          <a:lstStyle/>
          <a:p>
            <a:pPr algn="ctr"/>
            <a:r>
              <a:rPr lang="en-US" sz="4000" b="1" dirty="0" smtClean="0">
                <a:solidFill>
                  <a:srgbClr val="FF0000"/>
                </a:solidFill>
                <a:latin typeface="Candara"/>
                <a:cs typeface="Candara"/>
              </a:rPr>
              <a:t>Important!</a:t>
            </a:r>
            <a:endParaRPr lang="en-US" sz="4000" b="1" dirty="0">
              <a:solidFill>
                <a:srgbClr val="FF0000"/>
              </a:solidFill>
              <a:latin typeface="Candara"/>
              <a:cs typeface="Candara"/>
            </a:endParaRPr>
          </a:p>
        </p:txBody>
      </p:sp>
      <p:sp>
        <p:nvSpPr>
          <p:cNvPr id="3" name="Content Placeholder 2"/>
          <p:cNvSpPr>
            <a:spLocks noGrp="1"/>
          </p:cNvSpPr>
          <p:nvPr>
            <p:ph idx="1"/>
          </p:nvPr>
        </p:nvSpPr>
        <p:spPr>
          <a:xfrm>
            <a:off x="680379" y="2710314"/>
            <a:ext cx="5720423" cy="3763639"/>
          </a:xfrm>
        </p:spPr>
        <p:txBody>
          <a:bodyPr/>
          <a:lstStyle/>
          <a:p>
            <a:pPr>
              <a:lnSpc>
                <a:spcPct val="135000"/>
              </a:lnSpc>
              <a:spcBef>
                <a:spcPts val="0"/>
              </a:spcBef>
              <a:buSzPct val="100000"/>
              <a:defRPr/>
            </a:pPr>
            <a:r>
              <a:rPr lang="en-US" sz="2600" b="1" dirty="0" smtClean="0">
                <a:latin typeface="Candara"/>
                <a:cs typeface="Candara"/>
              </a:rPr>
              <a:t>Read</a:t>
            </a:r>
            <a:r>
              <a:rPr lang="en-US" sz="2600" dirty="0" smtClean="0">
                <a:latin typeface="Candara"/>
                <a:cs typeface="Candara"/>
              </a:rPr>
              <a:t> the CR Instruction book and the Auto Manufacturer’s manual for proper installation instructions</a:t>
            </a:r>
          </a:p>
          <a:p>
            <a:pPr fontAlgn="auto">
              <a:lnSpc>
                <a:spcPct val="135000"/>
              </a:lnSpc>
              <a:spcBef>
                <a:spcPts val="0"/>
              </a:spcBef>
              <a:spcAft>
                <a:spcPts val="0"/>
              </a:spcAft>
              <a:buClr>
                <a:schemeClr val="accent1"/>
              </a:buClr>
              <a:buSzPct val="165000"/>
              <a:buFont typeface="Arial" charset="0"/>
              <a:buChar char="•"/>
              <a:defRPr/>
            </a:pPr>
            <a:endParaRPr lang="en-US" sz="2600" dirty="0" smtClean="0">
              <a:latin typeface="Candara"/>
              <a:cs typeface="Candara"/>
            </a:endParaRPr>
          </a:p>
          <a:p>
            <a:pPr>
              <a:lnSpc>
                <a:spcPct val="135000"/>
              </a:lnSpc>
              <a:spcBef>
                <a:spcPts val="0"/>
              </a:spcBef>
              <a:buSzPct val="100000"/>
              <a:defRPr/>
            </a:pPr>
            <a:r>
              <a:rPr lang="en-US" sz="2600" b="1" dirty="0" smtClean="0">
                <a:latin typeface="Candara"/>
                <a:cs typeface="Candara"/>
              </a:rPr>
              <a:t>Fill out and mail in </a:t>
            </a:r>
            <a:r>
              <a:rPr lang="en-US" sz="2600" dirty="0" smtClean="0">
                <a:latin typeface="Candara"/>
                <a:cs typeface="Candara"/>
              </a:rPr>
              <a:t>the registration card</a:t>
            </a:r>
          </a:p>
          <a:p>
            <a:endParaRPr lang="en-US" sz="2600" dirty="0">
              <a:latin typeface="Candara"/>
              <a:cs typeface="Candara"/>
            </a:endParaRPr>
          </a:p>
        </p:txBody>
      </p:sp>
      <p:pic>
        <p:nvPicPr>
          <p:cNvPr id="4" name="Picture 19" descr="reg"/>
          <p:cNvPicPr>
            <a:picLocks noChangeAspect="1" noChangeArrowheads="1"/>
          </p:cNvPicPr>
          <p:nvPr/>
        </p:nvPicPr>
        <p:blipFill>
          <a:blip r:embed="rId3" cstate="print"/>
          <a:srcRect/>
          <a:stretch>
            <a:fillRect/>
          </a:stretch>
        </p:blipFill>
        <p:spPr bwMode="auto">
          <a:xfrm>
            <a:off x="6090252" y="1870876"/>
            <a:ext cx="2654571" cy="4453724"/>
          </a:xfrm>
          <a:prstGeom prst="rect">
            <a:avLst/>
          </a:prstGeom>
          <a:noFill/>
          <a:ln w="9525">
            <a:noFill/>
            <a:miter lim="800000"/>
            <a:headEnd/>
            <a:tailEnd/>
          </a:ln>
          <a:effectLst>
            <a:softEdge rad="63500"/>
          </a:effectLst>
        </p:spPr>
      </p:pic>
      <p:sp>
        <p:nvSpPr>
          <p:cNvPr id="5" name="Slide Number Placeholder 4"/>
          <p:cNvSpPr>
            <a:spLocks noGrp="1"/>
          </p:cNvSpPr>
          <p:nvPr>
            <p:ph type="sldNum" sz="quarter" idx="12"/>
          </p:nvPr>
        </p:nvSpPr>
        <p:spPr/>
        <p:txBody>
          <a:bodyPr/>
          <a:lstStyle/>
          <a:p>
            <a:fld id="{A3A94432-25B0-402D-8BB3-CFEE0D3F87AF}" type="slidenum">
              <a:rPr lang="en-US" smtClean="0">
                <a:latin typeface="Candara"/>
                <a:cs typeface="Candara"/>
              </a:rPr>
              <a:pPr/>
              <a:t>46</a:t>
            </a:fld>
            <a:endParaRPr lang="en-US">
              <a:latin typeface="Candara"/>
              <a:cs typeface="Candara"/>
            </a:endParaRPr>
          </a:p>
        </p:txBody>
      </p:sp>
    </p:spTree>
    <p:extLst>
      <p:ext uri="{BB962C8B-B14F-4D97-AF65-F5344CB8AC3E}">
        <p14:creationId xmlns="" xmlns:p14="http://schemas.microsoft.com/office/powerpoint/2010/main" val="212787115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2585438" y="876300"/>
            <a:ext cx="6558564" cy="838200"/>
          </a:xfrm>
        </p:spPr>
        <p:txBody>
          <a:bodyPr/>
          <a:lstStyle/>
          <a:p>
            <a:r>
              <a:rPr lang="en-US" sz="4000" b="1" dirty="0">
                <a:latin typeface="Candara"/>
                <a:cs typeface="Candara"/>
              </a:rPr>
              <a:t>Issues </a:t>
            </a:r>
            <a:r>
              <a:rPr lang="en-US" sz="4000" b="1" dirty="0" smtClean="0">
                <a:latin typeface="Candara"/>
                <a:cs typeface="Candara"/>
              </a:rPr>
              <a:t>to Consider</a:t>
            </a:r>
          </a:p>
        </p:txBody>
      </p:sp>
      <p:sp>
        <p:nvSpPr>
          <p:cNvPr id="6149" name="Rectangle 3"/>
          <p:cNvSpPr>
            <a:spLocks noGrp="1" noChangeArrowheads="1"/>
          </p:cNvSpPr>
          <p:nvPr>
            <p:ph idx="1"/>
          </p:nvPr>
        </p:nvSpPr>
        <p:spPr>
          <a:xfrm>
            <a:off x="621105" y="2677552"/>
            <a:ext cx="4185215" cy="3809000"/>
          </a:xfrm>
        </p:spPr>
        <p:txBody>
          <a:bodyPr/>
          <a:lstStyle/>
          <a:p>
            <a:pPr eaLnBrk="1" hangingPunct="1">
              <a:lnSpc>
                <a:spcPct val="80000"/>
              </a:lnSpc>
            </a:pPr>
            <a:r>
              <a:rPr lang="en-US" sz="2200" b="1" dirty="0" smtClean="0">
                <a:latin typeface="Candara"/>
                <a:cs typeface="Candara"/>
              </a:rPr>
              <a:t>Safety</a:t>
            </a:r>
          </a:p>
          <a:p>
            <a:pPr lvl="1" eaLnBrk="1" hangingPunct="1">
              <a:lnSpc>
                <a:spcPct val="80000"/>
              </a:lnSpc>
            </a:pPr>
            <a:r>
              <a:rPr lang="en-US" sz="2200" dirty="0" smtClean="0">
                <a:latin typeface="Candara"/>
                <a:cs typeface="Candara"/>
              </a:rPr>
              <a:t>Label</a:t>
            </a:r>
          </a:p>
          <a:p>
            <a:pPr lvl="1" eaLnBrk="1" hangingPunct="1">
              <a:lnSpc>
                <a:spcPct val="80000"/>
              </a:lnSpc>
            </a:pPr>
            <a:r>
              <a:rPr lang="en-US" sz="2200" dirty="0" smtClean="0">
                <a:latin typeface="Candara"/>
                <a:cs typeface="Candara"/>
              </a:rPr>
              <a:t>Expiration</a:t>
            </a:r>
          </a:p>
          <a:p>
            <a:pPr lvl="1" eaLnBrk="1" hangingPunct="1">
              <a:lnSpc>
                <a:spcPct val="80000"/>
              </a:lnSpc>
            </a:pPr>
            <a:r>
              <a:rPr lang="en-US" sz="2200" dirty="0" smtClean="0">
                <a:latin typeface="Candara"/>
                <a:cs typeface="Candara"/>
              </a:rPr>
              <a:t>History</a:t>
            </a:r>
          </a:p>
          <a:p>
            <a:pPr lvl="1" eaLnBrk="1" hangingPunct="1">
              <a:lnSpc>
                <a:spcPct val="80000"/>
              </a:lnSpc>
            </a:pPr>
            <a:r>
              <a:rPr lang="en-US" sz="2200" dirty="0" smtClean="0">
                <a:latin typeface="Candara"/>
                <a:cs typeface="Candara"/>
              </a:rPr>
              <a:t>Recall</a:t>
            </a:r>
          </a:p>
          <a:p>
            <a:pPr lvl="1" eaLnBrk="1" hangingPunct="1">
              <a:lnSpc>
                <a:spcPct val="80000"/>
              </a:lnSpc>
            </a:pPr>
            <a:endParaRPr lang="en-US" sz="2200" dirty="0" smtClean="0">
              <a:latin typeface="Candara"/>
              <a:cs typeface="Candara"/>
            </a:endParaRPr>
          </a:p>
          <a:p>
            <a:pPr eaLnBrk="1" hangingPunct="1">
              <a:lnSpc>
                <a:spcPct val="80000"/>
              </a:lnSpc>
            </a:pPr>
            <a:r>
              <a:rPr lang="en-US" sz="2200" b="1" dirty="0" smtClean="0">
                <a:latin typeface="Candara"/>
                <a:cs typeface="Candara"/>
              </a:rPr>
              <a:t>Compatibility</a:t>
            </a:r>
          </a:p>
          <a:p>
            <a:pPr eaLnBrk="1" hangingPunct="1">
              <a:lnSpc>
                <a:spcPct val="80000"/>
              </a:lnSpc>
            </a:pPr>
            <a:endParaRPr lang="en-US" sz="2200" dirty="0" smtClean="0">
              <a:latin typeface="Candara"/>
              <a:cs typeface="Candara"/>
            </a:endParaRPr>
          </a:p>
          <a:p>
            <a:pPr eaLnBrk="1" hangingPunct="1">
              <a:lnSpc>
                <a:spcPct val="80000"/>
              </a:lnSpc>
            </a:pPr>
            <a:r>
              <a:rPr lang="en-US" sz="2200" b="1" dirty="0" smtClean="0">
                <a:latin typeface="Candara"/>
                <a:cs typeface="Candara"/>
              </a:rPr>
              <a:t>Convenience</a:t>
            </a:r>
          </a:p>
          <a:p>
            <a:pPr eaLnBrk="1" hangingPunct="1">
              <a:lnSpc>
                <a:spcPct val="80000"/>
              </a:lnSpc>
            </a:pPr>
            <a:endParaRPr lang="en-US" sz="2200" dirty="0" smtClean="0">
              <a:latin typeface="Candara"/>
              <a:cs typeface="Candara"/>
            </a:endParaRPr>
          </a:p>
          <a:p>
            <a:pPr eaLnBrk="1" hangingPunct="1">
              <a:lnSpc>
                <a:spcPct val="80000"/>
              </a:lnSpc>
            </a:pPr>
            <a:r>
              <a:rPr lang="en-US" sz="2200" b="1" dirty="0" smtClean="0">
                <a:latin typeface="Candara"/>
                <a:cs typeface="Candara"/>
              </a:rPr>
              <a:t>Comfort</a:t>
            </a:r>
          </a:p>
        </p:txBody>
      </p:sp>
      <p:sp>
        <p:nvSpPr>
          <p:cNvPr id="6" name="Slide Number Placeholder 5"/>
          <p:cNvSpPr>
            <a:spLocks noGrp="1"/>
          </p:cNvSpPr>
          <p:nvPr>
            <p:ph type="sldNum" sz="quarter" idx="12"/>
          </p:nvPr>
        </p:nvSpPr>
        <p:spPr/>
        <p:txBody>
          <a:bodyPr/>
          <a:lstStyle/>
          <a:p>
            <a:pPr>
              <a:defRPr/>
            </a:pPr>
            <a:fld id="{E9CE7089-152B-4C0D-854A-E0E05D16B9A0}" type="slidenum">
              <a:rPr lang="en-US">
                <a:latin typeface="Candara"/>
                <a:cs typeface="Candara"/>
              </a:rPr>
              <a:pPr>
                <a:defRPr/>
              </a:pPr>
              <a:t>47</a:t>
            </a:fld>
            <a:endParaRPr lang="en-US">
              <a:latin typeface="Candara"/>
              <a:cs typeface="Candara"/>
            </a:endParaRPr>
          </a:p>
        </p:txBody>
      </p:sp>
      <p:pic>
        <p:nvPicPr>
          <p:cNvPr id="7" name="Picture 6" descr="Klamath125.JPG"/>
          <p:cNvPicPr>
            <a:picLocks noChangeAspect="1"/>
          </p:cNvPicPr>
          <p:nvPr/>
        </p:nvPicPr>
        <p:blipFill>
          <a:blip r:embed="rId3" cstate="print"/>
          <a:srcRect l="20000" t="20000" r="15000" b="18889"/>
          <a:stretch>
            <a:fillRect/>
          </a:stretch>
        </p:blipFill>
        <p:spPr>
          <a:xfrm>
            <a:off x="5257800" y="2168525"/>
            <a:ext cx="2971800" cy="4191000"/>
          </a:xfrm>
          <a:prstGeom prst="rect">
            <a:avLst/>
          </a:prstGeom>
          <a:effectLst>
            <a:softEdge rad="63500"/>
          </a:effectLst>
        </p:spPr>
      </p:pic>
    </p:spTree>
    <p:extLst>
      <p:ext uri="{BB962C8B-B14F-4D97-AF65-F5344CB8AC3E}">
        <p14:creationId xmlns="" xmlns:p14="http://schemas.microsoft.com/office/powerpoint/2010/main" val="331527474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seat.JPG"/>
          <p:cNvPicPr>
            <a:picLocks noChangeAspect="1"/>
          </p:cNvPicPr>
          <p:nvPr/>
        </p:nvPicPr>
        <p:blipFill>
          <a:blip r:embed="rId3" cstate="print"/>
          <a:srcRect l="313" t="5000" r="12500" b="8750"/>
          <a:stretch>
            <a:fillRect/>
          </a:stretch>
        </p:blipFill>
        <p:spPr>
          <a:xfrm rot="5400000">
            <a:off x="2460660" y="2378100"/>
            <a:ext cx="4724400" cy="3505200"/>
          </a:xfrm>
          <a:prstGeom prst="rect">
            <a:avLst/>
          </a:prstGeom>
          <a:effectLst>
            <a:softEdge rad="63500"/>
          </a:effectLst>
        </p:spPr>
      </p:pic>
      <p:sp>
        <p:nvSpPr>
          <p:cNvPr id="21" name="Slide Number Placeholder 3"/>
          <p:cNvSpPr>
            <a:spLocks noGrp="1"/>
          </p:cNvSpPr>
          <p:nvPr>
            <p:ph type="sldNum" sz="quarter" idx="4294967295"/>
          </p:nvPr>
        </p:nvSpPr>
        <p:spPr>
          <a:xfrm>
            <a:off x="8382000" y="6477002"/>
            <a:ext cx="762000" cy="244475"/>
          </a:xfrm>
          <a:prstGeom prst="rect">
            <a:avLst/>
          </a:prstGeom>
        </p:spPr>
        <p:txBody>
          <a:bodyPr/>
          <a:lstStyle/>
          <a:p>
            <a:pPr>
              <a:defRPr/>
            </a:pPr>
            <a:fld id="{943B57AF-07D5-430D-8EC3-B01F5CB4FA83}" type="slidenum">
              <a:rPr lang="en-US">
                <a:solidFill>
                  <a:srgbClr val="000000"/>
                </a:solidFill>
                <a:latin typeface="Candara"/>
                <a:cs typeface="Candara"/>
              </a:rPr>
              <a:pPr>
                <a:defRPr/>
              </a:pPr>
              <a:t>48</a:t>
            </a:fld>
            <a:endParaRPr lang="en-US">
              <a:solidFill>
                <a:srgbClr val="000000"/>
              </a:solidFill>
              <a:latin typeface="Candara"/>
              <a:cs typeface="Candara"/>
            </a:endParaRPr>
          </a:p>
        </p:txBody>
      </p:sp>
      <p:sp>
        <p:nvSpPr>
          <p:cNvPr id="7173" name="Text Box 2"/>
          <p:cNvSpPr txBox="1">
            <a:spLocks noChangeArrowheads="1"/>
          </p:cNvSpPr>
          <p:nvPr/>
        </p:nvSpPr>
        <p:spPr bwMode="auto">
          <a:xfrm>
            <a:off x="2596776" y="997732"/>
            <a:ext cx="6547224" cy="707886"/>
          </a:xfrm>
          <a:prstGeom prst="rect">
            <a:avLst/>
          </a:prstGeom>
          <a:noFill/>
          <a:ln w="9525">
            <a:noFill/>
            <a:miter lim="800000"/>
            <a:headEnd/>
            <a:tailEnd/>
          </a:ln>
        </p:spPr>
        <p:txBody>
          <a:bodyPr wrap="square">
            <a:spAutoFit/>
          </a:bodyPr>
          <a:lstStyle/>
          <a:p>
            <a:pPr algn="ctr" eaLnBrk="0" hangingPunct="0">
              <a:spcBef>
                <a:spcPct val="50000"/>
              </a:spcBef>
            </a:pPr>
            <a:r>
              <a:rPr lang="en-US" sz="4000" b="1" dirty="0">
                <a:solidFill>
                  <a:srgbClr val="000000"/>
                </a:solidFill>
                <a:latin typeface="Candara"/>
                <a:cs typeface="Candara"/>
              </a:rPr>
              <a:t>Parts and Functions</a:t>
            </a:r>
          </a:p>
        </p:txBody>
      </p:sp>
      <p:sp>
        <p:nvSpPr>
          <p:cNvPr id="7175" name="Line 4"/>
          <p:cNvSpPr>
            <a:spLocks noChangeShapeType="1"/>
          </p:cNvSpPr>
          <p:nvPr/>
        </p:nvSpPr>
        <p:spPr bwMode="auto">
          <a:xfrm flipH="1">
            <a:off x="2689260" y="4740300"/>
            <a:ext cx="1981200" cy="76200"/>
          </a:xfrm>
          <a:prstGeom prst="line">
            <a:avLst/>
          </a:prstGeom>
          <a:noFill/>
          <a:ln w="76200">
            <a:solidFill>
              <a:srgbClr val="E06B00"/>
            </a:solidFill>
            <a:round/>
            <a:headEnd type="triangle" w="med" len="med"/>
            <a:tailEnd/>
          </a:ln>
        </p:spPr>
        <p:txBody>
          <a:bodyPr wrap="none" anchor="ctr"/>
          <a:lstStyle/>
          <a:p>
            <a:endParaRPr lang="en-US">
              <a:solidFill>
                <a:srgbClr val="000000"/>
              </a:solidFill>
              <a:latin typeface="Candara"/>
              <a:cs typeface="Candara"/>
            </a:endParaRPr>
          </a:p>
        </p:txBody>
      </p:sp>
      <p:sp>
        <p:nvSpPr>
          <p:cNvPr id="7176" name="Line 5"/>
          <p:cNvSpPr>
            <a:spLocks noChangeShapeType="1"/>
          </p:cNvSpPr>
          <p:nvPr/>
        </p:nvSpPr>
        <p:spPr bwMode="auto">
          <a:xfrm>
            <a:off x="2460660" y="4283100"/>
            <a:ext cx="2133600" cy="228600"/>
          </a:xfrm>
          <a:prstGeom prst="line">
            <a:avLst/>
          </a:prstGeom>
          <a:noFill/>
          <a:ln w="76200">
            <a:solidFill>
              <a:srgbClr val="E06B00"/>
            </a:solidFill>
            <a:round/>
            <a:headEnd/>
            <a:tailEnd type="triangle" w="med" len="med"/>
          </a:ln>
        </p:spPr>
        <p:txBody>
          <a:bodyPr wrap="none" anchor="ctr"/>
          <a:lstStyle/>
          <a:p>
            <a:endParaRPr lang="en-US">
              <a:solidFill>
                <a:srgbClr val="000000"/>
              </a:solidFill>
              <a:latin typeface="Candara"/>
              <a:cs typeface="Candara"/>
            </a:endParaRPr>
          </a:p>
        </p:txBody>
      </p:sp>
      <p:sp>
        <p:nvSpPr>
          <p:cNvPr id="7177" name="Text Box 6"/>
          <p:cNvSpPr txBox="1">
            <a:spLocks noChangeArrowheads="1"/>
          </p:cNvSpPr>
          <p:nvPr/>
        </p:nvSpPr>
        <p:spPr bwMode="auto">
          <a:xfrm>
            <a:off x="1013103" y="4584043"/>
            <a:ext cx="2133600" cy="400110"/>
          </a:xfrm>
          <a:prstGeom prst="rect">
            <a:avLst/>
          </a:prstGeom>
          <a:noFill/>
          <a:ln w="12700">
            <a:noFill/>
            <a:miter lim="800000"/>
            <a:headEnd/>
            <a:tailEnd/>
          </a:ln>
        </p:spPr>
        <p:txBody>
          <a:bodyPr>
            <a:spAutoFit/>
          </a:bodyPr>
          <a:lstStyle/>
          <a:p>
            <a:pPr eaLnBrk="0" hangingPunct="0">
              <a:spcBef>
                <a:spcPct val="50000"/>
              </a:spcBef>
            </a:pPr>
            <a:r>
              <a:rPr lang="en-US" sz="2000" dirty="0">
                <a:solidFill>
                  <a:srgbClr val="000000"/>
                </a:solidFill>
                <a:latin typeface="Candara"/>
                <a:cs typeface="Candara"/>
              </a:rPr>
              <a:t>Harness straps</a:t>
            </a:r>
          </a:p>
        </p:txBody>
      </p:sp>
      <p:sp>
        <p:nvSpPr>
          <p:cNvPr id="7178" name="Line 7"/>
          <p:cNvSpPr>
            <a:spLocks noChangeShapeType="1"/>
          </p:cNvSpPr>
          <p:nvPr/>
        </p:nvSpPr>
        <p:spPr bwMode="auto">
          <a:xfrm>
            <a:off x="5051460" y="3902100"/>
            <a:ext cx="2590800" cy="0"/>
          </a:xfrm>
          <a:prstGeom prst="line">
            <a:avLst/>
          </a:prstGeom>
          <a:noFill/>
          <a:ln w="76200">
            <a:solidFill>
              <a:srgbClr val="E06B00"/>
            </a:solidFill>
            <a:round/>
            <a:headEnd type="triangle" w="med" len="med"/>
            <a:tailEnd/>
          </a:ln>
        </p:spPr>
        <p:txBody>
          <a:bodyPr wrap="none" anchor="ctr"/>
          <a:lstStyle/>
          <a:p>
            <a:endParaRPr lang="en-US">
              <a:solidFill>
                <a:srgbClr val="000000"/>
              </a:solidFill>
              <a:latin typeface="Candara"/>
              <a:cs typeface="Candara"/>
            </a:endParaRPr>
          </a:p>
        </p:txBody>
      </p:sp>
      <p:sp>
        <p:nvSpPr>
          <p:cNvPr id="7179" name="Text Box 8"/>
          <p:cNvSpPr txBox="1">
            <a:spLocks noChangeArrowheads="1"/>
          </p:cNvSpPr>
          <p:nvPr/>
        </p:nvSpPr>
        <p:spPr bwMode="auto">
          <a:xfrm>
            <a:off x="7534566" y="3657625"/>
            <a:ext cx="1609436" cy="400110"/>
          </a:xfrm>
          <a:prstGeom prst="rect">
            <a:avLst/>
          </a:prstGeom>
          <a:noFill/>
          <a:ln w="12700">
            <a:noFill/>
            <a:miter lim="800000"/>
            <a:headEnd/>
            <a:tailEnd/>
          </a:ln>
        </p:spPr>
        <p:txBody>
          <a:bodyPr wrap="square">
            <a:spAutoFit/>
          </a:bodyPr>
          <a:lstStyle/>
          <a:p>
            <a:pPr eaLnBrk="0" hangingPunct="0">
              <a:spcBef>
                <a:spcPct val="50000"/>
              </a:spcBef>
            </a:pPr>
            <a:r>
              <a:rPr lang="en-US" sz="2000" dirty="0">
                <a:solidFill>
                  <a:srgbClr val="000000"/>
                </a:solidFill>
                <a:latin typeface="Candara"/>
                <a:cs typeface="Candara"/>
              </a:rPr>
              <a:t>Harness </a:t>
            </a:r>
            <a:r>
              <a:rPr lang="en-US" sz="2000" dirty="0" smtClean="0">
                <a:solidFill>
                  <a:srgbClr val="000000"/>
                </a:solidFill>
                <a:latin typeface="Candara"/>
                <a:cs typeface="Candara"/>
              </a:rPr>
              <a:t>slots</a:t>
            </a:r>
            <a:endParaRPr lang="en-US" sz="2000" dirty="0">
              <a:solidFill>
                <a:srgbClr val="000000"/>
              </a:solidFill>
              <a:latin typeface="Candara"/>
              <a:cs typeface="Candara"/>
            </a:endParaRPr>
          </a:p>
        </p:txBody>
      </p:sp>
      <p:sp>
        <p:nvSpPr>
          <p:cNvPr id="7180" name="Line 9"/>
          <p:cNvSpPr>
            <a:spLocks noChangeShapeType="1"/>
          </p:cNvSpPr>
          <p:nvPr/>
        </p:nvSpPr>
        <p:spPr bwMode="auto">
          <a:xfrm>
            <a:off x="6194460" y="4664100"/>
            <a:ext cx="1524000" cy="0"/>
          </a:xfrm>
          <a:prstGeom prst="line">
            <a:avLst/>
          </a:prstGeom>
          <a:noFill/>
          <a:ln w="76200">
            <a:solidFill>
              <a:srgbClr val="E06B00"/>
            </a:solidFill>
            <a:round/>
            <a:headEnd type="triangle" w="med" len="med"/>
            <a:tailEnd/>
          </a:ln>
        </p:spPr>
        <p:txBody>
          <a:bodyPr wrap="none" anchor="ctr"/>
          <a:lstStyle/>
          <a:p>
            <a:endParaRPr lang="en-US">
              <a:solidFill>
                <a:srgbClr val="000000"/>
              </a:solidFill>
              <a:latin typeface="Candara"/>
              <a:cs typeface="Candara"/>
            </a:endParaRPr>
          </a:p>
        </p:txBody>
      </p:sp>
      <p:sp>
        <p:nvSpPr>
          <p:cNvPr id="7181" name="Line 10"/>
          <p:cNvSpPr>
            <a:spLocks noChangeShapeType="1"/>
          </p:cNvSpPr>
          <p:nvPr/>
        </p:nvSpPr>
        <p:spPr bwMode="auto">
          <a:xfrm flipV="1">
            <a:off x="5051460" y="5654700"/>
            <a:ext cx="2286000" cy="228600"/>
          </a:xfrm>
          <a:prstGeom prst="line">
            <a:avLst/>
          </a:prstGeom>
          <a:noFill/>
          <a:ln w="76200">
            <a:solidFill>
              <a:srgbClr val="E06B00"/>
            </a:solidFill>
            <a:round/>
            <a:headEnd type="triangle" w="med" len="med"/>
            <a:tailEnd/>
          </a:ln>
        </p:spPr>
        <p:txBody>
          <a:bodyPr wrap="none" anchor="ctr"/>
          <a:lstStyle/>
          <a:p>
            <a:endParaRPr lang="en-US">
              <a:solidFill>
                <a:srgbClr val="000000"/>
              </a:solidFill>
              <a:latin typeface="Candara"/>
              <a:cs typeface="Candara"/>
            </a:endParaRPr>
          </a:p>
        </p:txBody>
      </p:sp>
      <p:sp>
        <p:nvSpPr>
          <p:cNvPr id="7182" name="Rectangle 11"/>
          <p:cNvSpPr>
            <a:spLocks noChangeArrowheads="1"/>
          </p:cNvSpPr>
          <p:nvPr/>
        </p:nvSpPr>
        <p:spPr bwMode="auto">
          <a:xfrm>
            <a:off x="1022400" y="4043161"/>
            <a:ext cx="1676400" cy="400110"/>
          </a:xfrm>
          <a:prstGeom prst="rect">
            <a:avLst/>
          </a:prstGeom>
          <a:noFill/>
          <a:ln w="9525">
            <a:noFill/>
            <a:miter lim="800000"/>
            <a:headEnd/>
            <a:tailEnd/>
          </a:ln>
        </p:spPr>
        <p:txBody>
          <a:bodyPr>
            <a:spAutoFit/>
          </a:bodyPr>
          <a:lstStyle/>
          <a:p>
            <a:pPr eaLnBrk="0" hangingPunct="0">
              <a:spcBef>
                <a:spcPct val="50000"/>
              </a:spcBef>
            </a:pPr>
            <a:r>
              <a:rPr lang="en-US" sz="2000" dirty="0">
                <a:solidFill>
                  <a:srgbClr val="000000"/>
                </a:solidFill>
                <a:latin typeface="Candara"/>
                <a:cs typeface="Candara"/>
              </a:rPr>
              <a:t>Retainer clip</a:t>
            </a:r>
          </a:p>
        </p:txBody>
      </p:sp>
      <p:sp>
        <p:nvSpPr>
          <p:cNvPr id="7184" name="Rectangle 13"/>
          <p:cNvSpPr>
            <a:spLocks noChangeArrowheads="1"/>
          </p:cNvSpPr>
          <p:nvPr/>
        </p:nvSpPr>
        <p:spPr bwMode="auto">
          <a:xfrm>
            <a:off x="7642260" y="4414292"/>
            <a:ext cx="1295400" cy="400110"/>
          </a:xfrm>
          <a:prstGeom prst="rect">
            <a:avLst/>
          </a:prstGeom>
          <a:noFill/>
          <a:ln w="9525">
            <a:noFill/>
            <a:miter lim="800000"/>
            <a:headEnd/>
            <a:tailEnd/>
          </a:ln>
        </p:spPr>
        <p:txBody>
          <a:bodyPr>
            <a:spAutoFit/>
          </a:bodyPr>
          <a:lstStyle/>
          <a:p>
            <a:pPr eaLnBrk="0" hangingPunct="0">
              <a:spcBef>
                <a:spcPct val="50000"/>
              </a:spcBef>
            </a:pPr>
            <a:r>
              <a:rPr lang="en-US" sz="2000" dirty="0">
                <a:solidFill>
                  <a:srgbClr val="000000"/>
                </a:solidFill>
                <a:latin typeface="Candara"/>
                <a:cs typeface="Candara"/>
              </a:rPr>
              <a:t>Belt path</a:t>
            </a:r>
          </a:p>
        </p:txBody>
      </p:sp>
      <p:sp>
        <p:nvSpPr>
          <p:cNvPr id="7185" name="Rectangle 14"/>
          <p:cNvSpPr>
            <a:spLocks noChangeArrowheads="1"/>
          </p:cNvSpPr>
          <p:nvPr/>
        </p:nvSpPr>
        <p:spPr bwMode="auto">
          <a:xfrm>
            <a:off x="7254668" y="5415364"/>
            <a:ext cx="1138672" cy="707886"/>
          </a:xfrm>
          <a:prstGeom prst="rect">
            <a:avLst/>
          </a:prstGeom>
          <a:noFill/>
          <a:ln w="9525">
            <a:noFill/>
            <a:miter lim="800000"/>
            <a:headEnd/>
            <a:tailEnd/>
          </a:ln>
        </p:spPr>
        <p:txBody>
          <a:bodyPr wrap="square">
            <a:spAutoFit/>
          </a:bodyPr>
          <a:lstStyle/>
          <a:p>
            <a:r>
              <a:rPr lang="en-US" sz="2000" dirty="0">
                <a:solidFill>
                  <a:srgbClr val="000000"/>
                </a:solidFill>
                <a:latin typeface="Candara"/>
                <a:cs typeface="Candara"/>
              </a:rPr>
              <a:t>Harness adjuster</a:t>
            </a:r>
          </a:p>
        </p:txBody>
      </p:sp>
      <p:sp>
        <p:nvSpPr>
          <p:cNvPr id="7186" name="Line 15"/>
          <p:cNvSpPr>
            <a:spLocks noChangeShapeType="1"/>
          </p:cNvSpPr>
          <p:nvPr/>
        </p:nvSpPr>
        <p:spPr bwMode="auto">
          <a:xfrm flipV="1">
            <a:off x="2308260" y="4968900"/>
            <a:ext cx="2438400" cy="609600"/>
          </a:xfrm>
          <a:prstGeom prst="line">
            <a:avLst/>
          </a:prstGeom>
          <a:noFill/>
          <a:ln w="76200">
            <a:solidFill>
              <a:srgbClr val="E06B00"/>
            </a:solidFill>
            <a:round/>
            <a:headEnd/>
            <a:tailEnd type="triangle" w="med" len="med"/>
          </a:ln>
        </p:spPr>
        <p:txBody>
          <a:bodyPr wrap="none" anchor="ctr"/>
          <a:lstStyle/>
          <a:p>
            <a:endParaRPr lang="en-US">
              <a:solidFill>
                <a:srgbClr val="000000"/>
              </a:solidFill>
              <a:latin typeface="Candara"/>
              <a:cs typeface="Candara"/>
            </a:endParaRPr>
          </a:p>
        </p:txBody>
      </p:sp>
      <p:sp>
        <p:nvSpPr>
          <p:cNvPr id="7187" name="Rectangle 16"/>
          <p:cNvSpPr>
            <a:spLocks noChangeArrowheads="1"/>
          </p:cNvSpPr>
          <p:nvPr/>
        </p:nvSpPr>
        <p:spPr bwMode="auto">
          <a:xfrm>
            <a:off x="1483879" y="5335380"/>
            <a:ext cx="904415" cy="400110"/>
          </a:xfrm>
          <a:prstGeom prst="rect">
            <a:avLst/>
          </a:prstGeom>
          <a:noFill/>
          <a:ln w="9525">
            <a:noFill/>
            <a:miter lim="800000"/>
            <a:headEnd/>
            <a:tailEnd/>
          </a:ln>
        </p:spPr>
        <p:txBody>
          <a:bodyPr wrap="none">
            <a:spAutoFit/>
          </a:bodyPr>
          <a:lstStyle/>
          <a:p>
            <a:pPr eaLnBrk="0" hangingPunct="0">
              <a:spcBef>
                <a:spcPct val="50000"/>
              </a:spcBef>
            </a:pPr>
            <a:r>
              <a:rPr lang="en-US" sz="2000" dirty="0">
                <a:solidFill>
                  <a:srgbClr val="000000"/>
                </a:solidFill>
                <a:latin typeface="Candara"/>
                <a:cs typeface="Candara"/>
              </a:rPr>
              <a:t>Buckle</a:t>
            </a:r>
          </a:p>
        </p:txBody>
      </p:sp>
      <p:sp>
        <p:nvSpPr>
          <p:cNvPr id="7188" name="Line 17"/>
          <p:cNvSpPr>
            <a:spLocks noChangeShapeType="1"/>
          </p:cNvSpPr>
          <p:nvPr/>
        </p:nvSpPr>
        <p:spPr bwMode="auto">
          <a:xfrm flipH="1">
            <a:off x="2232060" y="3521100"/>
            <a:ext cx="1295400" cy="0"/>
          </a:xfrm>
          <a:prstGeom prst="line">
            <a:avLst/>
          </a:prstGeom>
          <a:noFill/>
          <a:ln w="76200">
            <a:solidFill>
              <a:srgbClr val="E06B00"/>
            </a:solidFill>
            <a:round/>
            <a:headEnd type="triangle" w="med" len="med"/>
            <a:tailEnd/>
          </a:ln>
        </p:spPr>
        <p:txBody>
          <a:bodyPr wrap="none" anchor="ctr"/>
          <a:lstStyle/>
          <a:p>
            <a:endParaRPr lang="en-US">
              <a:solidFill>
                <a:srgbClr val="000000"/>
              </a:solidFill>
              <a:latin typeface="Candara"/>
              <a:cs typeface="Candara"/>
            </a:endParaRPr>
          </a:p>
        </p:txBody>
      </p:sp>
      <p:sp>
        <p:nvSpPr>
          <p:cNvPr id="7189" name="Rectangle 18"/>
          <p:cNvSpPr>
            <a:spLocks noChangeArrowheads="1"/>
          </p:cNvSpPr>
          <p:nvPr/>
        </p:nvSpPr>
        <p:spPr bwMode="auto">
          <a:xfrm>
            <a:off x="911042" y="3281161"/>
            <a:ext cx="1420582" cy="400110"/>
          </a:xfrm>
          <a:prstGeom prst="rect">
            <a:avLst/>
          </a:prstGeom>
          <a:noFill/>
          <a:ln w="9525">
            <a:noFill/>
            <a:miter lim="800000"/>
            <a:headEnd/>
            <a:tailEnd/>
          </a:ln>
        </p:spPr>
        <p:txBody>
          <a:bodyPr wrap="none">
            <a:spAutoFit/>
          </a:bodyPr>
          <a:lstStyle/>
          <a:p>
            <a:r>
              <a:rPr lang="en-US" sz="2000" dirty="0">
                <a:solidFill>
                  <a:srgbClr val="000000"/>
                </a:solidFill>
                <a:latin typeface="Candara"/>
                <a:cs typeface="Candara"/>
              </a:rPr>
              <a:t>Shell/frame</a:t>
            </a:r>
          </a:p>
        </p:txBody>
      </p:sp>
    </p:spTree>
    <p:extLst>
      <p:ext uri="{BB962C8B-B14F-4D97-AF65-F5344CB8AC3E}">
        <p14:creationId xmlns="" xmlns:p14="http://schemas.microsoft.com/office/powerpoint/2010/main" val="1294184409"/>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ack seat.JPG"/>
          <p:cNvPicPr>
            <a:picLocks noChangeAspect="1"/>
          </p:cNvPicPr>
          <p:nvPr/>
        </p:nvPicPr>
        <p:blipFill>
          <a:blip r:embed="rId3" cstate="print"/>
          <a:srcRect l="2411" t="8035" r="9604" b="13220"/>
          <a:stretch>
            <a:fillRect/>
          </a:stretch>
        </p:blipFill>
        <p:spPr>
          <a:xfrm rot="5400000">
            <a:off x="193515" y="3176146"/>
            <a:ext cx="4313853" cy="2895600"/>
          </a:xfrm>
          <a:prstGeom prst="rect">
            <a:avLst/>
          </a:prstGeom>
          <a:effectLst>
            <a:softEdge rad="63500"/>
          </a:effectLst>
        </p:spPr>
      </p:pic>
      <p:pic>
        <p:nvPicPr>
          <p:cNvPr id="15" name="Picture 14" descr="labels.JPG"/>
          <p:cNvPicPr>
            <a:picLocks noChangeAspect="1"/>
          </p:cNvPicPr>
          <p:nvPr/>
        </p:nvPicPr>
        <p:blipFill>
          <a:blip r:embed="rId4" cstate="print"/>
          <a:srcRect r="9604" b="16434"/>
          <a:stretch>
            <a:fillRect/>
          </a:stretch>
        </p:blipFill>
        <p:spPr>
          <a:xfrm>
            <a:off x="4179240" y="3838620"/>
            <a:ext cx="4114800" cy="2852928"/>
          </a:xfrm>
          <a:prstGeom prst="rect">
            <a:avLst/>
          </a:prstGeom>
          <a:effectLst>
            <a:softEdge rad="63500"/>
          </a:effectLst>
        </p:spPr>
      </p:pic>
      <p:sp>
        <p:nvSpPr>
          <p:cNvPr id="13" name="Slide Number Placeholder 3"/>
          <p:cNvSpPr>
            <a:spLocks noGrp="1"/>
          </p:cNvSpPr>
          <p:nvPr>
            <p:ph type="sldNum" sz="quarter" idx="4294967295"/>
          </p:nvPr>
        </p:nvSpPr>
        <p:spPr>
          <a:xfrm>
            <a:off x="8382000" y="6477002"/>
            <a:ext cx="762000" cy="244475"/>
          </a:xfrm>
          <a:prstGeom prst="rect">
            <a:avLst/>
          </a:prstGeom>
        </p:spPr>
        <p:txBody>
          <a:bodyPr/>
          <a:lstStyle/>
          <a:p>
            <a:pPr>
              <a:defRPr/>
            </a:pPr>
            <a:fld id="{F6C970AB-7458-43F9-84B4-A463F8BA4D48}" type="slidenum">
              <a:rPr lang="en-US">
                <a:solidFill>
                  <a:srgbClr val="000000"/>
                </a:solidFill>
                <a:latin typeface="Candara"/>
                <a:cs typeface="Candara"/>
              </a:rPr>
              <a:pPr>
                <a:defRPr/>
              </a:pPr>
              <a:t>49</a:t>
            </a:fld>
            <a:endParaRPr lang="en-US">
              <a:solidFill>
                <a:srgbClr val="000000"/>
              </a:solidFill>
              <a:latin typeface="Candara"/>
              <a:cs typeface="Candara"/>
            </a:endParaRPr>
          </a:p>
        </p:txBody>
      </p:sp>
      <p:sp>
        <p:nvSpPr>
          <p:cNvPr id="8197" name="Text Box 2"/>
          <p:cNvSpPr txBox="1">
            <a:spLocks noChangeArrowheads="1"/>
          </p:cNvSpPr>
          <p:nvPr/>
        </p:nvSpPr>
        <p:spPr bwMode="auto">
          <a:xfrm>
            <a:off x="2585438" y="849950"/>
            <a:ext cx="6168764" cy="707886"/>
          </a:xfrm>
          <a:prstGeom prst="rect">
            <a:avLst/>
          </a:prstGeom>
          <a:noFill/>
          <a:ln w="9525">
            <a:noFill/>
            <a:miter lim="800000"/>
            <a:headEnd/>
            <a:tailEnd/>
          </a:ln>
        </p:spPr>
        <p:txBody>
          <a:bodyPr wrap="square">
            <a:spAutoFit/>
          </a:bodyPr>
          <a:lstStyle/>
          <a:p>
            <a:pPr algn="ctr" eaLnBrk="0" hangingPunct="0">
              <a:spcBef>
                <a:spcPct val="50000"/>
              </a:spcBef>
            </a:pPr>
            <a:r>
              <a:rPr lang="en-US" sz="4000" b="1" dirty="0">
                <a:solidFill>
                  <a:srgbClr val="000000"/>
                </a:solidFill>
                <a:latin typeface="Candara"/>
                <a:cs typeface="Candara"/>
              </a:rPr>
              <a:t>Parts and Functions</a:t>
            </a:r>
          </a:p>
        </p:txBody>
      </p:sp>
      <p:sp>
        <p:nvSpPr>
          <p:cNvPr id="8198" name="Rectangle 3"/>
          <p:cNvSpPr>
            <a:spLocks noChangeArrowheads="1"/>
          </p:cNvSpPr>
          <p:nvPr/>
        </p:nvSpPr>
        <p:spPr bwMode="auto">
          <a:xfrm>
            <a:off x="4492200" y="2806230"/>
            <a:ext cx="2590800" cy="400110"/>
          </a:xfrm>
          <a:prstGeom prst="rect">
            <a:avLst/>
          </a:prstGeom>
          <a:noFill/>
          <a:ln w="9525">
            <a:noFill/>
            <a:miter lim="800000"/>
            <a:headEnd/>
            <a:tailEnd/>
          </a:ln>
        </p:spPr>
        <p:txBody>
          <a:bodyPr wrap="square">
            <a:spAutoFit/>
          </a:bodyPr>
          <a:lstStyle/>
          <a:p>
            <a:pPr eaLnBrk="0" hangingPunct="0">
              <a:spcBef>
                <a:spcPct val="50000"/>
              </a:spcBef>
            </a:pPr>
            <a:r>
              <a:rPr lang="en-US" sz="2000" dirty="0">
                <a:solidFill>
                  <a:srgbClr val="000000"/>
                </a:solidFill>
                <a:latin typeface="Candara"/>
                <a:cs typeface="Candara"/>
              </a:rPr>
              <a:t>Harness adjuster bar</a:t>
            </a:r>
          </a:p>
        </p:txBody>
      </p:sp>
      <p:sp>
        <p:nvSpPr>
          <p:cNvPr id="8199" name="Rectangle 4"/>
          <p:cNvSpPr>
            <a:spLocks noChangeArrowheads="1"/>
          </p:cNvSpPr>
          <p:nvPr/>
        </p:nvSpPr>
        <p:spPr bwMode="auto">
          <a:xfrm>
            <a:off x="5323623" y="3365545"/>
            <a:ext cx="1084263" cy="400110"/>
          </a:xfrm>
          <a:prstGeom prst="rect">
            <a:avLst/>
          </a:prstGeom>
          <a:noFill/>
          <a:ln w="9525">
            <a:noFill/>
            <a:miter lim="800000"/>
            <a:headEnd/>
            <a:tailEnd/>
          </a:ln>
        </p:spPr>
        <p:txBody>
          <a:bodyPr>
            <a:spAutoFit/>
          </a:bodyPr>
          <a:lstStyle/>
          <a:p>
            <a:pPr eaLnBrk="0" hangingPunct="0">
              <a:spcBef>
                <a:spcPct val="50000"/>
              </a:spcBef>
            </a:pPr>
            <a:r>
              <a:rPr lang="en-US" sz="2000" dirty="0">
                <a:solidFill>
                  <a:srgbClr val="000000"/>
                </a:solidFill>
                <a:latin typeface="Candara"/>
                <a:cs typeface="Candara"/>
              </a:rPr>
              <a:t>Labels</a:t>
            </a:r>
          </a:p>
        </p:txBody>
      </p:sp>
      <p:sp>
        <p:nvSpPr>
          <p:cNvPr id="8200" name="Line 5"/>
          <p:cNvSpPr>
            <a:spLocks noChangeShapeType="1"/>
          </p:cNvSpPr>
          <p:nvPr/>
        </p:nvSpPr>
        <p:spPr bwMode="auto">
          <a:xfrm>
            <a:off x="6998640" y="3686220"/>
            <a:ext cx="76200" cy="1905000"/>
          </a:xfrm>
          <a:prstGeom prst="line">
            <a:avLst/>
          </a:prstGeom>
          <a:noFill/>
          <a:ln w="76200">
            <a:solidFill>
              <a:srgbClr val="E06B00"/>
            </a:solidFill>
            <a:round/>
            <a:headEnd/>
            <a:tailEnd type="triangle" w="med" len="med"/>
          </a:ln>
        </p:spPr>
        <p:txBody>
          <a:bodyPr wrap="none" anchor="ctr"/>
          <a:lstStyle/>
          <a:p>
            <a:endParaRPr lang="en-US">
              <a:solidFill>
                <a:srgbClr val="000000"/>
              </a:solidFill>
              <a:latin typeface="Candara"/>
              <a:cs typeface="Candara"/>
            </a:endParaRPr>
          </a:p>
        </p:txBody>
      </p:sp>
      <p:sp>
        <p:nvSpPr>
          <p:cNvPr id="8201" name="Line 6"/>
          <p:cNvSpPr>
            <a:spLocks noChangeShapeType="1"/>
          </p:cNvSpPr>
          <p:nvPr/>
        </p:nvSpPr>
        <p:spPr bwMode="auto">
          <a:xfrm flipH="1">
            <a:off x="5246040" y="3686220"/>
            <a:ext cx="228600" cy="2362200"/>
          </a:xfrm>
          <a:prstGeom prst="line">
            <a:avLst/>
          </a:prstGeom>
          <a:noFill/>
          <a:ln w="76200">
            <a:solidFill>
              <a:srgbClr val="E06B00"/>
            </a:solidFill>
            <a:round/>
            <a:headEnd/>
            <a:tailEnd type="triangle" w="med" len="med"/>
          </a:ln>
        </p:spPr>
        <p:txBody>
          <a:bodyPr wrap="none" anchor="ctr"/>
          <a:lstStyle/>
          <a:p>
            <a:endParaRPr lang="en-US">
              <a:solidFill>
                <a:srgbClr val="000000"/>
              </a:solidFill>
              <a:latin typeface="Candara"/>
              <a:cs typeface="Candara"/>
            </a:endParaRPr>
          </a:p>
        </p:txBody>
      </p:sp>
      <p:sp>
        <p:nvSpPr>
          <p:cNvPr id="8202" name="Rectangle 7"/>
          <p:cNvSpPr>
            <a:spLocks noChangeArrowheads="1"/>
          </p:cNvSpPr>
          <p:nvPr/>
        </p:nvSpPr>
        <p:spPr bwMode="auto">
          <a:xfrm>
            <a:off x="6834483" y="3357385"/>
            <a:ext cx="2151063" cy="400110"/>
          </a:xfrm>
          <a:prstGeom prst="rect">
            <a:avLst/>
          </a:prstGeom>
          <a:noFill/>
          <a:ln w="9525">
            <a:noFill/>
            <a:miter lim="800000"/>
            <a:headEnd/>
            <a:tailEnd/>
          </a:ln>
        </p:spPr>
        <p:txBody>
          <a:bodyPr>
            <a:spAutoFit/>
          </a:bodyPr>
          <a:lstStyle/>
          <a:p>
            <a:pPr eaLnBrk="0" hangingPunct="0">
              <a:spcBef>
                <a:spcPct val="50000"/>
              </a:spcBef>
            </a:pPr>
            <a:r>
              <a:rPr lang="en-US" sz="2000" dirty="0">
                <a:solidFill>
                  <a:srgbClr val="000000"/>
                </a:solidFill>
                <a:latin typeface="Candara"/>
                <a:cs typeface="Candara"/>
              </a:rPr>
              <a:t>Level indicator</a:t>
            </a:r>
          </a:p>
        </p:txBody>
      </p:sp>
      <p:sp>
        <p:nvSpPr>
          <p:cNvPr id="8203" name="Line 8"/>
          <p:cNvSpPr>
            <a:spLocks noChangeShapeType="1"/>
          </p:cNvSpPr>
          <p:nvPr/>
        </p:nvSpPr>
        <p:spPr bwMode="auto">
          <a:xfrm flipV="1">
            <a:off x="2426640" y="3076620"/>
            <a:ext cx="2133600" cy="2362200"/>
          </a:xfrm>
          <a:prstGeom prst="line">
            <a:avLst/>
          </a:prstGeom>
          <a:noFill/>
          <a:ln w="76200">
            <a:solidFill>
              <a:srgbClr val="E06B00"/>
            </a:solidFill>
            <a:round/>
            <a:headEnd type="triangle" w="med" len="med"/>
            <a:tailEnd/>
          </a:ln>
        </p:spPr>
        <p:txBody>
          <a:bodyPr wrap="none" anchor="ctr"/>
          <a:lstStyle/>
          <a:p>
            <a:endParaRPr lang="en-US">
              <a:solidFill>
                <a:srgbClr val="000000"/>
              </a:solidFill>
              <a:latin typeface="Candara"/>
              <a:cs typeface="Candara"/>
            </a:endParaRPr>
          </a:p>
        </p:txBody>
      </p:sp>
      <p:sp>
        <p:nvSpPr>
          <p:cNvPr id="16" name="Rectangle 3"/>
          <p:cNvSpPr>
            <a:spLocks noChangeArrowheads="1"/>
          </p:cNvSpPr>
          <p:nvPr/>
        </p:nvSpPr>
        <p:spPr bwMode="auto">
          <a:xfrm>
            <a:off x="4480860" y="2436570"/>
            <a:ext cx="1828800" cy="400110"/>
          </a:xfrm>
          <a:prstGeom prst="rect">
            <a:avLst/>
          </a:prstGeom>
          <a:noFill/>
          <a:ln w="9525">
            <a:noFill/>
            <a:miter lim="800000"/>
            <a:headEnd/>
            <a:tailEnd/>
          </a:ln>
        </p:spPr>
        <p:txBody>
          <a:bodyPr wrap="square">
            <a:spAutoFit/>
          </a:bodyPr>
          <a:lstStyle/>
          <a:p>
            <a:pPr eaLnBrk="0" hangingPunct="0">
              <a:spcBef>
                <a:spcPct val="50000"/>
              </a:spcBef>
            </a:pPr>
            <a:r>
              <a:rPr lang="en-US" sz="2000" dirty="0" smtClean="0">
                <a:solidFill>
                  <a:srgbClr val="000000"/>
                </a:solidFill>
                <a:latin typeface="Candara"/>
                <a:cs typeface="Candara"/>
              </a:rPr>
              <a:t>Harness slots</a:t>
            </a:r>
            <a:endParaRPr lang="en-US" sz="2000" dirty="0">
              <a:solidFill>
                <a:srgbClr val="000000"/>
              </a:solidFill>
              <a:latin typeface="Candara"/>
              <a:cs typeface="Candara"/>
            </a:endParaRPr>
          </a:p>
        </p:txBody>
      </p:sp>
      <p:sp>
        <p:nvSpPr>
          <p:cNvPr id="17" name="Line 8"/>
          <p:cNvSpPr>
            <a:spLocks noChangeShapeType="1"/>
          </p:cNvSpPr>
          <p:nvPr/>
        </p:nvSpPr>
        <p:spPr bwMode="auto">
          <a:xfrm flipV="1">
            <a:off x="2655240" y="2695620"/>
            <a:ext cx="1905000" cy="990600"/>
          </a:xfrm>
          <a:prstGeom prst="line">
            <a:avLst/>
          </a:prstGeom>
          <a:noFill/>
          <a:ln w="76200">
            <a:solidFill>
              <a:srgbClr val="E06B00"/>
            </a:solidFill>
            <a:round/>
            <a:headEnd type="triangle" w="med" len="med"/>
            <a:tailEnd/>
          </a:ln>
        </p:spPr>
        <p:txBody>
          <a:bodyPr wrap="none" anchor="ctr"/>
          <a:lstStyle/>
          <a:p>
            <a:endParaRPr lang="en-US">
              <a:solidFill>
                <a:srgbClr val="000000"/>
              </a:solidFill>
              <a:latin typeface="Candara"/>
              <a:cs typeface="Candara"/>
            </a:endParaRPr>
          </a:p>
        </p:txBody>
      </p:sp>
    </p:spTree>
    <p:extLst>
      <p:ext uri="{BB962C8B-B14F-4D97-AF65-F5344CB8AC3E}">
        <p14:creationId xmlns="" xmlns:p14="http://schemas.microsoft.com/office/powerpoint/2010/main" val="244049871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3420" y="716474"/>
            <a:ext cx="6590581" cy="1251897"/>
          </a:xfrm>
        </p:spPr>
        <p:txBody>
          <a:bodyPr/>
          <a:lstStyle/>
          <a:p>
            <a:pPr algn="ctr"/>
            <a:r>
              <a:rPr lang="en-US" sz="4000" b="1" dirty="0" smtClean="0">
                <a:latin typeface="Candara"/>
                <a:cs typeface="Candara"/>
              </a:rPr>
              <a:t>Car Seat </a:t>
            </a:r>
            <a:br>
              <a:rPr lang="en-US" sz="4000" b="1" dirty="0" smtClean="0">
                <a:latin typeface="Candara"/>
                <a:cs typeface="Candara"/>
              </a:rPr>
            </a:br>
            <a:r>
              <a:rPr lang="en-US" sz="4000" b="1" dirty="0" smtClean="0">
                <a:latin typeface="Candara"/>
                <a:cs typeface="Candara"/>
              </a:rPr>
              <a:t>Recommendations</a:t>
            </a:r>
            <a:endParaRPr lang="en-US" sz="4000" b="1" dirty="0">
              <a:latin typeface="Candara"/>
              <a:cs typeface="Candara"/>
            </a:endParaRPr>
          </a:p>
        </p:txBody>
      </p:sp>
      <p:sp>
        <p:nvSpPr>
          <p:cNvPr id="3" name="Content Placeholder 2"/>
          <p:cNvSpPr>
            <a:spLocks noGrp="1"/>
          </p:cNvSpPr>
          <p:nvPr>
            <p:ph idx="1"/>
          </p:nvPr>
        </p:nvSpPr>
        <p:spPr>
          <a:xfrm>
            <a:off x="617587" y="2189096"/>
            <a:ext cx="8526415" cy="4525963"/>
          </a:xfrm>
        </p:spPr>
        <p:txBody>
          <a:bodyPr>
            <a:normAutofit/>
          </a:bodyPr>
          <a:lstStyle/>
          <a:p>
            <a:endParaRPr lang="en-US" sz="2600" dirty="0" smtClean="0">
              <a:latin typeface="Candara"/>
              <a:cs typeface="Candara"/>
            </a:endParaRPr>
          </a:p>
          <a:p>
            <a:r>
              <a:rPr lang="en-US" sz="2600" dirty="0" smtClean="0">
                <a:latin typeface="Candara"/>
                <a:cs typeface="Candara"/>
              </a:rPr>
              <a:t>Rear-facing until two years of age or highest weight/height allowed by the restraint’s manufacturer.</a:t>
            </a:r>
          </a:p>
          <a:p>
            <a:r>
              <a:rPr lang="en-US" sz="2600" dirty="0" smtClean="0">
                <a:latin typeface="Candara"/>
                <a:cs typeface="Candara"/>
              </a:rPr>
              <a:t>Use each restraint type to the weight and/or height limit before progressing to the next type of restraint.</a:t>
            </a:r>
          </a:p>
          <a:p>
            <a:r>
              <a:rPr lang="en-US" sz="2600" dirty="0" smtClean="0">
                <a:latin typeface="Candara"/>
                <a:cs typeface="Candara"/>
              </a:rPr>
              <a:t>Never place a rear-facing restraint in front of an airbag.</a:t>
            </a:r>
          </a:p>
          <a:p>
            <a:r>
              <a:rPr lang="en-US" sz="2600" dirty="0" smtClean="0">
                <a:latin typeface="Candara"/>
                <a:cs typeface="Candara"/>
              </a:rPr>
              <a:t>Children under 13 should ride in the back seat.</a:t>
            </a:r>
          </a:p>
          <a:p>
            <a:r>
              <a:rPr lang="en-US" sz="2600" dirty="0" smtClean="0">
                <a:latin typeface="Candara"/>
                <a:cs typeface="Candara"/>
              </a:rPr>
              <a:t>Read car seat manual as well as the vehicle’s manual for important installation instructions.</a:t>
            </a:r>
            <a:endParaRPr lang="en-US" sz="2600" dirty="0">
              <a:latin typeface="Candara"/>
              <a:cs typeface="Candara"/>
            </a:endParaRPr>
          </a:p>
        </p:txBody>
      </p:sp>
      <p:sp>
        <p:nvSpPr>
          <p:cNvPr id="9" name="Slide Number Placeholder 8"/>
          <p:cNvSpPr>
            <a:spLocks noGrp="1"/>
          </p:cNvSpPr>
          <p:nvPr>
            <p:ph type="sldNum" sz="quarter" idx="12"/>
          </p:nvPr>
        </p:nvSpPr>
        <p:spPr/>
        <p:txBody>
          <a:bodyPr/>
          <a:lstStyle/>
          <a:p>
            <a:fld id="{A3A94432-25B0-402D-8BB3-CFEE0D3F87AF}" type="slidenum">
              <a:rPr lang="en-US" smtClean="0"/>
              <a:pPr/>
              <a:t>5</a:t>
            </a:fld>
            <a:endParaRPr lang="en-US" dirty="0"/>
          </a:p>
        </p:txBody>
      </p:sp>
    </p:spTree>
    <p:extLst>
      <p:ext uri="{BB962C8B-B14F-4D97-AF65-F5344CB8AC3E}">
        <p14:creationId xmlns="" xmlns:p14="http://schemas.microsoft.com/office/powerpoint/2010/main" val="41846362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553420" y="922863"/>
            <a:ext cx="6504317" cy="776377"/>
          </a:xfrm>
        </p:spPr>
        <p:txBody>
          <a:bodyPr/>
          <a:lstStyle/>
          <a:p>
            <a:pPr algn="ctr">
              <a:buNone/>
            </a:pPr>
            <a:r>
              <a:rPr lang="en-US" sz="4000" b="1" dirty="0" smtClean="0">
                <a:latin typeface="Candara" pitchFamily="34" charset="0"/>
              </a:rPr>
              <a:t>Rear-Facing CR</a:t>
            </a:r>
            <a:endParaRPr lang="en-US" sz="4000" b="1" dirty="0">
              <a:latin typeface="Candara" pitchFamily="34" charset="0"/>
            </a:endParaRPr>
          </a:p>
        </p:txBody>
      </p:sp>
      <p:sp>
        <p:nvSpPr>
          <p:cNvPr id="4" name="Slide Number Placeholder 3"/>
          <p:cNvSpPr>
            <a:spLocks noGrp="1"/>
          </p:cNvSpPr>
          <p:nvPr>
            <p:ph type="sldNum" sz="quarter" idx="12"/>
          </p:nvPr>
        </p:nvSpPr>
        <p:spPr/>
        <p:txBody>
          <a:bodyPr/>
          <a:lstStyle/>
          <a:p>
            <a:fld id="{A3A94432-25B0-402D-8BB3-CFEE0D3F87AF}" type="slidenum">
              <a:rPr lang="en-US" smtClean="0"/>
              <a:pPr/>
              <a:t>50</a:t>
            </a:fld>
            <a:endParaRPr lang="en-US"/>
          </a:p>
        </p:txBody>
      </p:sp>
      <p:pic>
        <p:nvPicPr>
          <p:cNvPr id="6146" name="Picture 2" descr="C:\Users\Rebecca\Dropbox\Native CARS Photos\Klamath\Klamath51.JPG"/>
          <p:cNvPicPr>
            <a:picLocks noChangeAspect="1" noChangeArrowheads="1"/>
          </p:cNvPicPr>
          <p:nvPr/>
        </p:nvPicPr>
        <p:blipFill>
          <a:blip r:embed="rId4"/>
          <a:srcRect l="32327" t="62168" r="29182" b="4359"/>
          <a:stretch>
            <a:fillRect/>
          </a:stretch>
        </p:blipFill>
        <p:spPr bwMode="auto">
          <a:xfrm>
            <a:off x="2070343" y="2604537"/>
            <a:ext cx="2242868" cy="2925796"/>
          </a:xfrm>
          <a:prstGeom prst="rect">
            <a:avLst/>
          </a:prstGeom>
          <a:noFill/>
        </p:spPr>
      </p:pic>
      <p:pic>
        <p:nvPicPr>
          <p:cNvPr id="6147" name="Picture 3" descr="C:\Users\Rebecca\Dropbox\Native CARS Photos\Klamath\Klamath55.JPG"/>
          <p:cNvPicPr>
            <a:picLocks noChangeAspect="1" noChangeArrowheads="1"/>
          </p:cNvPicPr>
          <p:nvPr/>
        </p:nvPicPr>
        <p:blipFill>
          <a:blip r:embed="rId5"/>
          <a:srcRect l="29055" t="59140" r="30442" b="4633"/>
          <a:stretch>
            <a:fillRect/>
          </a:stretch>
        </p:blipFill>
        <p:spPr bwMode="auto">
          <a:xfrm>
            <a:off x="5702063" y="2579133"/>
            <a:ext cx="2199735" cy="295120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4294967295"/>
          </p:nvPr>
        </p:nvSpPr>
        <p:spPr>
          <a:xfrm>
            <a:off x="8382000" y="6477002"/>
            <a:ext cx="762000" cy="244475"/>
          </a:xfrm>
          <a:prstGeom prst="rect">
            <a:avLst/>
          </a:prstGeom>
        </p:spPr>
        <p:txBody>
          <a:bodyPr/>
          <a:lstStyle/>
          <a:p>
            <a:pPr>
              <a:defRPr/>
            </a:pPr>
            <a:fld id="{807725E2-C64D-4BD5-9EEF-BC04E8E11FFC}" type="slidenum">
              <a:rPr lang="en-US">
                <a:solidFill>
                  <a:srgbClr val="000000"/>
                </a:solidFill>
                <a:latin typeface="Candara"/>
                <a:cs typeface="Candara"/>
              </a:rPr>
              <a:pPr>
                <a:defRPr/>
              </a:pPr>
              <a:t>51</a:t>
            </a:fld>
            <a:endParaRPr lang="en-US">
              <a:solidFill>
                <a:srgbClr val="000000"/>
              </a:solidFill>
              <a:latin typeface="Candara"/>
              <a:cs typeface="Candara"/>
            </a:endParaRPr>
          </a:p>
        </p:txBody>
      </p:sp>
      <p:sp>
        <p:nvSpPr>
          <p:cNvPr id="3076" name="Text Box 2"/>
          <p:cNvSpPr txBox="1">
            <a:spLocks noChangeArrowheads="1"/>
          </p:cNvSpPr>
          <p:nvPr/>
        </p:nvSpPr>
        <p:spPr bwMode="auto">
          <a:xfrm>
            <a:off x="2585438" y="914662"/>
            <a:ext cx="6558564" cy="707886"/>
          </a:xfrm>
          <a:prstGeom prst="rect">
            <a:avLst/>
          </a:prstGeom>
          <a:noFill/>
          <a:ln w="9525">
            <a:noFill/>
            <a:miter lim="800000"/>
            <a:headEnd/>
            <a:tailEnd/>
          </a:ln>
        </p:spPr>
        <p:txBody>
          <a:bodyPr wrap="square">
            <a:spAutoFit/>
          </a:bodyPr>
          <a:lstStyle/>
          <a:p>
            <a:pPr>
              <a:spcBef>
                <a:spcPct val="50000"/>
              </a:spcBef>
            </a:pPr>
            <a:r>
              <a:rPr lang="en-US" sz="4000" b="1" dirty="0" smtClean="0">
                <a:solidFill>
                  <a:srgbClr val="000000"/>
                </a:solidFill>
                <a:effectLst/>
                <a:latin typeface="Candara"/>
                <a:cs typeface="Candara"/>
              </a:rPr>
              <a:t>			The Rear-Facing </a:t>
            </a:r>
            <a:r>
              <a:rPr lang="en-US" sz="4000" b="1" dirty="0">
                <a:solidFill>
                  <a:srgbClr val="000000"/>
                </a:solidFill>
                <a:effectLst/>
                <a:latin typeface="Candara"/>
                <a:cs typeface="Candara"/>
              </a:rPr>
              <a:t>CR</a:t>
            </a:r>
          </a:p>
        </p:txBody>
      </p:sp>
      <p:sp>
        <p:nvSpPr>
          <p:cNvPr id="3077" name="Rectangle 3" descr="Rectangle: Click to edit Master text styles&#10;Second level&#10;Third level&#10;Fourth level&#10;Fifth level"/>
          <p:cNvSpPr>
            <a:spLocks noChangeArrowheads="1"/>
          </p:cNvSpPr>
          <p:nvPr/>
        </p:nvSpPr>
        <p:spPr bwMode="auto">
          <a:xfrm>
            <a:off x="713027" y="2642273"/>
            <a:ext cx="4893124" cy="3834729"/>
          </a:xfrm>
          <a:prstGeom prst="rect">
            <a:avLst/>
          </a:prstGeom>
          <a:noFill/>
          <a:ln w="9525">
            <a:noFill/>
            <a:miter lim="800000"/>
            <a:headEnd/>
            <a:tailEnd/>
          </a:ln>
        </p:spPr>
        <p:txBody>
          <a:bodyPr/>
          <a:lstStyle/>
          <a:p>
            <a:pPr marL="457200" indent="-457200" eaLnBrk="1" hangingPunct="1">
              <a:lnSpc>
                <a:spcPct val="90000"/>
              </a:lnSpc>
              <a:spcBef>
                <a:spcPct val="20000"/>
              </a:spcBef>
              <a:buSzPct val="100000"/>
              <a:buFont typeface="Arial"/>
              <a:buChar char="•"/>
            </a:pPr>
            <a:r>
              <a:rPr lang="en-US" sz="2600" dirty="0" smtClean="0">
                <a:solidFill>
                  <a:srgbClr val="000000"/>
                </a:solidFill>
                <a:effectLst/>
                <a:latin typeface="Candara"/>
                <a:cs typeface="Candara"/>
              </a:rPr>
              <a:t>Until </a:t>
            </a:r>
            <a:r>
              <a:rPr lang="en-US" sz="2600" dirty="0" smtClean="0">
                <a:solidFill>
                  <a:srgbClr val="000000"/>
                </a:solidFill>
                <a:latin typeface="Candara"/>
                <a:cs typeface="Candara"/>
              </a:rPr>
              <a:t>at least</a:t>
            </a:r>
            <a:r>
              <a:rPr lang="en-US" sz="2600" dirty="0" smtClean="0">
                <a:solidFill>
                  <a:srgbClr val="000000"/>
                </a:solidFill>
                <a:effectLst/>
                <a:latin typeface="Candara"/>
                <a:cs typeface="Candara"/>
              </a:rPr>
              <a:t> two years old</a:t>
            </a:r>
            <a:endParaRPr lang="en-US" sz="2600" dirty="0">
              <a:solidFill>
                <a:srgbClr val="000000"/>
              </a:solidFill>
              <a:effectLst/>
              <a:latin typeface="Candara"/>
              <a:cs typeface="Candara"/>
            </a:endParaRPr>
          </a:p>
          <a:p>
            <a:pPr marL="342900" indent="-342900" eaLnBrk="1" hangingPunct="1">
              <a:lnSpc>
                <a:spcPct val="90000"/>
              </a:lnSpc>
              <a:spcBef>
                <a:spcPct val="20000"/>
              </a:spcBef>
              <a:buClr>
                <a:srgbClr val="000099"/>
              </a:buClr>
              <a:buSzPct val="80000"/>
              <a:buFont typeface="Wingdings" pitchFamily="2" charset="2"/>
              <a:buNone/>
            </a:pPr>
            <a:endParaRPr lang="en-US" sz="2600" dirty="0">
              <a:solidFill>
                <a:srgbClr val="000000"/>
              </a:solidFill>
              <a:effectLst/>
              <a:latin typeface="Candara"/>
              <a:cs typeface="Candara"/>
            </a:endParaRPr>
          </a:p>
          <a:p>
            <a:pPr marL="457200" indent="-457200" eaLnBrk="1" hangingPunct="1">
              <a:lnSpc>
                <a:spcPct val="90000"/>
              </a:lnSpc>
              <a:spcBef>
                <a:spcPct val="20000"/>
              </a:spcBef>
              <a:buSzPct val="100000"/>
              <a:buFont typeface="Arial"/>
              <a:buChar char="•"/>
            </a:pPr>
            <a:r>
              <a:rPr lang="en-US" sz="2600" dirty="0" smtClean="0">
                <a:solidFill>
                  <a:srgbClr val="000000"/>
                </a:solidFill>
                <a:effectLst/>
                <a:latin typeface="Candara"/>
                <a:cs typeface="Candara"/>
              </a:rPr>
              <a:t>Until the upper limit of the CR’s Height and Weight limit</a:t>
            </a:r>
            <a:endParaRPr lang="en-US" sz="2600" dirty="0">
              <a:solidFill>
                <a:srgbClr val="000000"/>
              </a:solidFill>
              <a:effectLst/>
              <a:latin typeface="Candara"/>
              <a:cs typeface="Candara"/>
            </a:endParaRPr>
          </a:p>
          <a:p>
            <a:pPr marL="342900" indent="-342900" eaLnBrk="1" hangingPunct="1">
              <a:lnSpc>
                <a:spcPct val="90000"/>
              </a:lnSpc>
              <a:spcBef>
                <a:spcPct val="20000"/>
              </a:spcBef>
              <a:buClr>
                <a:schemeClr val="hlink"/>
              </a:buClr>
              <a:buSzPct val="80000"/>
              <a:buFont typeface="Wingdings" pitchFamily="2" charset="2"/>
              <a:buNone/>
            </a:pPr>
            <a:endParaRPr lang="en-US" sz="2600" dirty="0">
              <a:solidFill>
                <a:srgbClr val="000000"/>
              </a:solidFill>
              <a:effectLst/>
              <a:latin typeface="Candara"/>
              <a:cs typeface="Candara"/>
            </a:endParaRPr>
          </a:p>
          <a:p>
            <a:pPr marL="457200" indent="-457200">
              <a:lnSpc>
                <a:spcPct val="90000"/>
              </a:lnSpc>
              <a:spcBef>
                <a:spcPct val="20000"/>
              </a:spcBef>
              <a:buSzPct val="100000"/>
              <a:buFont typeface="Arial"/>
              <a:buChar char="•"/>
            </a:pPr>
            <a:r>
              <a:rPr lang="en-US" sz="2600" dirty="0">
                <a:solidFill>
                  <a:srgbClr val="000000"/>
                </a:solidFill>
                <a:latin typeface="Candara"/>
                <a:cs typeface="Candara"/>
              </a:rPr>
              <a:t>3-pt. </a:t>
            </a:r>
            <a:r>
              <a:rPr lang="en-US" sz="2600" dirty="0" smtClean="0">
                <a:solidFill>
                  <a:srgbClr val="000000"/>
                </a:solidFill>
                <a:latin typeface="Candara"/>
                <a:cs typeface="Candara"/>
              </a:rPr>
              <a:t>or 5-pt</a:t>
            </a:r>
            <a:r>
              <a:rPr lang="en-US" sz="2600" dirty="0">
                <a:solidFill>
                  <a:srgbClr val="000000"/>
                </a:solidFill>
                <a:effectLst/>
                <a:latin typeface="Candara"/>
                <a:cs typeface="Candara"/>
              </a:rPr>
              <a:t>. </a:t>
            </a:r>
            <a:r>
              <a:rPr lang="en-US" sz="2600" dirty="0" smtClean="0">
                <a:solidFill>
                  <a:srgbClr val="000000"/>
                </a:solidFill>
                <a:effectLst/>
                <a:latin typeface="Candara"/>
                <a:cs typeface="Candara"/>
              </a:rPr>
              <a:t>harness</a:t>
            </a:r>
            <a:endParaRPr lang="en-US" sz="2600" dirty="0">
              <a:solidFill>
                <a:srgbClr val="000000"/>
              </a:solidFill>
              <a:effectLst/>
              <a:latin typeface="Candara"/>
              <a:cs typeface="Candara"/>
            </a:endParaRPr>
          </a:p>
          <a:p>
            <a:pPr marL="742950" lvl="1" indent="-285750" eaLnBrk="1" hangingPunct="1">
              <a:lnSpc>
                <a:spcPct val="90000"/>
              </a:lnSpc>
              <a:spcBef>
                <a:spcPct val="20000"/>
              </a:spcBef>
              <a:buSzPct val="80000"/>
              <a:buFontTx/>
              <a:buChar char="–"/>
            </a:pPr>
            <a:r>
              <a:rPr lang="en-US" sz="2600" b="1" dirty="0">
                <a:solidFill>
                  <a:srgbClr val="000000"/>
                </a:solidFill>
                <a:effectLst/>
                <a:latin typeface="Candara"/>
                <a:cs typeface="Candara"/>
              </a:rPr>
              <a:t>At or below </a:t>
            </a:r>
            <a:r>
              <a:rPr lang="en-US" sz="2600" dirty="0">
                <a:solidFill>
                  <a:srgbClr val="000000"/>
                </a:solidFill>
                <a:effectLst/>
                <a:latin typeface="Candara"/>
                <a:cs typeface="Candara"/>
              </a:rPr>
              <a:t>shoulder</a:t>
            </a:r>
          </a:p>
        </p:txBody>
      </p:sp>
      <p:pic>
        <p:nvPicPr>
          <p:cNvPr id="7" name="Picture 6" descr="Klamath5.JPG"/>
          <p:cNvPicPr>
            <a:picLocks noChangeAspect="1"/>
          </p:cNvPicPr>
          <p:nvPr/>
        </p:nvPicPr>
        <p:blipFill>
          <a:blip r:embed="rId3" cstate="print"/>
          <a:stretch>
            <a:fillRect/>
          </a:stretch>
        </p:blipFill>
        <p:spPr>
          <a:xfrm>
            <a:off x="5709791" y="1908057"/>
            <a:ext cx="3045960" cy="4568944"/>
          </a:xfrm>
          <a:prstGeom prst="rect">
            <a:avLst/>
          </a:prstGeom>
          <a:effectLst>
            <a:softEdge rad="63500"/>
          </a:effectLst>
        </p:spPr>
      </p:pic>
    </p:spTree>
    <p:extLst>
      <p:ext uri="{BB962C8B-B14F-4D97-AF65-F5344CB8AC3E}">
        <p14:creationId xmlns="" xmlns:p14="http://schemas.microsoft.com/office/powerpoint/2010/main" val="75689583"/>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5438" y="944256"/>
            <a:ext cx="6558564" cy="796096"/>
          </a:xfrm>
        </p:spPr>
        <p:txBody>
          <a:bodyPr/>
          <a:lstStyle/>
          <a:p>
            <a:pPr algn="ctr"/>
            <a:r>
              <a:rPr lang="en-US" sz="4000" b="1" dirty="0" smtClean="0">
                <a:latin typeface="Candara"/>
                <a:cs typeface="Candara"/>
              </a:rPr>
              <a:t>Why rear-facing until age 2?</a:t>
            </a:r>
            <a:endParaRPr lang="en-US" sz="4000" b="1" dirty="0">
              <a:latin typeface="Candara"/>
              <a:cs typeface="Candara"/>
            </a:endParaRPr>
          </a:p>
        </p:txBody>
      </p:sp>
      <p:sp>
        <p:nvSpPr>
          <p:cNvPr id="3" name="Content Placeholder 2"/>
          <p:cNvSpPr>
            <a:spLocks noGrp="1"/>
          </p:cNvSpPr>
          <p:nvPr>
            <p:ph idx="1"/>
          </p:nvPr>
        </p:nvSpPr>
        <p:spPr>
          <a:xfrm>
            <a:off x="684313" y="2708363"/>
            <a:ext cx="4676387" cy="3765591"/>
          </a:xfrm>
        </p:spPr>
        <p:txBody>
          <a:bodyPr/>
          <a:lstStyle/>
          <a:p>
            <a:pPr>
              <a:buClr>
                <a:schemeClr val="accent1"/>
              </a:buClr>
            </a:pPr>
            <a:r>
              <a:rPr lang="en-US" sz="2600" dirty="0" smtClean="0">
                <a:latin typeface="Candara"/>
                <a:cs typeface="Candara"/>
              </a:rPr>
              <a:t>Babies have large,  heavy heads</a:t>
            </a:r>
          </a:p>
          <a:p>
            <a:pPr>
              <a:buClr>
                <a:schemeClr val="accent1"/>
              </a:buClr>
            </a:pPr>
            <a:endParaRPr lang="en-US" sz="2600" dirty="0" smtClean="0">
              <a:latin typeface="Candara"/>
              <a:cs typeface="Candara"/>
            </a:endParaRPr>
          </a:p>
          <a:p>
            <a:pPr>
              <a:buClr>
                <a:schemeClr val="accent1"/>
              </a:buClr>
            </a:pPr>
            <a:r>
              <a:rPr lang="en-US" sz="2600" dirty="0" smtClean="0">
                <a:latin typeface="Candara"/>
                <a:cs typeface="Candara"/>
              </a:rPr>
              <a:t>Small, flexible shoulders</a:t>
            </a:r>
          </a:p>
          <a:p>
            <a:pPr marL="0" indent="0">
              <a:buClr>
                <a:schemeClr val="accent1"/>
              </a:buClr>
              <a:buNone/>
            </a:pPr>
            <a:endParaRPr lang="en-US" sz="2600" dirty="0" smtClean="0">
              <a:latin typeface="Candara"/>
              <a:cs typeface="Candara"/>
            </a:endParaRPr>
          </a:p>
          <a:p>
            <a:pPr>
              <a:buClr>
                <a:schemeClr val="accent1"/>
              </a:buClr>
            </a:pPr>
            <a:r>
              <a:rPr lang="en-US" sz="2600" dirty="0" smtClean="0">
                <a:latin typeface="Candara"/>
                <a:cs typeface="Candara"/>
              </a:rPr>
              <a:t>Bones not fully developed</a:t>
            </a:r>
          </a:p>
          <a:p>
            <a:endParaRPr lang="en-US" dirty="0">
              <a:latin typeface="Candara"/>
              <a:cs typeface="Candara"/>
            </a:endParaRPr>
          </a:p>
        </p:txBody>
      </p:sp>
      <p:pic>
        <p:nvPicPr>
          <p:cNvPr id="4" name="Picture 3" descr="IMG_1909.JPG"/>
          <p:cNvPicPr>
            <a:picLocks noChangeAspect="1"/>
          </p:cNvPicPr>
          <p:nvPr/>
        </p:nvPicPr>
        <p:blipFill>
          <a:blip r:embed="rId3" cstate="print"/>
          <a:srcRect l="24167" r="25833" b="15556"/>
          <a:stretch>
            <a:fillRect/>
          </a:stretch>
        </p:blipFill>
        <p:spPr>
          <a:xfrm>
            <a:off x="5360701" y="2362233"/>
            <a:ext cx="3246087" cy="4111721"/>
          </a:xfrm>
          <a:prstGeom prst="rect">
            <a:avLst/>
          </a:prstGeom>
          <a:effectLst>
            <a:softEdge rad="63500"/>
          </a:effectLst>
        </p:spPr>
      </p:pic>
      <p:sp>
        <p:nvSpPr>
          <p:cNvPr id="5" name="Slide Number Placeholder 4"/>
          <p:cNvSpPr>
            <a:spLocks noGrp="1"/>
          </p:cNvSpPr>
          <p:nvPr>
            <p:ph type="sldNum" sz="quarter" idx="12"/>
          </p:nvPr>
        </p:nvSpPr>
        <p:spPr/>
        <p:txBody>
          <a:bodyPr/>
          <a:lstStyle/>
          <a:p>
            <a:fld id="{A3A94432-25B0-402D-8BB3-CFEE0D3F87AF}" type="slidenum">
              <a:rPr lang="en-US" smtClean="0">
                <a:latin typeface="Candara"/>
                <a:cs typeface="Candara"/>
              </a:rPr>
              <a:pPr/>
              <a:t>52</a:t>
            </a:fld>
            <a:endParaRPr lang="en-US">
              <a:latin typeface="Candara"/>
              <a:cs typeface="Candara"/>
            </a:endParaRPr>
          </a:p>
        </p:txBody>
      </p:sp>
    </p:spTree>
    <p:extLst>
      <p:ext uri="{BB962C8B-B14F-4D97-AF65-F5344CB8AC3E}">
        <p14:creationId xmlns="" xmlns:p14="http://schemas.microsoft.com/office/powerpoint/2010/main" val="16583672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6776" y="661810"/>
            <a:ext cx="6547224" cy="1447958"/>
          </a:xfrm>
        </p:spPr>
        <p:txBody>
          <a:bodyPr/>
          <a:lstStyle/>
          <a:p>
            <a:pPr algn="ctr"/>
            <a:r>
              <a:rPr lang="en-US" sz="4000" b="1" dirty="0" smtClean="0">
                <a:latin typeface="Candara"/>
                <a:cs typeface="Candara"/>
              </a:rPr>
              <a:t>Rear-facing </a:t>
            </a:r>
            <a:br>
              <a:rPr lang="en-US" sz="4000" b="1" dirty="0" smtClean="0">
                <a:latin typeface="Candara"/>
                <a:cs typeface="Candara"/>
              </a:rPr>
            </a:br>
            <a:r>
              <a:rPr lang="en-US" sz="4000" b="1" dirty="0" smtClean="0">
                <a:latin typeface="Candara"/>
                <a:cs typeface="Candara"/>
              </a:rPr>
              <a:t>increases protection</a:t>
            </a:r>
            <a:endParaRPr lang="en-US" sz="4000" b="1" dirty="0">
              <a:latin typeface="Candara"/>
              <a:cs typeface="Candara"/>
            </a:endParaRPr>
          </a:p>
        </p:txBody>
      </p:sp>
      <p:sp>
        <p:nvSpPr>
          <p:cNvPr id="3" name="Content Placeholder 2"/>
          <p:cNvSpPr>
            <a:spLocks noGrp="1"/>
          </p:cNvSpPr>
          <p:nvPr>
            <p:ph idx="1"/>
          </p:nvPr>
        </p:nvSpPr>
        <p:spPr>
          <a:xfrm>
            <a:off x="603852" y="2785240"/>
            <a:ext cx="7842921" cy="2787427"/>
          </a:xfrm>
        </p:spPr>
        <p:txBody>
          <a:bodyPr/>
          <a:lstStyle/>
          <a:p>
            <a:pPr>
              <a:spcBef>
                <a:spcPct val="0"/>
              </a:spcBef>
              <a:spcAft>
                <a:spcPts val="1800"/>
              </a:spcAft>
            </a:pPr>
            <a:r>
              <a:rPr lang="en-US" sz="2600" dirty="0" smtClean="0">
                <a:solidFill>
                  <a:srgbClr val="000000"/>
                </a:solidFill>
                <a:latin typeface="Candara"/>
                <a:cs typeface="Candara"/>
              </a:rPr>
              <a:t>Seat absorbs crash forces</a:t>
            </a:r>
          </a:p>
          <a:p>
            <a:pPr>
              <a:spcBef>
                <a:spcPct val="0"/>
              </a:spcBef>
              <a:spcAft>
                <a:spcPts val="1800"/>
              </a:spcAft>
            </a:pPr>
            <a:r>
              <a:rPr lang="en-US" sz="2600" dirty="0">
                <a:solidFill>
                  <a:srgbClr val="000000"/>
                </a:solidFill>
                <a:latin typeface="Candara"/>
                <a:cs typeface="Candara"/>
              </a:rPr>
              <a:t>Protects head, neck, and spinal cord</a:t>
            </a:r>
          </a:p>
          <a:p>
            <a:pPr>
              <a:spcBef>
                <a:spcPct val="0"/>
              </a:spcBef>
              <a:spcAft>
                <a:spcPts val="1800"/>
              </a:spcAft>
            </a:pPr>
            <a:r>
              <a:rPr lang="en-US" sz="2600" dirty="0" smtClean="0">
                <a:solidFill>
                  <a:srgbClr val="000000"/>
                </a:solidFill>
                <a:latin typeface="Candara"/>
                <a:cs typeface="Candara"/>
              </a:rPr>
              <a:t>Back of seat spreads crash forces along the entire torso</a:t>
            </a:r>
          </a:p>
          <a:p>
            <a:endParaRPr lang="en-US" sz="2600" dirty="0">
              <a:solidFill>
                <a:srgbClr val="000000"/>
              </a:solidFill>
              <a:latin typeface="Candara"/>
              <a:cs typeface="Candara"/>
            </a:endParaRPr>
          </a:p>
        </p:txBody>
      </p:sp>
      <p:sp>
        <p:nvSpPr>
          <p:cNvPr id="4" name="Slide Number Placeholder 3"/>
          <p:cNvSpPr>
            <a:spLocks noGrp="1"/>
          </p:cNvSpPr>
          <p:nvPr>
            <p:ph type="sldNum" sz="quarter" idx="12"/>
          </p:nvPr>
        </p:nvSpPr>
        <p:spPr/>
        <p:txBody>
          <a:bodyPr/>
          <a:lstStyle/>
          <a:p>
            <a:fld id="{A3A94432-25B0-402D-8BB3-CFEE0D3F87AF}" type="slidenum">
              <a:rPr lang="en-US" smtClean="0">
                <a:latin typeface="Candara"/>
                <a:cs typeface="Candara"/>
              </a:rPr>
              <a:pPr/>
              <a:t>53</a:t>
            </a:fld>
            <a:endParaRPr lang="en-US">
              <a:latin typeface="Candara"/>
              <a:cs typeface="Candara"/>
            </a:endParaRPr>
          </a:p>
        </p:txBody>
      </p:sp>
    </p:spTree>
    <p:extLst>
      <p:ext uri="{BB962C8B-B14F-4D97-AF65-F5344CB8AC3E}">
        <p14:creationId xmlns="" xmlns:p14="http://schemas.microsoft.com/office/powerpoint/2010/main" val="37702609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4294967295"/>
          </p:nvPr>
        </p:nvSpPr>
        <p:spPr>
          <a:xfrm>
            <a:off x="8382000" y="6477002"/>
            <a:ext cx="762000" cy="244475"/>
          </a:xfrm>
          <a:prstGeom prst="rect">
            <a:avLst/>
          </a:prstGeom>
        </p:spPr>
        <p:txBody>
          <a:bodyPr/>
          <a:lstStyle/>
          <a:p>
            <a:pPr>
              <a:defRPr/>
            </a:pPr>
            <a:fld id="{75C8D765-5CEB-4341-8E58-BCBFB75CA780}" type="slidenum">
              <a:rPr lang="en-US">
                <a:latin typeface="Candara"/>
                <a:cs typeface="Candara"/>
              </a:rPr>
              <a:pPr>
                <a:defRPr/>
              </a:pPr>
              <a:t>54</a:t>
            </a:fld>
            <a:endParaRPr lang="en-US">
              <a:latin typeface="Candara"/>
              <a:cs typeface="Candara"/>
            </a:endParaRPr>
          </a:p>
        </p:txBody>
      </p:sp>
      <p:sp>
        <p:nvSpPr>
          <p:cNvPr id="4100" name="Text Box 2"/>
          <p:cNvSpPr txBox="1">
            <a:spLocks noChangeArrowheads="1"/>
          </p:cNvSpPr>
          <p:nvPr/>
        </p:nvSpPr>
        <p:spPr bwMode="auto">
          <a:xfrm>
            <a:off x="2596776" y="884983"/>
            <a:ext cx="6547224" cy="707886"/>
          </a:xfrm>
          <a:prstGeom prst="rect">
            <a:avLst/>
          </a:prstGeom>
          <a:noFill/>
          <a:ln w="9525">
            <a:noFill/>
            <a:miter lim="800000"/>
            <a:headEnd/>
            <a:tailEnd/>
          </a:ln>
        </p:spPr>
        <p:txBody>
          <a:bodyPr wrap="square">
            <a:spAutoFit/>
          </a:bodyPr>
          <a:lstStyle/>
          <a:p>
            <a:pPr algn="ctr">
              <a:spcBef>
                <a:spcPct val="50000"/>
              </a:spcBef>
            </a:pPr>
            <a:r>
              <a:rPr lang="en-US" sz="4000" b="1" dirty="0">
                <a:solidFill>
                  <a:srgbClr val="000000"/>
                </a:solidFill>
                <a:effectLst/>
                <a:latin typeface="Candara"/>
                <a:cs typeface="Candara"/>
              </a:rPr>
              <a:t>Rear-Facing Convertible</a:t>
            </a:r>
          </a:p>
        </p:txBody>
      </p:sp>
      <p:sp>
        <p:nvSpPr>
          <p:cNvPr id="4101" name="Rectangle 3" descr="Rectangle: Click to edit Master text styles&#10;Second level&#10;Third level&#10;Fourth level&#10;Fifth level"/>
          <p:cNvSpPr>
            <a:spLocks noChangeArrowheads="1"/>
          </p:cNvSpPr>
          <p:nvPr/>
        </p:nvSpPr>
        <p:spPr bwMode="auto">
          <a:xfrm>
            <a:off x="714396" y="2689272"/>
            <a:ext cx="4461453" cy="3787729"/>
          </a:xfrm>
          <a:prstGeom prst="rect">
            <a:avLst/>
          </a:prstGeom>
          <a:noFill/>
          <a:ln w="9525">
            <a:noFill/>
            <a:miter lim="800000"/>
            <a:headEnd/>
            <a:tailEnd/>
          </a:ln>
        </p:spPr>
        <p:txBody>
          <a:bodyPr/>
          <a:lstStyle/>
          <a:p>
            <a:pPr marL="457200" indent="-457200" eaLnBrk="1" hangingPunct="1">
              <a:lnSpc>
                <a:spcPct val="90000"/>
              </a:lnSpc>
              <a:spcBef>
                <a:spcPct val="20000"/>
              </a:spcBef>
              <a:buSzPct val="100000"/>
              <a:buFont typeface="Arial"/>
              <a:buChar char="•"/>
            </a:pPr>
            <a:r>
              <a:rPr lang="en-US" sz="2600" dirty="0">
                <a:solidFill>
                  <a:srgbClr val="000000"/>
                </a:solidFill>
                <a:effectLst/>
                <a:latin typeface="Candara"/>
                <a:cs typeface="Candara"/>
              </a:rPr>
              <a:t>Rear-facing up to 30 pounds or </a:t>
            </a:r>
            <a:r>
              <a:rPr lang="en-US" sz="2600" dirty="0" smtClean="0">
                <a:solidFill>
                  <a:srgbClr val="000000"/>
                </a:solidFill>
                <a:effectLst/>
                <a:latin typeface="Candara"/>
                <a:cs typeface="Candara"/>
              </a:rPr>
              <a:t>more</a:t>
            </a:r>
          </a:p>
          <a:p>
            <a:pPr marL="342900" indent="-342900" eaLnBrk="1" hangingPunct="1">
              <a:lnSpc>
                <a:spcPct val="90000"/>
              </a:lnSpc>
              <a:spcBef>
                <a:spcPct val="20000"/>
              </a:spcBef>
              <a:buClr>
                <a:schemeClr val="hlink"/>
              </a:buClr>
              <a:buSzPct val="80000"/>
              <a:buFont typeface="Wingdings" pitchFamily="2" charset="2"/>
              <a:buChar char="u"/>
            </a:pPr>
            <a:endParaRPr lang="en-US" sz="2600" dirty="0">
              <a:solidFill>
                <a:srgbClr val="000000"/>
              </a:solidFill>
              <a:effectLst/>
              <a:latin typeface="Candara"/>
              <a:cs typeface="Candara"/>
            </a:endParaRPr>
          </a:p>
          <a:p>
            <a:pPr marL="457200" indent="-457200" eaLnBrk="1" hangingPunct="1">
              <a:lnSpc>
                <a:spcPct val="90000"/>
              </a:lnSpc>
              <a:spcBef>
                <a:spcPct val="20000"/>
              </a:spcBef>
              <a:buSzPct val="100000"/>
              <a:buFont typeface="Arial"/>
              <a:buChar char="•"/>
            </a:pPr>
            <a:r>
              <a:rPr lang="en-US" sz="2600" dirty="0">
                <a:solidFill>
                  <a:srgbClr val="000000"/>
                </a:solidFill>
                <a:effectLst/>
                <a:latin typeface="Candara"/>
                <a:cs typeface="Candara"/>
              </a:rPr>
              <a:t>Reclined </a:t>
            </a:r>
            <a:r>
              <a:rPr lang="en-US" sz="2600" dirty="0" smtClean="0">
                <a:solidFill>
                  <a:srgbClr val="000000"/>
                </a:solidFill>
                <a:effectLst/>
                <a:latin typeface="Candara"/>
                <a:cs typeface="Candara"/>
              </a:rPr>
              <a:t>position</a:t>
            </a:r>
          </a:p>
          <a:p>
            <a:pPr marL="342900" indent="-342900" eaLnBrk="1" hangingPunct="1">
              <a:lnSpc>
                <a:spcPct val="90000"/>
              </a:lnSpc>
              <a:spcBef>
                <a:spcPct val="20000"/>
              </a:spcBef>
              <a:buClr>
                <a:schemeClr val="hlink"/>
              </a:buClr>
              <a:buSzPct val="80000"/>
              <a:buFont typeface="Wingdings" pitchFamily="2" charset="2"/>
              <a:buChar char="u"/>
            </a:pPr>
            <a:endParaRPr lang="en-US" sz="2600" dirty="0">
              <a:solidFill>
                <a:srgbClr val="000000"/>
              </a:solidFill>
              <a:effectLst/>
              <a:latin typeface="Candara"/>
              <a:cs typeface="Candara"/>
            </a:endParaRPr>
          </a:p>
          <a:p>
            <a:pPr marL="457200" indent="-457200" eaLnBrk="1" hangingPunct="1">
              <a:lnSpc>
                <a:spcPct val="90000"/>
              </a:lnSpc>
              <a:spcBef>
                <a:spcPct val="20000"/>
              </a:spcBef>
              <a:buSzPct val="100000"/>
              <a:buFont typeface="Arial"/>
              <a:buChar char="•"/>
            </a:pPr>
            <a:r>
              <a:rPr lang="en-US" sz="2600" dirty="0">
                <a:solidFill>
                  <a:srgbClr val="000000"/>
                </a:solidFill>
                <a:effectLst/>
                <a:latin typeface="Candara"/>
                <a:cs typeface="Candara"/>
              </a:rPr>
              <a:t>Harness </a:t>
            </a:r>
            <a:r>
              <a:rPr lang="en-US" sz="2600" b="1" dirty="0">
                <a:solidFill>
                  <a:srgbClr val="000000"/>
                </a:solidFill>
                <a:effectLst/>
                <a:latin typeface="Candara"/>
                <a:cs typeface="Candara"/>
              </a:rPr>
              <a:t>at or below </a:t>
            </a:r>
            <a:r>
              <a:rPr lang="en-US" sz="2600" dirty="0">
                <a:solidFill>
                  <a:srgbClr val="000000"/>
                </a:solidFill>
                <a:effectLst/>
                <a:latin typeface="Candara"/>
                <a:cs typeface="Candara"/>
              </a:rPr>
              <a:t>shoulder level</a:t>
            </a:r>
          </a:p>
          <a:p>
            <a:pPr marL="342900" indent="-342900" eaLnBrk="1" hangingPunct="1">
              <a:lnSpc>
                <a:spcPct val="90000"/>
              </a:lnSpc>
              <a:spcBef>
                <a:spcPct val="20000"/>
              </a:spcBef>
              <a:buClr>
                <a:srgbClr val="000099"/>
              </a:buClr>
              <a:buSzPct val="80000"/>
              <a:buFont typeface="Wingdings" pitchFamily="2" charset="2"/>
              <a:buNone/>
            </a:pPr>
            <a:endParaRPr lang="en-US" sz="2600" dirty="0">
              <a:solidFill>
                <a:srgbClr val="000000"/>
              </a:solidFill>
              <a:effectLst/>
              <a:latin typeface="Candara"/>
              <a:cs typeface="Candara"/>
            </a:endParaRPr>
          </a:p>
        </p:txBody>
      </p:sp>
      <p:pic>
        <p:nvPicPr>
          <p:cNvPr id="5122" name="Picture 2" descr="C:\Users\Rebecca\Dropbox\Native CARS Photos\Klamath\Klamath62.JPG"/>
          <p:cNvPicPr>
            <a:picLocks noChangeAspect="1" noChangeArrowheads="1"/>
          </p:cNvPicPr>
          <p:nvPr/>
        </p:nvPicPr>
        <p:blipFill>
          <a:blip r:embed="rId3"/>
          <a:srcRect/>
          <a:stretch>
            <a:fillRect/>
          </a:stretch>
        </p:blipFill>
        <p:spPr bwMode="auto">
          <a:xfrm>
            <a:off x="5498381" y="1937350"/>
            <a:ext cx="2883619" cy="4325429"/>
          </a:xfrm>
          <a:prstGeom prst="rect">
            <a:avLst/>
          </a:prstGeom>
          <a:noFill/>
        </p:spPr>
      </p:pic>
    </p:spTree>
    <p:extLst>
      <p:ext uri="{BB962C8B-B14F-4D97-AF65-F5344CB8AC3E}">
        <p14:creationId xmlns="" xmlns:p14="http://schemas.microsoft.com/office/powerpoint/2010/main" val="1652604621"/>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5437" y="876300"/>
            <a:ext cx="6558563" cy="838200"/>
          </a:xfrm>
        </p:spPr>
        <p:txBody>
          <a:bodyPr/>
          <a:lstStyle/>
          <a:p>
            <a:pPr algn="l"/>
            <a:r>
              <a:rPr lang="en-US" sz="4000" b="1" dirty="0" smtClean="0">
                <a:latin typeface="Candara"/>
                <a:cs typeface="Candara"/>
              </a:rPr>
              <a:t>			</a:t>
            </a:r>
            <a:r>
              <a:rPr lang="en-US" sz="4000" b="1" dirty="0" smtClean="0">
                <a:solidFill>
                  <a:srgbClr val="FF0000"/>
                </a:solidFill>
                <a:latin typeface="Candara"/>
                <a:cs typeface="Candara"/>
              </a:rPr>
              <a:t>Warning!</a:t>
            </a:r>
            <a:endParaRPr lang="en-US" sz="4000" b="1" dirty="0">
              <a:solidFill>
                <a:srgbClr val="FF0000"/>
              </a:solidFill>
              <a:latin typeface="Candara"/>
              <a:cs typeface="Candara"/>
            </a:endParaRPr>
          </a:p>
        </p:txBody>
      </p:sp>
      <p:sp>
        <p:nvSpPr>
          <p:cNvPr id="3" name="Content Placeholder 2"/>
          <p:cNvSpPr>
            <a:spLocks noGrp="1"/>
          </p:cNvSpPr>
          <p:nvPr>
            <p:ph idx="1"/>
          </p:nvPr>
        </p:nvSpPr>
        <p:spPr>
          <a:xfrm>
            <a:off x="724911" y="2718174"/>
            <a:ext cx="8311223" cy="805150"/>
          </a:xfrm>
        </p:spPr>
        <p:txBody>
          <a:bodyPr/>
          <a:lstStyle/>
          <a:p>
            <a:pPr>
              <a:buNone/>
            </a:pPr>
            <a:r>
              <a:rPr lang="en-US" sz="2600" b="1" i="1" dirty="0" smtClean="0">
                <a:latin typeface="Candara"/>
                <a:cs typeface="Candara"/>
              </a:rPr>
              <a:t>NEVER </a:t>
            </a:r>
            <a:r>
              <a:rPr lang="en-US" sz="2600" dirty="0" smtClean="0">
                <a:latin typeface="Candara"/>
                <a:cs typeface="Candara"/>
              </a:rPr>
              <a:t>place a rear-facing seat </a:t>
            </a:r>
            <a:r>
              <a:rPr lang="en-US" sz="2600" b="1" dirty="0" smtClean="0">
                <a:latin typeface="Candara"/>
                <a:cs typeface="Candara"/>
              </a:rPr>
              <a:t>in front </a:t>
            </a:r>
            <a:r>
              <a:rPr lang="en-US" sz="2600" dirty="0" smtClean="0">
                <a:latin typeface="Candara"/>
                <a:cs typeface="Candara"/>
              </a:rPr>
              <a:t>of an active air bag</a:t>
            </a:r>
          </a:p>
          <a:p>
            <a:endParaRPr lang="en-US" sz="2600" dirty="0">
              <a:latin typeface="Candara"/>
              <a:cs typeface="Candara"/>
            </a:endParaRPr>
          </a:p>
        </p:txBody>
      </p:sp>
      <p:pic>
        <p:nvPicPr>
          <p:cNvPr id="4" name="Picture 3" descr="key.JPG"/>
          <p:cNvPicPr>
            <a:picLocks noChangeAspect="1"/>
          </p:cNvPicPr>
          <p:nvPr/>
        </p:nvPicPr>
        <p:blipFill>
          <a:blip r:embed="rId3" cstate="print"/>
          <a:srcRect l="23408" t="36250" r="38155" b="25000"/>
          <a:stretch>
            <a:fillRect/>
          </a:stretch>
        </p:blipFill>
        <p:spPr>
          <a:xfrm>
            <a:off x="1143000" y="3886201"/>
            <a:ext cx="2133600" cy="1613210"/>
          </a:xfrm>
          <a:prstGeom prst="rect">
            <a:avLst/>
          </a:prstGeom>
          <a:effectLst>
            <a:softEdge rad="63500"/>
          </a:effectLst>
        </p:spPr>
      </p:pic>
      <p:pic>
        <p:nvPicPr>
          <p:cNvPr id="5" name="Picture 4" descr="warning.JPG"/>
          <p:cNvPicPr>
            <a:picLocks noChangeAspect="1"/>
          </p:cNvPicPr>
          <p:nvPr/>
        </p:nvPicPr>
        <p:blipFill>
          <a:blip r:embed="rId4" cstate="print"/>
          <a:srcRect l="1875" t="22500" r="13750" b="23750"/>
          <a:stretch>
            <a:fillRect/>
          </a:stretch>
        </p:blipFill>
        <p:spPr>
          <a:xfrm>
            <a:off x="4191000" y="3733802"/>
            <a:ext cx="4191000" cy="2002367"/>
          </a:xfrm>
          <a:prstGeom prst="rect">
            <a:avLst/>
          </a:prstGeom>
          <a:effectLst>
            <a:softEdge rad="63500"/>
          </a:effectLst>
        </p:spPr>
      </p:pic>
      <p:sp>
        <p:nvSpPr>
          <p:cNvPr id="6" name="Slide Number Placeholder 5"/>
          <p:cNvSpPr>
            <a:spLocks noGrp="1"/>
          </p:cNvSpPr>
          <p:nvPr>
            <p:ph type="sldNum" sz="quarter" idx="12"/>
          </p:nvPr>
        </p:nvSpPr>
        <p:spPr/>
        <p:txBody>
          <a:bodyPr/>
          <a:lstStyle/>
          <a:p>
            <a:fld id="{A3A94432-25B0-402D-8BB3-CFEE0D3F87AF}" type="slidenum">
              <a:rPr lang="en-US" smtClean="0">
                <a:latin typeface="Candara"/>
                <a:cs typeface="Candara"/>
              </a:rPr>
              <a:pPr/>
              <a:t>55</a:t>
            </a:fld>
            <a:endParaRPr lang="en-US" dirty="0">
              <a:latin typeface="Candara"/>
              <a:cs typeface="Candara"/>
            </a:endParaRPr>
          </a:p>
        </p:txBody>
      </p:sp>
    </p:spTree>
    <p:extLst>
      <p:ext uri="{BB962C8B-B14F-4D97-AF65-F5344CB8AC3E}">
        <p14:creationId xmlns="" xmlns:p14="http://schemas.microsoft.com/office/powerpoint/2010/main" val="34626840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4294967295"/>
          </p:nvPr>
        </p:nvSpPr>
        <p:spPr>
          <a:xfrm>
            <a:off x="8382000" y="6477002"/>
            <a:ext cx="762000" cy="244475"/>
          </a:xfrm>
          <a:prstGeom prst="rect">
            <a:avLst/>
          </a:prstGeom>
        </p:spPr>
        <p:txBody>
          <a:bodyPr/>
          <a:lstStyle/>
          <a:p>
            <a:pPr>
              <a:defRPr/>
            </a:pPr>
            <a:fld id="{122B903E-F27A-4B4B-94F1-CE4D6F7FAF54}" type="slidenum">
              <a:rPr lang="en-US">
                <a:latin typeface="Candara"/>
                <a:cs typeface="Candara"/>
              </a:rPr>
              <a:pPr>
                <a:defRPr/>
              </a:pPr>
              <a:t>56</a:t>
            </a:fld>
            <a:endParaRPr lang="en-US" dirty="0">
              <a:latin typeface="Candara"/>
              <a:cs typeface="Candara"/>
            </a:endParaRPr>
          </a:p>
        </p:txBody>
      </p:sp>
      <p:sp>
        <p:nvSpPr>
          <p:cNvPr id="5125" name="Rectangle 3"/>
          <p:cNvSpPr>
            <a:spLocks noGrp="1" noChangeArrowheads="1"/>
          </p:cNvSpPr>
          <p:nvPr>
            <p:ph type="title" idx="4294967295"/>
          </p:nvPr>
        </p:nvSpPr>
        <p:spPr>
          <a:xfrm>
            <a:off x="2562757" y="989166"/>
            <a:ext cx="6581243" cy="762000"/>
          </a:xfrm>
          <a:prstGeom prst="rect">
            <a:avLst/>
          </a:prstGeom>
        </p:spPr>
        <p:txBody>
          <a:bodyPr/>
          <a:lstStyle/>
          <a:p>
            <a:r>
              <a:rPr lang="en-US" sz="4000" b="1" dirty="0" smtClean="0">
                <a:latin typeface="Candara"/>
                <a:cs typeface="Candara"/>
              </a:rPr>
              <a:t>Rear–Facing Installation</a:t>
            </a:r>
          </a:p>
        </p:txBody>
      </p:sp>
      <p:sp>
        <p:nvSpPr>
          <p:cNvPr id="5124" name="Rectangle 2" descr="Rectangle: Click to edit Master text styles&#10;Second level&#10;Third level&#10;Fourth level&#10;Fifth level"/>
          <p:cNvSpPr>
            <a:spLocks noChangeArrowheads="1"/>
          </p:cNvSpPr>
          <p:nvPr/>
        </p:nvSpPr>
        <p:spPr bwMode="auto">
          <a:xfrm>
            <a:off x="762002" y="2133600"/>
            <a:ext cx="6021388" cy="3200400"/>
          </a:xfrm>
          <a:prstGeom prst="rect">
            <a:avLst/>
          </a:prstGeom>
          <a:noFill/>
          <a:ln w="9525">
            <a:noFill/>
            <a:miter lim="800000"/>
            <a:headEnd/>
            <a:tailEnd/>
          </a:ln>
        </p:spPr>
        <p:txBody>
          <a:bodyPr/>
          <a:lstStyle/>
          <a:p>
            <a:pPr marL="342900" indent="-342900" eaLnBrk="1" hangingPunct="1">
              <a:spcBef>
                <a:spcPct val="20000"/>
              </a:spcBef>
              <a:buClr>
                <a:srgbClr val="000099"/>
              </a:buClr>
              <a:buSzPct val="80000"/>
              <a:buFont typeface="Wingdings" pitchFamily="2" charset="2"/>
              <a:buChar char="u"/>
            </a:pPr>
            <a:endParaRPr lang="en-US" sz="2800" dirty="0">
              <a:solidFill>
                <a:schemeClr val="tx2"/>
              </a:solidFill>
              <a:effectLst/>
              <a:latin typeface="Candara"/>
              <a:cs typeface="Candara"/>
            </a:endParaRPr>
          </a:p>
        </p:txBody>
      </p:sp>
      <p:sp>
        <p:nvSpPr>
          <p:cNvPr id="5127" name="Rectangle 5"/>
          <p:cNvSpPr>
            <a:spLocks noChangeArrowheads="1"/>
          </p:cNvSpPr>
          <p:nvPr/>
        </p:nvSpPr>
        <p:spPr bwMode="auto">
          <a:xfrm>
            <a:off x="669039" y="2911040"/>
            <a:ext cx="6282160" cy="2212913"/>
          </a:xfrm>
          <a:prstGeom prst="rect">
            <a:avLst/>
          </a:prstGeom>
          <a:noFill/>
          <a:ln w="9525">
            <a:noFill/>
            <a:miter lim="800000"/>
            <a:headEnd/>
            <a:tailEnd/>
          </a:ln>
        </p:spPr>
        <p:txBody>
          <a:bodyPr wrap="square">
            <a:spAutoFit/>
          </a:bodyPr>
          <a:lstStyle/>
          <a:p>
            <a:pPr marL="457200" indent="-457200" eaLnBrk="1" hangingPunct="1">
              <a:lnSpc>
                <a:spcPct val="90000"/>
              </a:lnSpc>
              <a:spcBef>
                <a:spcPct val="20000"/>
              </a:spcBef>
              <a:buSzPct val="100000"/>
              <a:buFont typeface="Arial"/>
              <a:buChar char="•"/>
            </a:pPr>
            <a:r>
              <a:rPr lang="en-US" sz="2600" dirty="0" smtClean="0">
                <a:solidFill>
                  <a:srgbClr val="000000"/>
                </a:solidFill>
                <a:effectLst/>
                <a:latin typeface="Candara"/>
                <a:cs typeface="Candara"/>
              </a:rPr>
              <a:t>Correct </a:t>
            </a:r>
            <a:r>
              <a:rPr lang="en-US" sz="2600" dirty="0">
                <a:solidFill>
                  <a:srgbClr val="000000"/>
                </a:solidFill>
                <a:effectLst/>
                <a:latin typeface="Candara"/>
                <a:cs typeface="Candara"/>
              </a:rPr>
              <a:t>Belt </a:t>
            </a:r>
            <a:r>
              <a:rPr lang="en-US" sz="2600" dirty="0" smtClean="0">
                <a:solidFill>
                  <a:srgbClr val="000000"/>
                </a:solidFill>
                <a:effectLst/>
                <a:latin typeface="Candara"/>
                <a:cs typeface="Candara"/>
              </a:rPr>
              <a:t>Path</a:t>
            </a:r>
          </a:p>
          <a:p>
            <a:pPr eaLnBrk="1" hangingPunct="1">
              <a:lnSpc>
                <a:spcPct val="90000"/>
              </a:lnSpc>
              <a:spcBef>
                <a:spcPct val="20000"/>
              </a:spcBef>
              <a:buClr>
                <a:schemeClr val="hlink"/>
              </a:buClr>
              <a:buSzPct val="80000"/>
              <a:buFont typeface="Wingdings" pitchFamily="2" charset="2"/>
              <a:buChar char="u"/>
            </a:pPr>
            <a:endParaRPr lang="en-US" sz="2600" dirty="0">
              <a:solidFill>
                <a:srgbClr val="000000"/>
              </a:solidFill>
              <a:effectLst/>
              <a:latin typeface="Candara"/>
              <a:cs typeface="Candara"/>
            </a:endParaRPr>
          </a:p>
          <a:p>
            <a:pPr marL="457200" indent="-457200" eaLnBrk="1" hangingPunct="1">
              <a:lnSpc>
                <a:spcPct val="90000"/>
              </a:lnSpc>
              <a:spcBef>
                <a:spcPct val="20000"/>
              </a:spcBef>
              <a:buSzPct val="100000"/>
              <a:buFont typeface="Arial"/>
              <a:buChar char="•"/>
            </a:pPr>
            <a:r>
              <a:rPr lang="en-US" sz="2600" dirty="0">
                <a:solidFill>
                  <a:srgbClr val="000000"/>
                </a:solidFill>
                <a:effectLst/>
                <a:latin typeface="Candara"/>
                <a:cs typeface="Candara"/>
              </a:rPr>
              <a:t>Recline angle (30-</a:t>
            </a:r>
            <a:r>
              <a:rPr lang="en-US" sz="2600" dirty="0" smtClean="0">
                <a:solidFill>
                  <a:srgbClr val="000000"/>
                </a:solidFill>
                <a:effectLst/>
                <a:latin typeface="Candara"/>
                <a:cs typeface="Candara"/>
              </a:rPr>
              <a:t>45 degrees)</a:t>
            </a:r>
          </a:p>
          <a:p>
            <a:pPr eaLnBrk="1" hangingPunct="1">
              <a:lnSpc>
                <a:spcPct val="90000"/>
              </a:lnSpc>
              <a:spcBef>
                <a:spcPct val="20000"/>
              </a:spcBef>
              <a:buClr>
                <a:schemeClr val="hlink"/>
              </a:buClr>
              <a:buSzPct val="80000"/>
              <a:buFont typeface="Wingdings" pitchFamily="2" charset="2"/>
              <a:buNone/>
            </a:pPr>
            <a:endParaRPr lang="en-US" sz="2600" dirty="0">
              <a:solidFill>
                <a:srgbClr val="000000"/>
              </a:solidFill>
              <a:effectLst/>
              <a:latin typeface="Candara"/>
              <a:cs typeface="Candara"/>
            </a:endParaRPr>
          </a:p>
          <a:p>
            <a:pPr marL="457200" indent="-457200" eaLnBrk="1" hangingPunct="1">
              <a:lnSpc>
                <a:spcPct val="90000"/>
              </a:lnSpc>
              <a:spcBef>
                <a:spcPct val="20000"/>
              </a:spcBef>
              <a:buSzPct val="100000"/>
              <a:buFont typeface="Arial"/>
              <a:buChar char="•"/>
            </a:pPr>
            <a:r>
              <a:rPr lang="en-US" sz="2600" dirty="0">
                <a:solidFill>
                  <a:srgbClr val="000000"/>
                </a:solidFill>
                <a:effectLst/>
                <a:latin typeface="Candara"/>
                <a:cs typeface="Candara"/>
              </a:rPr>
              <a:t>Tight belt</a:t>
            </a:r>
          </a:p>
        </p:txBody>
      </p:sp>
      <p:pic>
        <p:nvPicPr>
          <p:cNvPr id="5126" name="Picture 4" descr="Fig05"/>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2">
                <a:tint val="45000"/>
                <a:satMod val="400000"/>
              </a:schemeClr>
            </a:duotone>
          </a:blip>
          <a:srcRect/>
          <a:stretch>
            <a:fillRect/>
          </a:stretch>
        </p:blipFill>
        <p:spPr bwMode="auto">
          <a:xfrm>
            <a:off x="5302772" y="3362327"/>
            <a:ext cx="3296857" cy="3114675"/>
          </a:xfrm>
          <a:prstGeom prst="rect">
            <a:avLst/>
          </a:prstGeom>
          <a:noFill/>
          <a:ln w="9525">
            <a:solidFill>
              <a:schemeClr val="bg1"/>
            </a:solidFill>
            <a:miter lim="800000"/>
            <a:headEnd/>
            <a:tailEnd/>
          </a:ln>
        </p:spPr>
      </p:pic>
    </p:spTree>
    <p:extLst>
      <p:ext uri="{BB962C8B-B14F-4D97-AF65-F5344CB8AC3E}">
        <p14:creationId xmlns="" xmlns:p14="http://schemas.microsoft.com/office/powerpoint/2010/main" val="2861732142"/>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2585437" y="876300"/>
            <a:ext cx="6558563" cy="838200"/>
          </a:xfrm>
        </p:spPr>
        <p:txBody>
          <a:bodyPr/>
          <a:lstStyle/>
          <a:p>
            <a:pPr algn="ctr" eaLnBrk="1" hangingPunct="1"/>
            <a:r>
              <a:rPr lang="en-US" sz="4000" b="1" dirty="0" smtClean="0">
                <a:latin typeface="Candara"/>
                <a:cs typeface="Candara"/>
              </a:rPr>
              <a:t>Securing the Infant</a:t>
            </a:r>
          </a:p>
        </p:txBody>
      </p:sp>
      <p:sp>
        <p:nvSpPr>
          <p:cNvPr id="6149" name="Rectangle 3"/>
          <p:cNvSpPr>
            <a:spLocks noGrp="1" noChangeArrowheads="1"/>
          </p:cNvSpPr>
          <p:nvPr>
            <p:ph idx="1"/>
          </p:nvPr>
        </p:nvSpPr>
        <p:spPr>
          <a:xfrm>
            <a:off x="638358" y="2698974"/>
            <a:ext cx="4419420" cy="3774979"/>
          </a:xfrm>
        </p:spPr>
        <p:txBody>
          <a:bodyPr/>
          <a:lstStyle/>
          <a:p>
            <a:pPr eaLnBrk="1" hangingPunct="1"/>
            <a:r>
              <a:rPr lang="en-US" sz="2600" dirty="0" smtClean="0">
                <a:latin typeface="Candara"/>
                <a:cs typeface="Candara"/>
              </a:rPr>
              <a:t>No extra padding</a:t>
            </a:r>
          </a:p>
          <a:p>
            <a:pPr eaLnBrk="1" hangingPunct="1">
              <a:buFont typeface="Wingdings" pitchFamily="2" charset="2"/>
              <a:buNone/>
            </a:pPr>
            <a:endParaRPr lang="en-US" sz="2600" dirty="0" smtClean="0">
              <a:latin typeface="Candara"/>
              <a:cs typeface="Candara"/>
            </a:endParaRPr>
          </a:p>
          <a:p>
            <a:pPr eaLnBrk="1" hangingPunct="1"/>
            <a:r>
              <a:rPr lang="en-US" sz="2600" dirty="0" smtClean="0">
                <a:latin typeface="Candara"/>
                <a:cs typeface="Candara"/>
              </a:rPr>
              <a:t>Snug harness</a:t>
            </a:r>
          </a:p>
          <a:p>
            <a:pPr eaLnBrk="1" hangingPunct="1">
              <a:buFont typeface="Wingdings" pitchFamily="2" charset="2"/>
              <a:buNone/>
            </a:pPr>
            <a:endParaRPr lang="en-US" sz="2600" dirty="0" smtClean="0">
              <a:latin typeface="Candara"/>
              <a:cs typeface="Candara"/>
            </a:endParaRPr>
          </a:p>
          <a:p>
            <a:pPr eaLnBrk="1" hangingPunct="1"/>
            <a:r>
              <a:rPr lang="en-US" sz="2600" dirty="0" smtClean="0">
                <a:latin typeface="Candara"/>
                <a:cs typeface="Candara"/>
              </a:rPr>
              <a:t>Flat harness</a:t>
            </a:r>
          </a:p>
          <a:p>
            <a:pPr eaLnBrk="1" hangingPunct="1">
              <a:buFont typeface="Wingdings" pitchFamily="2" charset="2"/>
              <a:buNone/>
            </a:pPr>
            <a:endParaRPr lang="en-US" sz="2600" dirty="0" smtClean="0">
              <a:latin typeface="Candara"/>
              <a:cs typeface="Candara"/>
            </a:endParaRPr>
          </a:p>
          <a:p>
            <a:pPr eaLnBrk="1" hangingPunct="1"/>
            <a:r>
              <a:rPr lang="en-US" sz="2600" dirty="0" smtClean="0">
                <a:latin typeface="Candara"/>
                <a:cs typeface="Candara"/>
              </a:rPr>
              <a:t>Retainer clip position</a:t>
            </a:r>
          </a:p>
        </p:txBody>
      </p:sp>
      <p:sp>
        <p:nvSpPr>
          <p:cNvPr id="5" name="Slide Number Placeholder 5"/>
          <p:cNvSpPr>
            <a:spLocks noGrp="1"/>
          </p:cNvSpPr>
          <p:nvPr>
            <p:ph type="sldNum" sz="quarter" idx="12"/>
          </p:nvPr>
        </p:nvSpPr>
        <p:spPr/>
        <p:txBody>
          <a:bodyPr/>
          <a:lstStyle/>
          <a:p>
            <a:pPr>
              <a:defRPr/>
            </a:pPr>
            <a:fld id="{6AE438C1-BB6C-4F87-AC6A-BC35C3A8F350}" type="slidenum">
              <a:rPr lang="en-US">
                <a:latin typeface="Candara"/>
                <a:cs typeface="Candara"/>
              </a:rPr>
              <a:pPr>
                <a:defRPr/>
              </a:pPr>
              <a:t>57</a:t>
            </a:fld>
            <a:endParaRPr lang="en-US" dirty="0">
              <a:latin typeface="Candara"/>
              <a:cs typeface="Candara"/>
            </a:endParaRPr>
          </a:p>
        </p:txBody>
      </p:sp>
      <p:pic>
        <p:nvPicPr>
          <p:cNvPr id="6" name="Picture 5" descr="d in seat.JPG"/>
          <p:cNvPicPr>
            <a:picLocks noChangeAspect="1"/>
          </p:cNvPicPr>
          <p:nvPr/>
        </p:nvPicPr>
        <p:blipFill>
          <a:blip r:embed="rId3" cstate="print"/>
          <a:srcRect l="15937" t="20417"/>
          <a:stretch>
            <a:fillRect/>
          </a:stretch>
        </p:blipFill>
        <p:spPr>
          <a:xfrm rot="5400000">
            <a:off x="4921610" y="2840289"/>
            <a:ext cx="4249809" cy="3017519"/>
          </a:xfrm>
          <a:prstGeom prst="rect">
            <a:avLst/>
          </a:prstGeom>
          <a:effectLst>
            <a:softEdge rad="63500"/>
          </a:effectLst>
        </p:spPr>
      </p:pic>
    </p:spTree>
    <p:extLst>
      <p:ext uri="{BB962C8B-B14F-4D97-AF65-F5344CB8AC3E}">
        <p14:creationId xmlns="" xmlns:p14="http://schemas.microsoft.com/office/powerpoint/2010/main" val="312810276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4294967295"/>
          </p:nvPr>
        </p:nvSpPr>
        <p:spPr>
          <a:xfrm>
            <a:off x="8382000" y="6477002"/>
            <a:ext cx="762000" cy="244475"/>
          </a:xfrm>
          <a:prstGeom prst="rect">
            <a:avLst/>
          </a:prstGeom>
        </p:spPr>
        <p:txBody>
          <a:bodyPr/>
          <a:lstStyle/>
          <a:p>
            <a:pPr>
              <a:defRPr/>
            </a:pPr>
            <a:fld id="{F027D8E0-9B19-494A-8985-FA20E672C1EA}" type="slidenum">
              <a:rPr lang="en-US">
                <a:solidFill>
                  <a:srgbClr val="000000"/>
                </a:solidFill>
                <a:latin typeface="Candara"/>
                <a:cs typeface="Candara"/>
              </a:rPr>
              <a:pPr>
                <a:defRPr/>
              </a:pPr>
              <a:t>58</a:t>
            </a:fld>
            <a:endParaRPr lang="en-US" dirty="0">
              <a:solidFill>
                <a:srgbClr val="000000"/>
              </a:solidFill>
              <a:latin typeface="Candara"/>
              <a:cs typeface="Candara"/>
            </a:endParaRPr>
          </a:p>
        </p:txBody>
      </p:sp>
      <p:sp>
        <p:nvSpPr>
          <p:cNvPr id="7172" name="Text Box 2"/>
          <p:cNvSpPr txBox="1">
            <a:spLocks noChangeArrowheads="1"/>
          </p:cNvSpPr>
          <p:nvPr/>
        </p:nvSpPr>
        <p:spPr bwMode="auto">
          <a:xfrm>
            <a:off x="2587925" y="636920"/>
            <a:ext cx="6556075" cy="1323439"/>
          </a:xfrm>
          <a:prstGeom prst="rect">
            <a:avLst/>
          </a:prstGeom>
          <a:noFill/>
          <a:ln w="9525">
            <a:noFill/>
            <a:miter lim="800000"/>
            <a:headEnd/>
            <a:tailEnd/>
          </a:ln>
        </p:spPr>
        <p:txBody>
          <a:bodyPr wrap="square">
            <a:spAutoFit/>
          </a:bodyPr>
          <a:lstStyle/>
          <a:p>
            <a:pPr algn="ctr">
              <a:spcBef>
                <a:spcPct val="50000"/>
              </a:spcBef>
            </a:pPr>
            <a:r>
              <a:rPr lang="en-US" sz="4000" b="1" dirty="0" smtClean="0">
                <a:solidFill>
                  <a:srgbClr val="000000"/>
                </a:solidFill>
                <a:effectLst/>
                <a:latin typeface="Candara"/>
                <a:cs typeface="Candara"/>
              </a:rPr>
              <a:t>Reasons for In</a:t>
            </a:r>
            <a:r>
              <a:rPr lang="en-US" sz="4000" b="1" dirty="0" smtClean="0">
                <a:solidFill>
                  <a:srgbClr val="000000"/>
                </a:solidFill>
                <a:latin typeface="Candara"/>
                <a:cs typeface="Candara"/>
              </a:rPr>
              <a:t>correct Installation</a:t>
            </a:r>
            <a:endParaRPr lang="en-US" sz="4000" b="1" dirty="0">
              <a:solidFill>
                <a:srgbClr val="000000"/>
              </a:solidFill>
              <a:effectLst/>
              <a:latin typeface="Candara"/>
              <a:cs typeface="Candara"/>
            </a:endParaRPr>
          </a:p>
        </p:txBody>
      </p:sp>
      <p:sp>
        <p:nvSpPr>
          <p:cNvPr id="7173" name="Rectangle 3" descr="Rectangle: Click to edit Master text styles&#10;Second level&#10;Third level&#10;Fourth level&#10;Fifth level"/>
          <p:cNvSpPr>
            <a:spLocks noChangeArrowheads="1"/>
          </p:cNvSpPr>
          <p:nvPr/>
        </p:nvSpPr>
        <p:spPr bwMode="auto">
          <a:xfrm>
            <a:off x="638358" y="2732836"/>
            <a:ext cx="6894015" cy="3744164"/>
          </a:xfrm>
          <a:prstGeom prst="rect">
            <a:avLst/>
          </a:prstGeom>
          <a:noFill/>
          <a:ln w="9525">
            <a:noFill/>
            <a:miter lim="800000"/>
            <a:headEnd/>
            <a:tailEnd/>
          </a:ln>
        </p:spPr>
        <p:txBody>
          <a:bodyPr/>
          <a:lstStyle/>
          <a:p>
            <a:pPr marL="457200" indent="-457200" eaLnBrk="1" hangingPunct="1">
              <a:spcBef>
                <a:spcPct val="20000"/>
              </a:spcBef>
              <a:buSzPct val="100000"/>
              <a:buFont typeface="Arial"/>
              <a:buChar char="•"/>
            </a:pPr>
            <a:r>
              <a:rPr lang="en-US" sz="3200" dirty="0">
                <a:solidFill>
                  <a:srgbClr val="000000"/>
                </a:solidFill>
                <a:effectLst/>
                <a:latin typeface="Candara"/>
                <a:cs typeface="Candara"/>
              </a:rPr>
              <a:t>Some may not understand the dangers</a:t>
            </a:r>
          </a:p>
          <a:p>
            <a:pPr marL="457200" indent="-457200" eaLnBrk="1" hangingPunct="1">
              <a:spcBef>
                <a:spcPct val="20000"/>
              </a:spcBef>
              <a:buSzPct val="100000"/>
              <a:buFont typeface="Arial"/>
              <a:buChar char="•"/>
            </a:pPr>
            <a:r>
              <a:rPr lang="en-US" sz="3200" dirty="0">
                <a:solidFill>
                  <a:srgbClr val="000000"/>
                </a:solidFill>
                <a:effectLst/>
                <a:latin typeface="Candara"/>
                <a:cs typeface="Candara"/>
              </a:rPr>
              <a:t>Don’t take time</a:t>
            </a:r>
          </a:p>
          <a:p>
            <a:pPr marL="457200" indent="-457200" eaLnBrk="1" hangingPunct="1">
              <a:spcBef>
                <a:spcPct val="20000"/>
              </a:spcBef>
              <a:buSzPct val="100000"/>
              <a:buFont typeface="Arial"/>
              <a:buChar char="•"/>
            </a:pPr>
            <a:r>
              <a:rPr lang="en-US" sz="3200" dirty="0">
                <a:solidFill>
                  <a:srgbClr val="000000"/>
                </a:solidFill>
                <a:effectLst/>
                <a:latin typeface="Candara"/>
                <a:cs typeface="Candara"/>
              </a:rPr>
              <a:t>Missing instructions</a:t>
            </a:r>
          </a:p>
          <a:p>
            <a:pPr marL="457200" indent="-457200" eaLnBrk="1" hangingPunct="1">
              <a:spcBef>
                <a:spcPct val="20000"/>
              </a:spcBef>
              <a:buSzPct val="100000"/>
              <a:buFont typeface="Arial"/>
              <a:buChar char="•"/>
            </a:pPr>
            <a:r>
              <a:rPr lang="en-US" sz="3200" dirty="0">
                <a:solidFill>
                  <a:srgbClr val="000000"/>
                </a:solidFill>
                <a:effectLst/>
                <a:latin typeface="Candara"/>
                <a:cs typeface="Candara"/>
              </a:rPr>
              <a:t>Don’t read instructions</a:t>
            </a:r>
          </a:p>
          <a:p>
            <a:pPr marL="457200" indent="-457200" eaLnBrk="1" hangingPunct="1">
              <a:spcBef>
                <a:spcPct val="20000"/>
              </a:spcBef>
              <a:buSzPct val="100000"/>
              <a:buFont typeface="Arial"/>
              <a:buChar char="•"/>
            </a:pPr>
            <a:r>
              <a:rPr lang="en-US" sz="3200" dirty="0">
                <a:solidFill>
                  <a:srgbClr val="000000"/>
                </a:solidFill>
                <a:effectLst/>
                <a:latin typeface="Candara"/>
                <a:cs typeface="Candara"/>
              </a:rPr>
              <a:t>Restraints don’t fit</a:t>
            </a:r>
          </a:p>
          <a:p>
            <a:pPr marL="342900" indent="-342900" eaLnBrk="1" hangingPunct="1">
              <a:spcBef>
                <a:spcPct val="20000"/>
              </a:spcBef>
              <a:buClr>
                <a:schemeClr val="hlink"/>
              </a:buClr>
              <a:buSzPct val="70000"/>
              <a:buFont typeface="Wingdings" pitchFamily="2" charset="2"/>
              <a:buNone/>
            </a:pPr>
            <a:endParaRPr lang="en-US" sz="2600" dirty="0">
              <a:solidFill>
                <a:srgbClr val="000000"/>
              </a:solidFill>
              <a:effectLst/>
              <a:latin typeface="Candara"/>
              <a:cs typeface="Candara"/>
            </a:endParaRPr>
          </a:p>
        </p:txBody>
      </p:sp>
    </p:spTree>
    <p:extLst>
      <p:ext uri="{BB962C8B-B14F-4D97-AF65-F5344CB8AC3E}">
        <p14:creationId xmlns="" xmlns:p14="http://schemas.microsoft.com/office/powerpoint/2010/main" val="1223070272"/>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a:xfrm>
            <a:off x="2608118" y="917277"/>
            <a:ext cx="6535884" cy="838200"/>
          </a:xfrm>
        </p:spPr>
        <p:txBody>
          <a:bodyPr/>
          <a:lstStyle/>
          <a:p>
            <a:pPr algn="ctr" eaLnBrk="1" hangingPunct="1"/>
            <a:r>
              <a:rPr lang="en-US" sz="4000" b="1" dirty="0" smtClean="0">
                <a:latin typeface="Candara"/>
                <a:cs typeface="Candara"/>
              </a:rPr>
              <a:t>Rear-Facing Misuse</a:t>
            </a:r>
          </a:p>
        </p:txBody>
      </p:sp>
      <p:sp>
        <p:nvSpPr>
          <p:cNvPr id="11269" name="Rectangle 3"/>
          <p:cNvSpPr>
            <a:spLocks noGrp="1" noChangeArrowheads="1"/>
          </p:cNvSpPr>
          <p:nvPr>
            <p:ph idx="1"/>
          </p:nvPr>
        </p:nvSpPr>
        <p:spPr>
          <a:xfrm>
            <a:off x="638357" y="2848338"/>
            <a:ext cx="4848683" cy="3625615"/>
          </a:xfrm>
        </p:spPr>
        <p:txBody>
          <a:bodyPr/>
          <a:lstStyle/>
          <a:p>
            <a:pPr eaLnBrk="1" hangingPunct="1"/>
            <a:r>
              <a:rPr lang="en-US" sz="2000" dirty="0" smtClean="0">
                <a:latin typeface="Candara" pitchFamily="34" charset="0"/>
                <a:cs typeface="Candara"/>
              </a:rPr>
              <a:t>Retainer clip not at armpit level</a:t>
            </a:r>
          </a:p>
          <a:p>
            <a:pPr eaLnBrk="1" hangingPunct="1"/>
            <a:r>
              <a:rPr lang="en-US" sz="2000" dirty="0" smtClean="0">
                <a:latin typeface="Candara" pitchFamily="34" charset="0"/>
                <a:cs typeface="Candara"/>
              </a:rPr>
              <a:t>Harness straps not at or below shoulders</a:t>
            </a:r>
          </a:p>
          <a:p>
            <a:pPr eaLnBrk="1" hangingPunct="1"/>
            <a:r>
              <a:rPr lang="en-US" sz="2000" dirty="0" smtClean="0">
                <a:latin typeface="Candara" pitchFamily="34" charset="0"/>
                <a:cs typeface="Candara"/>
              </a:rPr>
              <a:t>Frayed/damaged webbing</a:t>
            </a:r>
          </a:p>
          <a:p>
            <a:pPr eaLnBrk="1" hangingPunct="1"/>
            <a:r>
              <a:rPr lang="en-US" sz="2000" dirty="0" smtClean="0">
                <a:latin typeface="Candara" pitchFamily="34" charset="0"/>
                <a:cs typeface="Candara"/>
              </a:rPr>
              <a:t>Loose harness</a:t>
            </a:r>
          </a:p>
          <a:p>
            <a:pPr eaLnBrk="1" hangingPunct="1"/>
            <a:r>
              <a:rPr lang="en-US" sz="2000" dirty="0" smtClean="0">
                <a:latin typeface="Candara" pitchFamily="34" charset="0"/>
                <a:cs typeface="Candara"/>
              </a:rPr>
              <a:t>Restraint has been in a crash</a:t>
            </a:r>
          </a:p>
          <a:p>
            <a:pPr eaLnBrk="1" hangingPunct="1"/>
            <a:r>
              <a:rPr lang="en-US" sz="2000" dirty="0" smtClean="0">
                <a:latin typeface="Candara" pitchFamily="34" charset="0"/>
                <a:cs typeface="Candara"/>
              </a:rPr>
              <a:t>Bulky clothing</a:t>
            </a:r>
          </a:p>
          <a:p>
            <a:pPr>
              <a:buSzPct val="80000"/>
              <a:buFont typeface="Arial" panose="020B0604020202020204" pitchFamily="34" charset="0"/>
              <a:buChar char="•"/>
            </a:pPr>
            <a:r>
              <a:rPr lang="en-US" sz="2000" dirty="0" smtClean="0">
                <a:latin typeface="Candara" pitchFamily="34" charset="0"/>
                <a:ea typeface="Verdana" panose="020B0604030504040204" pitchFamily="34" charset="0"/>
                <a:cs typeface="Verdana" panose="020B0604030504040204" pitchFamily="34" charset="0"/>
              </a:rPr>
              <a:t>Placing an infant facing-forward</a:t>
            </a:r>
          </a:p>
          <a:p>
            <a:pPr>
              <a:buSzPct val="80000"/>
              <a:buFont typeface="Arial" panose="020B0604020202020204" pitchFamily="34" charset="0"/>
              <a:buChar char="•"/>
            </a:pPr>
            <a:r>
              <a:rPr lang="en-US" sz="2000" dirty="0" smtClean="0">
                <a:latin typeface="Candara" pitchFamily="34" charset="0"/>
                <a:ea typeface="Verdana" panose="020B0604030504040204" pitchFamily="34" charset="0"/>
                <a:cs typeface="Verdana" panose="020B0604030504040204" pitchFamily="34" charset="0"/>
              </a:rPr>
              <a:t>Placing rear-facing infant in front of airbag</a:t>
            </a:r>
          </a:p>
          <a:p>
            <a:pPr eaLnBrk="1" hangingPunct="1"/>
            <a:endParaRPr lang="en-US" sz="2000" dirty="0" smtClean="0">
              <a:latin typeface="Candara"/>
              <a:cs typeface="Candara"/>
            </a:endParaRPr>
          </a:p>
        </p:txBody>
      </p:sp>
      <p:sp>
        <p:nvSpPr>
          <p:cNvPr id="6" name="Slide Number Placeholder 5"/>
          <p:cNvSpPr>
            <a:spLocks noGrp="1"/>
          </p:cNvSpPr>
          <p:nvPr>
            <p:ph type="sldNum" sz="quarter" idx="12"/>
          </p:nvPr>
        </p:nvSpPr>
        <p:spPr/>
        <p:txBody>
          <a:bodyPr/>
          <a:lstStyle/>
          <a:p>
            <a:pPr>
              <a:defRPr/>
            </a:pPr>
            <a:fld id="{5A7ACDE0-A23D-4230-9F9D-22BD4D5BCDB4}" type="slidenum">
              <a:rPr lang="en-US">
                <a:latin typeface="Candara"/>
                <a:cs typeface="Candara"/>
              </a:rPr>
              <a:pPr>
                <a:defRPr/>
              </a:pPr>
              <a:t>59</a:t>
            </a:fld>
            <a:endParaRPr lang="en-US" dirty="0">
              <a:latin typeface="Candara"/>
              <a:cs typeface="Candara"/>
            </a:endParaRPr>
          </a:p>
        </p:txBody>
      </p:sp>
      <p:pic>
        <p:nvPicPr>
          <p:cNvPr id="2050" name="Picture 2" descr="C:\Users\Rebecca\Dropbox\Native CARS\Education module\10501694_10152322855236794_1783980435059850252_n.jpg"/>
          <p:cNvPicPr>
            <a:picLocks noChangeAspect="1" noChangeArrowheads="1"/>
          </p:cNvPicPr>
          <p:nvPr/>
        </p:nvPicPr>
        <p:blipFill>
          <a:blip r:embed="rId3"/>
          <a:srcRect/>
          <a:stretch>
            <a:fillRect/>
          </a:stretch>
        </p:blipFill>
        <p:spPr bwMode="auto">
          <a:xfrm>
            <a:off x="5487037" y="2219495"/>
            <a:ext cx="3088819" cy="4118425"/>
          </a:xfrm>
          <a:prstGeom prst="rect">
            <a:avLst/>
          </a:prstGeom>
          <a:ln>
            <a:noFill/>
          </a:ln>
          <a:effectLst>
            <a:softEdge rad="112500"/>
          </a:effectLst>
        </p:spPr>
      </p:pic>
    </p:spTree>
    <p:extLst>
      <p:ext uri="{BB962C8B-B14F-4D97-AF65-F5344CB8AC3E}">
        <p14:creationId xmlns="" xmlns:p14="http://schemas.microsoft.com/office/powerpoint/2010/main" val="26035521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a:xfrm>
            <a:off x="2575196" y="979818"/>
            <a:ext cx="6568805" cy="838200"/>
          </a:xfrm>
        </p:spPr>
        <p:txBody>
          <a:bodyPr/>
          <a:lstStyle/>
          <a:p>
            <a:pPr algn="ctr" eaLnBrk="1" hangingPunct="1"/>
            <a:r>
              <a:rPr lang="en-US" sz="4000" b="1" dirty="0" smtClean="0">
                <a:latin typeface="Candara"/>
                <a:cs typeface="Candara"/>
              </a:rPr>
              <a:t>Child Safety Seat Laws</a:t>
            </a:r>
          </a:p>
        </p:txBody>
      </p:sp>
      <p:sp>
        <p:nvSpPr>
          <p:cNvPr id="15365" name="Rectangle 3"/>
          <p:cNvSpPr>
            <a:spLocks noGrp="1" noChangeArrowheads="1"/>
          </p:cNvSpPr>
          <p:nvPr>
            <p:ph idx="1"/>
          </p:nvPr>
        </p:nvSpPr>
        <p:spPr>
          <a:xfrm>
            <a:off x="621105" y="2727243"/>
            <a:ext cx="4522399" cy="3816588"/>
          </a:xfrm>
        </p:spPr>
        <p:txBody>
          <a:bodyPr>
            <a:normAutofit fontScale="77500" lnSpcReduction="20000"/>
          </a:bodyPr>
          <a:lstStyle/>
          <a:p>
            <a:pPr eaLnBrk="1" hangingPunct="1">
              <a:lnSpc>
                <a:spcPct val="90000"/>
              </a:lnSpc>
              <a:buSzPct val="80000"/>
            </a:pPr>
            <a:endParaRPr lang="en-US" sz="2400" dirty="0" smtClean="0">
              <a:latin typeface="Candara"/>
              <a:cs typeface="Candara"/>
            </a:endParaRPr>
          </a:p>
          <a:p>
            <a:pPr eaLnBrk="1" hangingPunct="1">
              <a:lnSpc>
                <a:spcPct val="90000"/>
              </a:lnSpc>
              <a:buSzPct val="80000"/>
            </a:pPr>
            <a:r>
              <a:rPr lang="en-US" sz="3400" dirty="0" smtClean="0">
                <a:latin typeface="Candara"/>
                <a:cs typeface="Candara"/>
              </a:rPr>
              <a:t>All 50 states have child restraint laws</a:t>
            </a:r>
          </a:p>
          <a:p>
            <a:pPr eaLnBrk="1" hangingPunct="1">
              <a:lnSpc>
                <a:spcPct val="90000"/>
              </a:lnSpc>
              <a:buSzPct val="80000"/>
            </a:pPr>
            <a:endParaRPr lang="en-US" sz="3400" dirty="0" smtClean="0">
              <a:latin typeface="Candara"/>
              <a:cs typeface="Candara"/>
            </a:endParaRPr>
          </a:p>
          <a:p>
            <a:pPr lvl="0">
              <a:lnSpc>
                <a:spcPct val="90000"/>
              </a:lnSpc>
              <a:buSzPct val="80000"/>
            </a:pPr>
            <a:r>
              <a:rPr lang="en-US" sz="3400" dirty="0" smtClean="0">
                <a:latin typeface="Candara"/>
                <a:cs typeface="Candara"/>
              </a:rPr>
              <a:t>Some </a:t>
            </a:r>
            <a:r>
              <a:rPr lang="en-US" sz="3400" dirty="0">
                <a:latin typeface="Candara"/>
                <a:cs typeface="Candara"/>
              </a:rPr>
              <a:t>R</a:t>
            </a:r>
            <a:r>
              <a:rPr lang="en-US" sz="3400" dirty="0" smtClean="0">
                <a:latin typeface="Candara"/>
                <a:cs typeface="Candara"/>
              </a:rPr>
              <a:t>eservations have their own set of Passenger  Transportation Safety laws.</a:t>
            </a:r>
          </a:p>
          <a:p>
            <a:pPr eaLnBrk="1" hangingPunct="1">
              <a:lnSpc>
                <a:spcPct val="90000"/>
              </a:lnSpc>
              <a:buSzPct val="80000"/>
            </a:pPr>
            <a:endParaRPr lang="en-US" sz="3400" dirty="0" smtClean="0">
              <a:latin typeface="Candara"/>
              <a:cs typeface="Candara"/>
            </a:endParaRPr>
          </a:p>
          <a:p>
            <a:pPr eaLnBrk="1" hangingPunct="1">
              <a:lnSpc>
                <a:spcPct val="90000"/>
              </a:lnSpc>
              <a:buSzPct val="80000"/>
            </a:pPr>
            <a:r>
              <a:rPr lang="en-US" sz="3400" dirty="0" smtClean="0">
                <a:latin typeface="Candara"/>
                <a:cs typeface="Candara"/>
              </a:rPr>
              <a:t>What’s the law in your  community or state?</a:t>
            </a:r>
          </a:p>
        </p:txBody>
      </p:sp>
      <p:sp>
        <p:nvSpPr>
          <p:cNvPr id="8" name="Slide Number Placeholder 5"/>
          <p:cNvSpPr>
            <a:spLocks noGrp="1"/>
          </p:cNvSpPr>
          <p:nvPr>
            <p:ph type="sldNum" sz="quarter" idx="12"/>
          </p:nvPr>
        </p:nvSpPr>
        <p:spPr/>
        <p:txBody>
          <a:bodyPr/>
          <a:lstStyle/>
          <a:p>
            <a:pPr>
              <a:defRPr/>
            </a:pPr>
            <a:fld id="{E3080BDD-6CDD-4C6D-B3D9-D4D21F259B10}" type="slidenum">
              <a:rPr lang="en-US">
                <a:latin typeface="Candara"/>
                <a:cs typeface="Candara"/>
              </a:rPr>
              <a:pPr>
                <a:defRPr/>
              </a:pPr>
              <a:t>6</a:t>
            </a:fld>
            <a:endParaRPr lang="en-US" dirty="0">
              <a:latin typeface="Candara"/>
              <a:cs typeface="Candara"/>
            </a:endParaRPr>
          </a:p>
        </p:txBody>
      </p:sp>
      <p:pic>
        <p:nvPicPr>
          <p:cNvPr id="7" name="Picture 6" descr="Coll79.JPG"/>
          <p:cNvPicPr>
            <a:picLocks noChangeAspect="1"/>
          </p:cNvPicPr>
          <p:nvPr/>
        </p:nvPicPr>
        <p:blipFill>
          <a:blip r:embed="rId3" cstate="print"/>
          <a:srcRect t="8889" r="10000" b="49269"/>
          <a:stretch>
            <a:fillRect/>
          </a:stretch>
        </p:blipFill>
        <p:spPr>
          <a:xfrm>
            <a:off x="5272429" y="3087902"/>
            <a:ext cx="3605843" cy="2514600"/>
          </a:xfrm>
          <a:prstGeom prst="rect">
            <a:avLst/>
          </a:prstGeom>
        </p:spPr>
      </p:pic>
    </p:spTree>
    <p:extLst>
      <p:ext uri="{BB962C8B-B14F-4D97-AF65-F5344CB8AC3E}">
        <p14:creationId xmlns="" xmlns:p14="http://schemas.microsoft.com/office/powerpoint/2010/main" val="228070153"/>
      </p:ext>
    </p:extLst>
  </p:cSld>
  <p:clrMapOvr>
    <a:masterClrMapping/>
  </p:clrMapOvr>
  <p:transition>
    <p:cu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70672" y="992043"/>
            <a:ext cx="6420928" cy="838200"/>
          </a:xfrm>
        </p:spPr>
        <p:txBody>
          <a:bodyPr/>
          <a:lstStyle/>
          <a:p>
            <a:r>
              <a:rPr lang="en-US" sz="4000" b="1" dirty="0" smtClean="0">
                <a:latin typeface="Candara" pitchFamily="34" charset="0"/>
              </a:rPr>
              <a:t>Exercise #2</a:t>
            </a:r>
            <a:endParaRPr lang="en-US" sz="4000" b="1" dirty="0">
              <a:latin typeface="Candara" pitchFamily="34" charset="0"/>
            </a:endParaRPr>
          </a:p>
        </p:txBody>
      </p:sp>
      <p:sp>
        <p:nvSpPr>
          <p:cNvPr id="3" name="Content Placeholder 2"/>
          <p:cNvSpPr>
            <a:spLocks noGrp="1"/>
          </p:cNvSpPr>
          <p:nvPr>
            <p:ph idx="1"/>
          </p:nvPr>
        </p:nvSpPr>
        <p:spPr>
          <a:xfrm>
            <a:off x="603851" y="2605181"/>
            <a:ext cx="8387751" cy="3716487"/>
          </a:xfrm>
        </p:spPr>
        <p:txBody>
          <a:bodyPr/>
          <a:lstStyle/>
          <a:p>
            <a:pPr>
              <a:buNone/>
            </a:pPr>
            <a:r>
              <a:rPr lang="en-US" dirty="0" smtClean="0">
                <a:latin typeface="Candara" pitchFamily="34" charset="0"/>
              </a:rPr>
              <a:t>Installation of rear-facing child restraints</a:t>
            </a:r>
          </a:p>
          <a:p>
            <a:pPr>
              <a:buNone/>
            </a:pPr>
            <a:r>
              <a:rPr lang="en-US" sz="2800" dirty="0" smtClean="0">
                <a:latin typeface="Candara" pitchFamily="34" charset="0"/>
              </a:rPr>
              <a:t> </a:t>
            </a:r>
          </a:p>
          <a:p>
            <a:pPr lvl="1">
              <a:buNone/>
            </a:pPr>
            <a:r>
              <a:rPr lang="en-US" dirty="0" smtClean="0">
                <a:latin typeface="Candara" pitchFamily="34" charset="0"/>
              </a:rPr>
              <a:t>Objectives:  </a:t>
            </a:r>
          </a:p>
          <a:p>
            <a:pPr lvl="2">
              <a:buNone/>
            </a:pPr>
            <a:r>
              <a:rPr lang="en-US" dirty="0" smtClean="0">
                <a:latin typeface="Candara" pitchFamily="34" charset="0"/>
              </a:rPr>
              <a:t>• </a:t>
            </a:r>
            <a:r>
              <a:rPr lang="en-US" sz="2000" dirty="0" smtClean="0">
                <a:latin typeface="Candara" pitchFamily="34" charset="0"/>
              </a:rPr>
              <a:t>Students will identify the different features that are found on rear-facing child restraints  </a:t>
            </a:r>
          </a:p>
          <a:p>
            <a:pPr lvl="2">
              <a:buNone/>
            </a:pPr>
            <a:r>
              <a:rPr lang="en-US" sz="2000" dirty="0" smtClean="0">
                <a:latin typeface="Candara" pitchFamily="34" charset="0"/>
              </a:rPr>
              <a:t>• Students will identify the correct child restraint based on the child’s weight, age, size and behavior needs </a:t>
            </a:r>
            <a:r>
              <a:rPr lang="en-US" dirty="0" smtClean="0"/>
              <a:t>  </a:t>
            </a:r>
          </a:p>
          <a:p>
            <a:endParaRPr lang="en-US" dirty="0"/>
          </a:p>
        </p:txBody>
      </p:sp>
      <p:sp>
        <p:nvSpPr>
          <p:cNvPr id="4" name="Slide Number Placeholder 3"/>
          <p:cNvSpPr>
            <a:spLocks noGrp="1"/>
          </p:cNvSpPr>
          <p:nvPr>
            <p:ph type="sldNum" sz="quarter" idx="12"/>
          </p:nvPr>
        </p:nvSpPr>
        <p:spPr/>
        <p:txBody>
          <a:bodyPr/>
          <a:lstStyle/>
          <a:p>
            <a:fld id="{A3A94432-25B0-402D-8BB3-CFEE0D3F87AF}" type="slidenum">
              <a:rPr lang="en-US" smtClean="0"/>
              <a:pPr/>
              <a:t>60</a:t>
            </a:fld>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4388" y="897147"/>
            <a:ext cx="6709613" cy="828136"/>
          </a:xfrm>
        </p:spPr>
        <p:txBody>
          <a:bodyPr/>
          <a:lstStyle/>
          <a:p>
            <a:pPr algn="ctr">
              <a:buNone/>
            </a:pPr>
            <a:r>
              <a:rPr lang="en-US" sz="4000" b="1" dirty="0" smtClean="0">
                <a:latin typeface="Candara" pitchFamily="34" charset="0"/>
              </a:rPr>
              <a:t>Forward-facing CR</a:t>
            </a:r>
            <a:endParaRPr lang="en-US" sz="4000" b="1" dirty="0">
              <a:latin typeface="Candara" pitchFamily="34" charset="0"/>
            </a:endParaRPr>
          </a:p>
        </p:txBody>
      </p:sp>
      <p:sp>
        <p:nvSpPr>
          <p:cNvPr id="4" name="Slide Number Placeholder 3"/>
          <p:cNvSpPr>
            <a:spLocks noGrp="1"/>
          </p:cNvSpPr>
          <p:nvPr>
            <p:ph type="sldNum" sz="quarter" idx="12"/>
          </p:nvPr>
        </p:nvSpPr>
        <p:spPr/>
        <p:txBody>
          <a:bodyPr/>
          <a:lstStyle/>
          <a:p>
            <a:fld id="{A3A94432-25B0-402D-8BB3-CFEE0D3F87AF}" type="slidenum">
              <a:rPr lang="en-US" smtClean="0"/>
              <a:pPr/>
              <a:t>61</a:t>
            </a:fld>
            <a:endParaRPr lang="en-US" dirty="0"/>
          </a:p>
        </p:txBody>
      </p:sp>
      <p:pic>
        <p:nvPicPr>
          <p:cNvPr id="7170" name="Picture 2" descr="C:\Users\Rebecca\Dropbox\Native CARS Photos\Klamath\Klamath54.JPG"/>
          <p:cNvPicPr>
            <a:picLocks noChangeAspect="1" noChangeArrowheads="1"/>
          </p:cNvPicPr>
          <p:nvPr/>
        </p:nvPicPr>
        <p:blipFill>
          <a:blip r:embed="rId4"/>
          <a:srcRect l="32130" t="59217" r="30386" b="5228"/>
          <a:stretch>
            <a:fillRect/>
          </a:stretch>
        </p:blipFill>
        <p:spPr bwMode="auto">
          <a:xfrm>
            <a:off x="1768415" y="3054134"/>
            <a:ext cx="1757973" cy="2501277"/>
          </a:xfrm>
          <a:prstGeom prst="rect">
            <a:avLst/>
          </a:prstGeom>
          <a:noFill/>
        </p:spPr>
      </p:pic>
      <p:pic>
        <p:nvPicPr>
          <p:cNvPr id="7172" name="Picture 4" descr="C:\Users\Rebecca\Dropbox\Native CARS Photos\Klamath\Klamath65.JPG"/>
          <p:cNvPicPr>
            <a:picLocks noChangeAspect="1" noChangeArrowheads="1"/>
          </p:cNvPicPr>
          <p:nvPr/>
        </p:nvPicPr>
        <p:blipFill>
          <a:blip r:embed="rId5"/>
          <a:srcRect l="20815" t="33564" r="23588" b="28868"/>
          <a:stretch>
            <a:fillRect/>
          </a:stretch>
        </p:blipFill>
        <p:spPr bwMode="auto">
          <a:xfrm>
            <a:off x="5578718" y="3054134"/>
            <a:ext cx="2452164" cy="2485451"/>
          </a:xfrm>
          <a:prstGeom prst="rect">
            <a:avLst/>
          </a:prstGeom>
          <a:noFill/>
        </p:spPr>
      </p:pic>
      <p:pic>
        <p:nvPicPr>
          <p:cNvPr id="7173" name="Picture 5" descr="C:\Users\Rebecca\Dropbox\Native CARS Photos\Grande Ronde\Grande9.JPG"/>
          <p:cNvPicPr>
            <a:picLocks noChangeAspect="1" noChangeArrowheads="1"/>
          </p:cNvPicPr>
          <p:nvPr/>
        </p:nvPicPr>
        <p:blipFill>
          <a:blip r:embed="rId6"/>
          <a:srcRect l="59309" t="56870" r="440" b="10425"/>
          <a:stretch>
            <a:fillRect/>
          </a:stretch>
        </p:blipFill>
        <p:spPr bwMode="auto">
          <a:xfrm>
            <a:off x="3526385" y="3054134"/>
            <a:ext cx="2052331" cy="2501277"/>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6776" y="876300"/>
            <a:ext cx="6547224" cy="838200"/>
          </a:xfrm>
        </p:spPr>
        <p:txBody>
          <a:bodyPr/>
          <a:lstStyle/>
          <a:p>
            <a:r>
              <a:rPr lang="en-US" sz="4000" b="1" dirty="0" smtClean="0">
                <a:latin typeface="Candara"/>
                <a:cs typeface="Candara"/>
              </a:rPr>
              <a:t>Forward-facing 5 pt harness</a:t>
            </a:r>
            <a:endParaRPr lang="en-US" sz="4000" b="1" dirty="0">
              <a:latin typeface="Candara"/>
              <a:cs typeface="Candara"/>
            </a:endParaRPr>
          </a:p>
        </p:txBody>
      </p:sp>
      <p:sp>
        <p:nvSpPr>
          <p:cNvPr id="3" name="Content Placeholder 2"/>
          <p:cNvSpPr>
            <a:spLocks noGrp="1"/>
          </p:cNvSpPr>
          <p:nvPr>
            <p:ph idx="1"/>
          </p:nvPr>
        </p:nvSpPr>
        <p:spPr>
          <a:xfrm>
            <a:off x="638358" y="2653612"/>
            <a:ext cx="5180767" cy="3820340"/>
          </a:xfrm>
        </p:spPr>
        <p:txBody>
          <a:bodyPr>
            <a:normAutofit/>
          </a:bodyPr>
          <a:lstStyle/>
          <a:p>
            <a:r>
              <a:rPr lang="en-US" sz="2400" dirty="0" smtClean="0">
                <a:latin typeface="Candara"/>
                <a:cs typeface="Candara"/>
              </a:rPr>
              <a:t>Convertible, forward facing only,  and Combination</a:t>
            </a:r>
          </a:p>
          <a:p>
            <a:r>
              <a:rPr lang="en-US" sz="2400" dirty="0" smtClean="0">
                <a:latin typeface="Candara"/>
                <a:cs typeface="Candara"/>
              </a:rPr>
              <a:t>Child is at least 2 years of age</a:t>
            </a:r>
          </a:p>
          <a:p>
            <a:r>
              <a:rPr lang="en-US" sz="2400" dirty="0" smtClean="0">
                <a:latin typeface="Candara"/>
                <a:cs typeface="Candara"/>
              </a:rPr>
              <a:t>Child has outgrown rear-facing seat</a:t>
            </a:r>
          </a:p>
          <a:p>
            <a:r>
              <a:rPr lang="en-US" sz="2400" dirty="0" smtClean="0">
                <a:latin typeface="Candara"/>
                <a:cs typeface="Candara"/>
              </a:rPr>
              <a:t>Depending upon manufacturer, weight limits vary between 22-85 pounds</a:t>
            </a:r>
          </a:p>
          <a:p>
            <a:r>
              <a:rPr lang="en-US" sz="2400" dirty="0" smtClean="0">
                <a:latin typeface="Candara"/>
                <a:cs typeface="Candara"/>
              </a:rPr>
              <a:t>Use until the child’s ears have reached the top of the seat</a:t>
            </a:r>
          </a:p>
          <a:p>
            <a:endParaRPr lang="en-US" sz="2200" dirty="0">
              <a:latin typeface="Candara"/>
              <a:cs typeface="Candara"/>
            </a:endParaRPr>
          </a:p>
        </p:txBody>
      </p:sp>
      <p:pic>
        <p:nvPicPr>
          <p:cNvPr id="4" name="Picture 3" descr="Nez33.JPG"/>
          <p:cNvPicPr>
            <a:picLocks noChangeAspect="1"/>
          </p:cNvPicPr>
          <p:nvPr/>
        </p:nvPicPr>
        <p:blipFill>
          <a:blip r:embed="rId3" cstate="print"/>
          <a:stretch>
            <a:fillRect/>
          </a:stretch>
        </p:blipFill>
        <p:spPr>
          <a:xfrm>
            <a:off x="5833853" y="1906530"/>
            <a:ext cx="3044947" cy="4567422"/>
          </a:xfrm>
          <a:prstGeom prst="rect">
            <a:avLst/>
          </a:prstGeom>
          <a:ln>
            <a:noFill/>
          </a:ln>
          <a:effectLst>
            <a:softEdge rad="112500"/>
          </a:effectLst>
        </p:spPr>
      </p:pic>
      <p:sp>
        <p:nvSpPr>
          <p:cNvPr id="5" name="Slide Number Placeholder 4"/>
          <p:cNvSpPr>
            <a:spLocks noGrp="1"/>
          </p:cNvSpPr>
          <p:nvPr>
            <p:ph type="sldNum" sz="quarter" idx="12"/>
          </p:nvPr>
        </p:nvSpPr>
        <p:spPr/>
        <p:txBody>
          <a:bodyPr/>
          <a:lstStyle/>
          <a:p>
            <a:fld id="{A3A94432-25B0-402D-8BB3-CFEE0D3F87AF}" type="slidenum">
              <a:rPr lang="en-US" smtClean="0">
                <a:latin typeface="Candara"/>
                <a:cs typeface="Candara"/>
              </a:rPr>
              <a:pPr/>
              <a:t>62</a:t>
            </a:fld>
            <a:endParaRPr lang="en-US" dirty="0">
              <a:latin typeface="Candara"/>
              <a:cs typeface="Candara"/>
            </a:endParaRPr>
          </a:p>
        </p:txBody>
      </p:sp>
    </p:spTree>
    <p:extLst>
      <p:ext uri="{BB962C8B-B14F-4D97-AF65-F5344CB8AC3E}">
        <p14:creationId xmlns="" xmlns:p14="http://schemas.microsoft.com/office/powerpoint/2010/main" val="27710397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a:xfrm>
            <a:off x="2587213" y="907212"/>
            <a:ext cx="6556787" cy="838200"/>
          </a:xfrm>
        </p:spPr>
        <p:txBody>
          <a:bodyPr/>
          <a:lstStyle/>
          <a:p>
            <a:pPr algn="ctr" eaLnBrk="1" hangingPunct="1"/>
            <a:r>
              <a:rPr lang="en-US" sz="4000" b="1" dirty="0" smtClean="0">
                <a:latin typeface="Candara"/>
                <a:cs typeface="Candara"/>
              </a:rPr>
              <a:t>Securing the Toddler</a:t>
            </a:r>
          </a:p>
        </p:txBody>
      </p:sp>
      <p:sp>
        <p:nvSpPr>
          <p:cNvPr id="4101" name="Rectangle 3"/>
          <p:cNvSpPr>
            <a:spLocks noGrp="1" noChangeArrowheads="1"/>
          </p:cNvSpPr>
          <p:nvPr>
            <p:ph idx="1"/>
          </p:nvPr>
        </p:nvSpPr>
        <p:spPr>
          <a:xfrm>
            <a:off x="655609" y="2811903"/>
            <a:ext cx="5361144" cy="3567754"/>
          </a:xfrm>
        </p:spPr>
        <p:txBody>
          <a:bodyPr>
            <a:normAutofit lnSpcReduction="10000"/>
          </a:bodyPr>
          <a:lstStyle/>
          <a:p>
            <a:pPr eaLnBrk="1" hangingPunct="1">
              <a:lnSpc>
                <a:spcPct val="80000"/>
              </a:lnSpc>
            </a:pPr>
            <a:r>
              <a:rPr lang="en-US" sz="2600" dirty="0" smtClean="0">
                <a:latin typeface="Candara"/>
                <a:cs typeface="Candara"/>
              </a:rPr>
              <a:t>Back and bottom flat</a:t>
            </a:r>
          </a:p>
          <a:p>
            <a:pPr eaLnBrk="1" hangingPunct="1">
              <a:lnSpc>
                <a:spcPct val="80000"/>
              </a:lnSpc>
            </a:pPr>
            <a:endParaRPr lang="en-US" sz="2600" dirty="0" smtClean="0">
              <a:latin typeface="Candara"/>
              <a:cs typeface="Candara"/>
            </a:endParaRPr>
          </a:p>
          <a:p>
            <a:pPr eaLnBrk="1" hangingPunct="1">
              <a:lnSpc>
                <a:spcPct val="80000"/>
              </a:lnSpc>
            </a:pPr>
            <a:r>
              <a:rPr lang="en-US" sz="2600" dirty="0" smtClean="0">
                <a:latin typeface="Candara"/>
                <a:cs typeface="Candara"/>
              </a:rPr>
              <a:t>Harness </a:t>
            </a:r>
            <a:r>
              <a:rPr lang="en-US" sz="2600" b="1" dirty="0" smtClean="0">
                <a:latin typeface="Candara"/>
                <a:cs typeface="Candara"/>
              </a:rPr>
              <a:t>at or above </a:t>
            </a:r>
            <a:r>
              <a:rPr lang="en-US" sz="2600" dirty="0" smtClean="0">
                <a:latin typeface="Candara"/>
                <a:cs typeface="Candara"/>
              </a:rPr>
              <a:t>shoulders</a:t>
            </a:r>
          </a:p>
          <a:p>
            <a:pPr eaLnBrk="1" hangingPunct="1">
              <a:lnSpc>
                <a:spcPct val="80000"/>
              </a:lnSpc>
            </a:pPr>
            <a:endParaRPr lang="en-US" sz="2600" dirty="0" smtClean="0">
              <a:latin typeface="Candara"/>
              <a:cs typeface="Candara"/>
            </a:endParaRPr>
          </a:p>
          <a:p>
            <a:pPr eaLnBrk="1" hangingPunct="1">
              <a:lnSpc>
                <a:spcPct val="80000"/>
              </a:lnSpc>
            </a:pPr>
            <a:r>
              <a:rPr lang="en-US" sz="2600" dirty="0" smtClean="0">
                <a:latin typeface="Candara"/>
                <a:cs typeface="Candara"/>
              </a:rPr>
              <a:t>Snug</a:t>
            </a:r>
          </a:p>
          <a:p>
            <a:pPr eaLnBrk="1" hangingPunct="1">
              <a:lnSpc>
                <a:spcPct val="80000"/>
              </a:lnSpc>
            </a:pPr>
            <a:endParaRPr lang="en-US" sz="2600" dirty="0" smtClean="0">
              <a:latin typeface="Candara"/>
              <a:cs typeface="Candara"/>
            </a:endParaRPr>
          </a:p>
          <a:p>
            <a:pPr eaLnBrk="1" hangingPunct="1">
              <a:lnSpc>
                <a:spcPct val="80000"/>
              </a:lnSpc>
            </a:pPr>
            <a:r>
              <a:rPr lang="en-US" sz="2600" dirty="0" smtClean="0">
                <a:latin typeface="Candara"/>
                <a:cs typeface="Candara"/>
              </a:rPr>
              <a:t>Retainer clip armpit</a:t>
            </a:r>
          </a:p>
          <a:p>
            <a:pPr eaLnBrk="1" hangingPunct="1">
              <a:lnSpc>
                <a:spcPct val="80000"/>
              </a:lnSpc>
              <a:buFont typeface="Wingdings" pitchFamily="2" charset="2"/>
              <a:buNone/>
            </a:pPr>
            <a:endParaRPr lang="en-US" sz="2600" dirty="0" smtClean="0">
              <a:latin typeface="Candara"/>
              <a:cs typeface="Candara"/>
            </a:endParaRPr>
          </a:p>
          <a:p>
            <a:pPr eaLnBrk="1" hangingPunct="1">
              <a:lnSpc>
                <a:spcPct val="80000"/>
              </a:lnSpc>
            </a:pPr>
            <a:r>
              <a:rPr lang="en-US" sz="2600" dirty="0" smtClean="0">
                <a:latin typeface="Candara"/>
                <a:cs typeface="Candara"/>
              </a:rPr>
              <a:t>Pinch test</a:t>
            </a:r>
          </a:p>
          <a:p>
            <a:pPr eaLnBrk="1" hangingPunct="1">
              <a:lnSpc>
                <a:spcPct val="80000"/>
              </a:lnSpc>
              <a:buFont typeface="Wingdings" pitchFamily="2" charset="2"/>
              <a:buNone/>
            </a:pPr>
            <a:endParaRPr lang="en-US" sz="2600" dirty="0" smtClean="0">
              <a:latin typeface="Candara"/>
              <a:cs typeface="Candara"/>
            </a:endParaRPr>
          </a:p>
        </p:txBody>
      </p:sp>
      <p:sp>
        <p:nvSpPr>
          <p:cNvPr id="6" name="Slide Number Placeholder 5"/>
          <p:cNvSpPr>
            <a:spLocks noGrp="1"/>
          </p:cNvSpPr>
          <p:nvPr>
            <p:ph type="sldNum" sz="quarter" idx="12"/>
          </p:nvPr>
        </p:nvSpPr>
        <p:spPr/>
        <p:txBody>
          <a:bodyPr/>
          <a:lstStyle/>
          <a:p>
            <a:pPr>
              <a:defRPr/>
            </a:pPr>
            <a:fld id="{BE0C5032-73B4-42A0-9916-B13A39D9DC3D}" type="slidenum">
              <a:rPr lang="en-US">
                <a:latin typeface="Candara"/>
                <a:cs typeface="Candara"/>
              </a:rPr>
              <a:pPr>
                <a:defRPr/>
              </a:pPr>
              <a:t>63</a:t>
            </a:fld>
            <a:endParaRPr lang="en-US" dirty="0">
              <a:latin typeface="Candara"/>
              <a:cs typeface="Candara"/>
            </a:endParaRPr>
          </a:p>
        </p:txBody>
      </p:sp>
      <p:pic>
        <p:nvPicPr>
          <p:cNvPr id="7" name="Picture 6" descr="Grande238.JPG"/>
          <p:cNvPicPr>
            <a:picLocks noChangeAspect="1"/>
          </p:cNvPicPr>
          <p:nvPr/>
        </p:nvPicPr>
        <p:blipFill>
          <a:blip r:embed="rId3" cstate="print"/>
          <a:srcRect l="23333" t="33333" r="25000" b="22222"/>
          <a:stretch>
            <a:fillRect/>
          </a:stretch>
        </p:blipFill>
        <p:spPr>
          <a:xfrm>
            <a:off x="5516593" y="2217272"/>
            <a:ext cx="2971800" cy="3834581"/>
          </a:xfrm>
          <a:prstGeom prst="rect">
            <a:avLst/>
          </a:prstGeom>
          <a:effectLst>
            <a:softEdge rad="63500"/>
          </a:effectLst>
        </p:spPr>
      </p:pic>
    </p:spTree>
    <p:extLst>
      <p:ext uri="{BB962C8B-B14F-4D97-AF65-F5344CB8AC3E}">
        <p14:creationId xmlns="" xmlns:p14="http://schemas.microsoft.com/office/powerpoint/2010/main" val="38629193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2585438" y="928059"/>
            <a:ext cx="6558564" cy="838200"/>
          </a:xfrm>
        </p:spPr>
        <p:txBody>
          <a:bodyPr>
            <a:normAutofit/>
          </a:bodyPr>
          <a:lstStyle/>
          <a:p>
            <a:r>
              <a:rPr lang="en-US" sz="4000" b="1" dirty="0">
                <a:latin typeface="Candara"/>
                <a:cs typeface="Candara"/>
              </a:rPr>
              <a:t>Forward-facing Installation </a:t>
            </a:r>
            <a:endParaRPr lang="en-US" sz="4000" b="1" dirty="0" smtClean="0">
              <a:latin typeface="Candara"/>
              <a:cs typeface="Candara"/>
            </a:endParaRPr>
          </a:p>
        </p:txBody>
      </p:sp>
      <p:sp>
        <p:nvSpPr>
          <p:cNvPr id="5125" name="Rectangle 3"/>
          <p:cNvSpPr>
            <a:spLocks noGrp="1" noChangeArrowheads="1"/>
          </p:cNvSpPr>
          <p:nvPr>
            <p:ph idx="1"/>
          </p:nvPr>
        </p:nvSpPr>
        <p:spPr>
          <a:xfrm>
            <a:off x="621103" y="2481805"/>
            <a:ext cx="5133904" cy="4239037"/>
          </a:xfrm>
        </p:spPr>
        <p:txBody>
          <a:bodyPr/>
          <a:lstStyle/>
          <a:p>
            <a:pPr eaLnBrk="1" hangingPunct="1"/>
            <a:r>
              <a:rPr lang="en-US" dirty="0" smtClean="0">
                <a:latin typeface="Candara"/>
                <a:cs typeface="Candara"/>
              </a:rPr>
              <a:t>Not in front of an airbag</a:t>
            </a:r>
          </a:p>
          <a:p>
            <a:pPr eaLnBrk="1" hangingPunct="1"/>
            <a:r>
              <a:rPr lang="en-US" dirty="0" smtClean="0">
                <a:latin typeface="Candara"/>
                <a:cs typeface="Candara"/>
              </a:rPr>
              <a:t>Back seat</a:t>
            </a:r>
          </a:p>
          <a:p>
            <a:pPr eaLnBrk="1" hangingPunct="1"/>
            <a:r>
              <a:rPr lang="en-US" dirty="0" smtClean="0">
                <a:latin typeface="Candara"/>
                <a:cs typeface="Candara"/>
              </a:rPr>
              <a:t>Correct belt path</a:t>
            </a:r>
          </a:p>
          <a:p>
            <a:pPr eaLnBrk="1" hangingPunct="1"/>
            <a:r>
              <a:rPr lang="en-US" dirty="0" smtClean="0">
                <a:latin typeface="Candara"/>
                <a:cs typeface="Candara"/>
              </a:rPr>
              <a:t>Tight belt</a:t>
            </a:r>
          </a:p>
          <a:p>
            <a:pPr eaLnBrk="1" hangingPunct="1"/>
            <a:r>
              <a:rPr lang="en-US" dirty="0" smtClean="0">
                <a:latin typeface="Candara"/>
                <a:cs typeface="Candara"/>
              </a:rPr>
              <a:t>Use a Tether</a:t>
            </a:r>
          </a:p>
        </p:txBody>
      </p:sp>
      <p:sp>
        <p:nvSpPr>
          <p:cNvPr id="6" name="Slide Number Placeholder 5"/>
          <p:cNvSpPr>
            <a:spLocks noGrp="1"/>
          </p:cNvSpPr>
          <p:nvPr>
            <p:ph type="sldNum" sz="quarter" idx="12"/>
          </p:nvPr>
        </p:nvSpPr>
        <p:spPr/>
        <p:txBody>
          <a:bodyPr/>
          <a:lstStyle/>
          <a:p>
            <a:pPr>
              <a:defRPr/>
            </a:pPr>
            <a:fld id="{3A150F3B-3DCF-4611-A16A-EA820BE5839E}" type="slidenum">
              <a:rPr lang="en-US">
                <a:latin typeface="Candara"/>
                <a:cs typeface="Candara"/>
              </a:rPr>
              <a:pPr>
                <a:defRPr/>
              </a:pPr>
              <a:t>64</a:t>
            </a:fld>
            <a:endParaRPr lang="en-US" dirty="0">
              <a:latin typeface="Candara"/>
              <a:cs typeface="Candara"/>
            </a:endParaRPr>
          </a:p>
        </p:txBody>
      </p:sp>
      <p:pic>
        <p:nvPicPr>
          <p:cNvPr id="3075" name="Picture 3" descr="C:\Users\Rebecca\Dropbox\Native CARS Photos\Shoshone Bannock\sho206.JPG"/>
          <p:cNvPicPr>
            <a:picLocks noChangeAspect="1" noChangeArrowheads="1"/>
          </p:cNvPicPr>
          <p:nvPr/>
        </p:nvPicPr>
        <p:blipFill>
          <a:blip r:embed="rId3"/>
          <a:srcRect/>
          <a:stretch>
            <a:fillRect/>
          </a:stretch>
        </p:blipFill>
        <p:spPr bwMode="auto">
          <a:xfrm>
            <a:off x="5551277" y="2266688"/>
            <a:ext cx="2678323" cy="4017483"/>
          </a:xfrm>
          <a:prstGeom prst="rect">
            <a:avLst/>
          </a:prstGeom>
          <a:noFill/>
        </p:spPr>
      </p:pic>
    </p:spTree>
    <p:extLst>
      <p:ext uri="{BB962C8B-B14F-4D97-AF65-F5344CB8AC3E}">
        <p14:creationId xmlns="" xmlns:p14="http://schemas.microsoft.com/office/powerpoint/2010/main" val="4591918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a:xfrm>
            <a:off x="2585437" y="744659"/>
            <a:ext cx="6558563" cy="1139825"/>
          </a:xfrm>
        </p:spPr>
        <p:txBody>
          <a:bodyPr/>
          <a:lstStyle/>
          <a:p>
            <a:pPr algn="ctr" eaLnBrk="1" hangingPunct="1"/>
            <a:r>
              <a:rPr lang="en-US" sz="4000" b="1" dirty="0" smtClean="0">
                <a:latin typeface="Candara"/>
                <a:cs typeface="Candara"/>
              </a:rPr>
              <a:t>Combination: </a:t>
            </a:r>
            <a:br>
              <a:rPr lang="en-US" sz="4000" b="1" dirty="0" smtClean="0">
                <a:latin typeface="Candara"/>
                <a:cs typeface="Candara"/>
              </a:rPr>
            </a:br>
            <a:r>
              <a:rPr lang="en-US" sz="4000" b="1" dirty="0" smtClean="0">
                <a:latin typeface="Candara"/>
                <a:cs typeface="Candara"/>
              </a:rPr>
              <a:t>Forward-Facing + Booster</a:t>
            </a:r>
          </a:p>
        </p:txBody>
      </p:sp>
      <p:sp>
        <p:nvSpPr>
          <p:cNvPr id="5" name="Slide Number Placeholder 5"/>
          <p:cNvSpPr>
            <a:spLocks noGrp="1"/>
          </p:cNvSpPr>
          <p:nvPr>
            <p:ph type="sldNum" sz="quarter" idx="12"/>
          </p:nvPr>
        </p:nvSpPr>
        <p:spPr/>
        <p:txBody>
          <a:bodyPr/>
          <a:lstStyle/>
          <a:p>
            <a:pPr>
              <a:defRPr/>
            </a:pPr>
            <a:fld id="{42C9EA9D-AF91-442A-AB7A-59EE205396DD}" type="slidenum">
              <a:rPr lang="en-US"/>
              <a:pPr>
                <a:defRPr/>
              </a:pPr>
              <a:t>65</a:t>
            </a:fld>
            <a:endParaRPr lang="en-US" dirty="0"/>
          </a:p>
        </p:txBody>
      </p:sp>
      <p:pic>
        <p:nvPicPr>
          <p:cNvPr id="9" name="Picture 8" descr="sho32.JPG"/>
          <p:cNvPicPr>
            <a:picLocks noChangeAspect="1"/>
          </p:cNvPicPr>
          <p:nvPr/>
        </p:nvPicPr>
        <p:blipFill>
          <a:blip r:embed="rId3" cstate="print"/>
          <a:stretch>
            <a:fillRect/>
          </a:stretch>
        </p:blipFill>
        <p:spPr>
          <a:xfrm>
            <a:off x="4353671" y="1999499"/>
            <a:ext cx="2982967" cy="4474455"/>
          </a:xfrm>
          <a:prstGeom prst="rect">
            <a:avLst/>
          </a:prstGeom>
          <a:ln>
            <a:noFill/>
          </a:ln>
          <a:effectLst>
            <a:softEdge rad="112500"/>
          </a:effectLst>
        </p:spPr>
      </p:pic>
    </p:spTree>
    <p:extLst>
      <p:ext uri="{BB962C8B-B14F-4D97-AF65-F5344CB8AC3E}">
        <p14:creationId xmlns="" xmlns:p14="http://schemas.microsoft.com/office/powerpoint/2010/main" val="145017193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2608118" y="876300"/>
            <a:ext cx="6535884" cy="838200"/>
          </a:xfrm>
        </p:spPr>
        <p:txBody>
          <a:bodyPr/>
          <a:lstStyle/>
          <a:p>
            <a:pPr algn="ctr" eaLnBrk="1" hangingPunct="1"/>
            <a:r>
              <a:rPr lang="en-US" sz="4000" b="1" dirty="0" smtClean="0">
                <a:latin typeface="Candara"/>
                <a:cs typeface="Candara"/>
              </a:rPr>
              <a:t>Vests and Integrated Seats</a:t>
            </a:r>
          </a:p>
        </p:txBody>
      </p:sp>
      <p:sp>
        <p:nvSpPr>
          <p:cNvPr id="8" name="Slide Number Placeholder 5"/>
          <p:cNvSpPr>
            <a:spLocks noGrp="1"/>
          </p:cNvSpPr>
          <p:nvPr>
            <p:ph type="sldNum" sz="quarter" idx="12"/>
          </p:nvPr>
        </p:nvSpPr>
        <p:spPr/>
        <p:txBody>
          <a:bodyPr/>
          <a:lstStyle/>
          <a:p>
            <a:pPr>
              <a:defRPr/>
            </a:pPr>
            <a:fld id="{48724DC6-EFCF-4EA3-9413-766878EFBED0}" type="slidenum">
              <a:rPr lang="en-US">
                <a:latin typeface="Candara"/>
                <a:cs typeface="Candara"/>
              </a:rPr>
              <a:pPr>
                <a:defRPr/>
              </a:pPr>
              <a:t>66</a:t>
            </a:fld>
            <a:endParaRPr lang="en-US" dirty="0">
              <a:latin typeface="Candara"/>
              <a:cs typeface="Candara"/>
            </a:endParaRPr>
          </a:p>
        </p:txBody>
      </p:sp>
      <p:sp>
        <p:nvSpPr>
          <p:cNvPr id="16388" name="Text Box 4"/>
          <p:cNvSpPr txBox="1">
            <a:spLocks noChangeArrowheads="1"/>
          </p:cNvSpPr>
          <p:nvPr/>
        </p:nvSpPr>
        <p:spPr bwMode="auto">
          <a:xfrm>
            <a:off x="2046691" y="5981511"/>
            <a:ext cx="3124200" cy="492443"/>
          </a:xfrm>
          <a:prstGeom prst="rect">
            <a:avLst/>
          </a:prstGeom>
          <a:noFill/>
          <a:ln w="9525">
            <a:noFill/>
            <a:miter lim="800000"/>
            <a:headEnd/>
            <a:tailEnd/>
          </a:ln>
          <a:effectLst/>
        </p:spPr>
        <p:txBody>
          <a:bodyPr>
            <a:spAutoFit/>
          </a:bodyPr>
          <a:lstStyle/>
          <a:p>
            <a:pPr algn="ctr" eaLnBrk="1" hangingPunct="1">
              <a:spcBef>
                <a:spcPct val="50000"/>
              </a:spcBef>
              <a:buClr>
                <a:schemeClr val="hlink"/>
              </a:buClr>
              <a:buSzPct val="80000"/>
              <a:defRPr/>
            </a:pPr>
            <a:r>
              <a:rPr lang="en-US" sz="2600" dirty="0">
                <a:solidFill>
                  <a:srgbClr val="000000"/>
                </a:solidFill>
                <a:effectLst>
                  <a:outerShdw blurRad="38100" dist="38100" dir="2700000" algn="tl">
                    <a:srgbClr val="000000"/>
                  </a:outerShdw>
                </a:effectLst>
                <a:latin typeface="Candara"/>
                <a:cs typeface="Candara"/>
              </a:rPr>
              <a:t>  </a:t>
            </a:r>
            <a:r>
              <a:rPr lang="en-US" sz="2600" dirty="0">
                <a:solidFill>
                  <a:srgbClr val="000000"/>
                </a:solidFill>
                <a:latin typeface="Candara"/>
                <a:cs typeface="Candara"/>
              </a:rPr>
              <a:t>Harness/vest</a:t>
            </a:r>
          </a:p>
        </p:txBody>
      </p:sp>
      <p:sp>
        <p:nvSpPr>
          <p:cNvPr id="16389" name="Text Box 5"/>
          <p:cNvSpPr txBox="1">
            <a:spLocks noChangeArrowheads="1"/>
          </p:cNvSpPr>
          <p:nvPr/>
        </p:nvSpPr>
        <p:spPr bwMode="auto">
          <a:xfrm>
            <a:off x="4536175" y="5981511"/>
            <a:ext cx="3962400" cy="492443"/>
          </a:xfrm>
          <a:prstGeom prst="rect">
            <a:avLst/>
          </a:prstGeom>
          <a:noFill/>
          <a:ln w="9525">
            <a:noFill/>
            <a:miter lim="800000"/>
            <a:headEnd/>
            <a:tailEnd/>
          </a:ln>
          <a:effectLst/>
        </p:spPr>
        <p:txBody>
          <a:bodyPr>
            <a:spAutoFit/>
          </a:bodyPr>
          <a:lstStyle/>
          <a:p>
            <a:pPr algn="ctr" eaLnBrk="1" hangingPunct="1">
              <a:spcBef>
                <a:spcPct val="50000"/>
              </a:spcBef>
              <a:buClr>
                <a:schemeClr val="hlink"/>
              </a:buClr>
              <a:buSzPct val="80000"/>
              <a:defRPr/>
            </a:pPr>
            <a:r>
              <a:rPr lang="en-US" sz="2600" b="1" dirty="0">
                <a:solidFill>
                  <a:srgbClr val="000000"/>
                </a:solidFill>
                <a:effectLst>
                  <a:outerShdw blurRad="38100" dist="38100" dir="2700000" algn="tl">
                    <a:srgbClr val="000000"/>
                  </a:outerShdw>
                </a:effectLst>
                <a:latin typeface="Candara"/>
                <a:cs typeface="Candara"/>
              </a:rPr>
              <a:t>  </a:t>
            </a:r>
            <a:r>
              <a:rPr lang="en-US" sz="2600" dirty="0">
                <a:solidFill>
                  <a:srgbClr val="000000"/>
                </a:solidFill>
                <a:latin typeface="Candara"/>
                <a:cs typeface="Candara"/>
              </a:rPr>
              <a:t>Integrated seat</a:t>
            </a:r>
          </a:p>
        </p:txBody>
      </p:sp>
      <p:pic>
        <p:nvPicPr>
          <p:cNvPr id="6151" name="Picture 9" descr="three_overhead"/>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110339" y="2470157"/>
            <a:ext cx="3167063" cy="3619500"/>
          </a:xfrm>
          <a:prstGeom prst="rect">
            <a:avLst/>
          </a:prstGeom>
          <a:noFill/>
          <a:ln w="9525">
            <a:noFill/>
            <a:miter lim="800000"/>
            <a:headEnd/>
            <a:tailEnd/>
          </a:ln>
          <a:effectLst>
            <a:softEdge rad="63500"/>
          </a:effectLst>
        </p:spPr>
      </p:pic>
      <p:pic>
        <p:nvPicPr>
          <p:cNvPr id="6152" name="Picture 10"/>
          <p:cNvPicPr>
            <a:picLocks noChangeAspect="1" noChangeArrowheads="1"/>
          </p:cNvPicPr>
          <p:nvPr/>
        </p:nvPicPr>
        <p:blipFill>
          <a:blip r:embed="rId4" cstate="print"/>
          <a:srcRect/>
          <a:stretch>
            <a:fillRect/>
          </a:stretch>
        </p:blipFill>
        <p:spPr bwMode="auto">
          <a:xfrm>
            <a:off x="5410200" y="2470159"/>
            <a:ext cx="2208213" cy="3311525"/>
          </a:xfrm>
          <a:prstGeom prst="rect">
            <a:avLst/>
          </a:prstGeom>
          <a:noFill/>
          <a:ln w="9525">
            <a:noFill/>
            <a:miter lim="800000"/>
            <a:headEnd/>
            <a:tailEnd/>
          </a:ln>
          <a:effectLst>
            <a:softEdge rad="63500"/>
          </a:effectLst>
        </p:spPr>
      </p:pic>
    </p:spTree>
    <p:extLst>
      <p:ext uri="{BB962C8B-B14F-4D97-AF65-F5344CB8AC3E}">
        <p14:creationId xmlns="" xmlns:p14="http://schemas.microsoft.com/office/powerpoint/2010/main" val="1478872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a:xfrm>
            <a:off x="2608118" y="917277"/>
            <a:ext cx="6535884" cy="838200"/>
          </a:xfrm>
        </p:spPr>
        <p:txBody>
          <a:bodyPr/>
          <a:lstStyle/>
          <a:p>
            <a:pPr algn="ctr" eaLnBrk="1" hangingPunct="1"/>
            <a:r>
              <a:rPr lang="en-US" sz="4000" b="1" dirty="0" smtClean="0">
                <a:latin typeface="Candara"/>
                <a:cs typeface="Candara"/>
              </a:rPr>
              <a:t>Forward-Facing Misuse</a:t>
            </a:r>
          </a:p>
        </p:txBody>
      </p:sp>
      <p:sp>
        <p:nvSpPr>
          <p:cNvPr id="11269" name="Rectangle 3"/>
          <p:cNvSpPr>
            <a:spLocks noGrp="1" noChangeArrowheads="1"/>
          </p:cNvSpPr>
          <p:nvPr>
            <p:ph idx="1"/>
          </p:nvPr>
        </p:nvSpPr>
        <p:spPr>
          <a:xfrm>
            <a:off x="638358" y="2848337"/>
            <a:ext cx="5104897" cy="3420612"/>
          </a:xfrm>
        </p:spPr>
        <p:txBody>
          <a:bodyPr/>
          <a:lstStyle/>
          <a:p>
            <a:pPr eaLnBrk="1" hangingPunct="1"/>
            <a:r>
              <a:rPr lang="en-US" sz="2400" dirty="0" smtClean="0">
                <a:latin typeface="Candara"/>
                <a:cs typeface="Candara"/>
              </a:rPr>
              <a:t>Retainer clip not at armpit level</a:t>
            </a:r>
          </a:p>
          <a:p>
            <a:pPr eaLnBrk="1" hangingPunct="1"/>
            <a:r>
              <a:rPr lang="en-US" sz="2400" dirty="0" smtClean="0">
                <a:latin typeface="Candara"/>
                <a:cs typeface="Candara"/>
              </a:rPr>
              <a:t>Frayed/damaged webbing</a:t>
            </a:r>
          </a:p>
          <a:p>
            <a:pPr eaLnBrk="1" hangingPunct="1"/>
            <a:r>
              <a:rPr lang="en-US" sz="2400" dirty="0" smtClean="0">
                <a:latin typeface="Candara"/>
                <a:cs typeface="Candara"/>
              </a:rPr>
              <a:t>Loose harness</a:t>
            </a:r>
          </a:p>
          <a:p>
            <a:pPr eaLnBrk="1" hangingPunct="1"/>
            <a:r>
              <a:rPr lang="en-US" sz="2400" dirty="0" smtClean="0">
                <a:latin typeface="Candara"/>
                <a:cs typeface="Candara"/>
              </a:rPr>
              <a:t>Using wrong belt path</a:t>
            </a:r>
          </a:p>
          <a:p>
            <a:pPr eaLnBrk="1" hangingPunct="1"/>
            <a:r>
              <a:rPr lang="en-US" sz="2400" dirty="0" smtClean="0">
                <a:latin typeface="Candara"/>
                <a:cs typeface="Candara"/>
              </a:rPr>
              <a:t>Restraint has been in a crash</a:t>
            </a:r>
          </a:p>
          <a:p>
            <a:pPr eaLnBrk="1" hangingPunct="1"/>
            <a:r>
              <a:rPr lang="en-US" sz="2400" dirty="0" smtClean="0">
                <a:latin typeface="Candara"/>
                <a:cs typeface="Candara"/>
              </a:rPr>
              <a:t>Moved to booster seat or seat belt too soon</a:t>
            </a:r>
          </a:p>
        </p:txBody>
      </p:sp>
      <p:sp>
        <p:nvSpPr>
          <p:cNvPr id="6" name="Slide Number Placeholder 5"/>
          <p:cNvSpPr>
            <a:spLocks noGrp="1"/>
          </p:cNvSpPr>
          <p:nvPr>
            <p:ph type="sldNum" sz="quarter" idx="12"/>
          </p:nvPr>
        </p:nvSpPr>
        <p:spPr/>
        <p:txBody>
          <a:bodyPr/>
          <a:lstStyle/>
          <a:p>
            <a:pPr>
              <a:defRPr/>
            </a:pPr>
            <a:fld id="{5A7ACDE0-A23D-4230-9F9D-22BD4D5BCDB4}" type="slidenum">
              <a:rPr lang="en-US">
                <a:latin typeface="Candara"/>
                <a:cs typeface="Candara"/>
              </a:rPr>
              <a:pPr>
                <a:defRPr/>
              </a:pPr>
              <a:t>67</a:t>
            </a:fld>
            <a:endParaRPr lang="en-US" dirty="0">
              <a:latin typeface="Candara"/>
              <a:cs typeface="Candara"/>
            </a:endParaRPr>
          </a:p>
        </p:txBody>
      </p:sp>
      <p:pic>
        <p:nvPicPr>
          <p:cNvPr id="7" name="Picture 3" descr="C:\Users\Rebecca\Dropbox\Native CARS\Education module\10622970_10152395680546794_616492801939478457_n.jpg"/>
          <p:cNvPicPr>
            <a:picLocks noChangeAspect="1" noChangeArrowheads="1"/>
          </p:cNvPicPr>
          <p:nvPr/>
        </p:nvPicPr>
        <p:blipFill>
          <a:blip r:embed="rId3"/>
          <a:srcRect l="60940" t="31893" r="6796"/>
          <a:stretch>
            <a:fillRect/>
          </a:stretch>
        </p:blipFill>
        <p:spPr bwMode="auto">
          <a:xfrm>
            <a:off x="5572665" y="2643047"/>
            <a:ext cx="2950235" cy="3503103"/>
          </a:xfrm>
          <a:prstGeom prst="rect">
            <a:avLst/>
          </a:prstGeom>
          <a:noFill/>
        </p:spPr>
      </p:pic>
    </p:spTree>
    <p:extLst>
      <p:ext uri="{BB962C8B-B14F-4D97-AF65-F5344CB8AC3E}">
        <p14:creationId xmlns="" xmlns:p14="http://schemas.microsoft.com/office/powerpoint/2010/main" val="260355213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a:xfrm>
            <a:off x="2585438" y="928059"/>
            <a:ext cx="6558564" cy="838200"/>
          </a:xfrm>
        </p:spPr>
        <p:txBody>
          <a:bodyPr/>
          <a:lstStyle/>
          <a:p>
            <a:pPr algn="ctr" eaLnBrk="1" hangingPunct="1"/>
            <a:r>
              <a:rPr lang="en-US" sz="4000" b="1" dirty="0" smtClean="0">
                <a:latin typeface="Candara"/>
                <a:cs typeface="Candara"/>
              </a:rPr>
              <a:t>Belt Positioning Boosters</a:t>
            </a:r>
          </a:p>
        </p:txBody>
      </p:sp>
      <p:sp>
        <p:nvSpPr>
          <p:cNvPr id="8197" name="Rectangle 3"/>
          <p:cNvSpPr>
            <a:spLocks noGrp="1" noChangeArrowheads="1"/>
          </p:cNvSpPr>
          <p:nvPr>
            <p:ph idx="1"/>
          </p:nvPr>
        </p:nvSpPr>
        <p:spPr>
          <a:xfrm>
            <a:off x="683993" y="2609481"/>
            <a:ext cx="4416043" cy="3864472"/>
          </a:xfrm>
        </p:spPr>
        <p:txBody>
          <a:bodyPr>
            <a:normAutofit/>
          </a:bodyPr>
          <a:lstStyle/>
          <a:p>
            <a:pPr eaLnBrk="1" hangingPunct="1">
              <a:lnSpc>
                <a:spcPct val="90000"/>
              </a:lnSpc>
            </a:pPr>
            <a:r>
              <a:rPr lang="en-US" sz="2600" dirty="0" smtClean="0">
                <a:latin typeface="Candara"/>
                <a:cs typeface="Candara"/>
              </a:rPr>
              <a:t>Lap/shoulder belt only</a:t>
            </a:r>
          </a:p>
          <a:p>
            <a:pPr eaLnBrk="1" hangingPunct="1">
              <a:lnSpc>
                <a:spcPct val="90000"/>
              </a:lnSpc>
            </a:pPr>
            <a:endParaRPr lang="en-US" sz="2600" dirty="0" smtClean="0">
              <a:latin typeface="Candara"/>
              <a:cs typeface="Candara"/>
            </a:endParaRPr>
          </a:p>
          <a:p>
            <a:pPr eaLnBrk="1" hangingPunct="1">
              <a:lnSpc>
                <a:spcPct val="90000"/>
              </a:lnSpc>
            </a:pPr>
            <a:r>
              <a:rPr lang="en-US" sz="2600" dirty="0" smtClean="0">
                <a:latin typeface="Candara"/>
                <a:cs typeface="Candara"/>
              </a:rPr>
              <a:t>Head restraint</a:t>
            </a:r>
          </a:p>
          <a:p>
            <a:pPr eaLnBrk="1" hangingPunct="1">
              <a:lnSpc>
                <a:spcPct val="90000"/>
              </a:lnSpc>
            </a:pPr>
            <a:endParaRPr lang="en-US" sz="2600" dirty="0" smtClean="0">
              <a:latin typeface="Candara"/>
              <a:cs typeface="Candara"/>
            </a:endParaRPr>
          </a:p>
          <a:p>
            <a:pPr eaLnBrk="1" hangingPunct="1">
              <a:lnSpc>
                <a:spcPct val="90000"/>
              </a:lnSpc>
            </a:pPr>
            <a:r>
              <a:rPr lang="en-US" sz="2600" dirty="0" smtClean="0">
                <a:latin typeface="Candara"/>
                <a:cs typeface="Candara"/>
              </a:rPr>
              <a:t>Shoulder belt positioners</a:t>
            </a:r>
          </a:p>
          <a:p>
            <a:pPr eaLnBrk="1" hangingPunct="1">
              <a:lnSpc>
                <a:spcPct val="90000"/>
              </a:lnSpc>
            </a:pPr>
            <a:endParaRPr lang="en-US" sz="2600" dirty="0" smtClean="0">
              <a:latin typeface="Candara"/>
              <a:cs typeface="Candara"/>
            </a:endParaRPr>
          </a:p>
          <a:p>
            <a:pPr eaLnBrk="1" hangingPunct="1">
              <a:lnSpc>
                <a:spcPct val="90000"/>
              </a:lnSpc>
            </a:pPr>
            <a:r>
              <a:rPr lang="en-US" sz="2600" dirty="0" smtClean="0">
                <a:latin typeface="Candara"/>
                <a:cs typeface="Candara"/>
              </a:rPr>
              <a:t>Use the 5 Step Test</a:t>
            </a:r>
          </a:p>
          <a:p>
            <a:pPr eaLnBrk="1" hangingPunct="1">
              <a:lnSpc>
                <a:spcPct val="90000"/>
              </a:lnSpc>
              <a:buFont typeface="Wingdings" pitchFamily="2" charset="2"/>
              <a:buNone/>
            </a:pPr>
            <a:endParaRPr lang="en-US" sz="2600" dirty="0" smtClean="0">
              <a:latin typeface="Candara"/>
              <a:cs typeface="Candara"/>
            </a:endParaRPr>
          </a:p>
        </p:txBody>
      </p:sp>
      <p:sp>
        <p:nvSpPr>
          <p:cNvPr id="7" name="Slide Number Placeholder 5"/>
          <p:cNvSpPr>
            <a:spLocks noGrp="1"/>
          </p:cNvSpPr>
          <p:nvPr>
            <p:ph type="sldNum" sz="quarter" idx="12"/>
          </p:nvPr>
        </p:nvSpPr>
        <p:spPr/>
        <p:txBody>
          <a:bodyPr/>
          <a:lstStyle/>
          <a:p>
            <a:pPr>
              <a:defRPr/>
            </a:pPr>
            <a:fld id="{84E4EAC4-6D35-4218-BBF8-6969E03CCC59}" type="slidenum">
              <a:rPr lang="en-US">
                <a:latin typeface="Candara"/>
                <a:cs typeface="Candara"/>
              </a:rPr>
              <a:pPr>
                <a:defRPr/>
              </a:pPr>
              <a:t>68</a:t>
            </a:fld>
            <a:endParaRPr lang="en-US" dirty="0">
              <a:latin typeface="Candara"/>
              <a:cs typeface="Candara"/>
            </a:endParaRPr>
          </a:p>
        </p:txBody>
      </p:sp>
      <p:grpSp>
        <p:nvGrpSpPr>
          <p:cNvPr id="8" name="Group 7" descr="booster seats"/>
          <p:cNvGrpSpPr/>
          <p:nvPr/>
        </p:nvGrpSpPr>
        <p:grpSpPr>
          <a:xfrm>
            <a:off x="4679888" y="2961352"/>
            <a:ext cx="4308664" cy="2816225"/>
            <a:chOff x="4019367" y="2514600"/>
            <a:chExt cx="4308664" cy="2816225"/>
          </a:xfrm>
        </p:grpSpPr>
        <p:pic>
          <p:nvPicPr>
            <p:cNvPr id="9" name="Picture 6" descr="Picture"/>
            <p:cNvPicPr>
              <a:picLocks noChangeAspect="1" noChangeArrowheads="1"/>
            </p:cNvPicPr>
            <p:nvPr/>
          </p:nvPicPr>
          <p:blipFill>
            <a:blip r:embed="rId3">
              <a:extLst>
                <a:ext uri="{28A0092B-C50C-407E-A947-70E740481C1C}">
                  <a14:useLocalDpi xmlns="" xmlns:a14="http://schemas.microsoft.com/office/drawing/2010/main" val="0"/>
                </a:ext>
              </a:extLst>
            </a:blip>
            <a:stretch>
              <a:fillRect/>
            </a:stretch>
          </p:blipFill>
          <p:spPr bwMode="auto">
            <a:xfrm>
              <a:off x="4019367" y="2514600"/>
              <a:ext cx="2172066" cy="186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7" descr="Picture"/>
            <p:cNvPicPr>
              <a:picLocks noChangeAspect="1" noChangeArrowheads="1"/>
            </p:cNvPicPr>
            <p:nvPr/>
          </p:nvPicPr>
          <p:blipFill>
            <a:blip r:embed="rId4">
              <a:extLst>
                <a:ext uri="{28A0092B-C50C-407E-A947-70E740481C1C}">
                  <a14:useLocalDpi xmlns="" xmlns:a14="http://schemas.microsoft.com/office/drawing/2010/main" val="0"/>
                </a:ext>
              </a:extLst>
            </a:blip>
            <a:srcRect r="13987"/>
            <a:stretch>
              <a:fillRect/>
            </a:stretch>
          </p:blipFill>
          <p:spPr bwMode="auto">
            <a:xfrm>
              <a:off x="6629400" y="3048000"/>
              <a:ext cx="1698631" cy="228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 xmlns:p14="http://schemas.microsoft.com/office/powerpoint/2010/main" val="24817167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70672" y="992043"/>
            <a:ext cx="6420928" cy="838200"/>
          </a:xfrm>
        </p:spPr>
        <p:txBody>
          <a:bodyPr/>
          <a:lstStyle/>
          <a:p>
            <a:r>
              <a:rPr lang="en-US" sz="4000" b="1" dirty="0" smtClean="0">
                <a:latin typeface="Candara" pitchFamily="34" charset="0"/>
              </a:rPr>
              <a:t>Exercise #3</a:t>
            </a:r>
            <a:endParaRPr lang="en-US" sz="4000" b="1" dirty="0">
              <a:latin typeface="Candara" pitchFamily="34" charset="0"/>
            </a:endParaRPr>
          </a:p>
        </p:txBody>
      </p:sp>
      <p:sp>
        <p:nvSpPr>
          <p:cNvPr id="3" name="Content Placeholder 2"/>
          <p:cNvSpPr>
            <a:spLocks noGrp="1"/>
          </p:cNvSpPr>
          <p:nvPr>
            <p:ph idx="1"/>
          </p:nvPr>
        </p:nvSpPr>
        <p:spPr>
          <a:xfrm>
            <a:off x="603851" y="2605181"/>
            <a:ext cx="8387751" cy="3716487"/>
          </a:xfrm>
        </p:spPr>
        <p:txBody>
          <a:bodyPr/>
          <a:lstStyle/>
          <a:p>
            <a:pPr>
              <a:buNone/>
            </a:pPr>
            <a:r>
              <a:rPr lang="en-US" dirty="0" smtClean="0">
                <a:latin typeface="Candara" pitchFamily="34" charset="0"/>
              </a:rPr>
              <a:t>Installation of forward-facing child restraints </a:t>
            </a:r>
            <a:r>
              <a:rPr lang="en-US" sz="2800" dirty="0" smtClean="0">
                <a:latin typeface="Candara" pitchFamily="34" charset="0"/>
              </a:rPr>
              <a:t> </a:t>
            </a:r>
          </a:p>
          <a:p>
            <a:pPr lvl="1">
              <a:buNone/>
            </a:pPr>
            <a:endParaRPr lang="en-US" dirty="0" smtClean="0">
              <a:latin typeface="Candara" pitchFamily="34" charset="0"/>
            </a:endParaRPr>
          </a:p>
          <a:p>
            <a:pPr lvl="1">
              <a:buNone/>
            </a:pPr>
            <a:r>
              <a:rPr lang="en-US" dirty="0" smtClean="0">
                <a:latin typeface="Candara" pitchFamily="34" charset="0"/>
              </a:rPr>
              <a:t>Objectives:  </a:t>
            </a:r>
          </a:p>
          <a:p>
            <a:pPr lvl="2">
              <a:buNone/>
            </a:pPr>
            <a:r>
              <a:rPr lang="en-US" sz="2000" dirty="0" smtClean="0">
                <a:latin typeface="Candara" pitchFamily="34" charset="0"/>
              </a:rPr>
              <a:t>• Students will identify the different features that are found on forward-facing child restraints  </a:t>
            </a:r>
          </a:p>
          <a:p>
            <a:pPr lvl="2">
              <a:buNone/>
            </a:pPr>
            <a:r>
              <a:rPr lang="en-US" sz="2000" dirty="0" smtClean="0">
                <a:latin typeface="Candara" pitchFamily="34" charset="0"/>
              </a:rPr>
              <a:t>• Students will identify the correct child restraint based on the child’s weight, age, size and behavior needs  </a:t>
            </a:r>
          </a:p>
          <a:p>
            <a:pPr lvl="2">
              <a:buNone/>
            </a:pPr>
            <a:r>
              <a:rPr lang="en-US" sz="2000" dirty="0" smtClean="0">
                <a:latin typeface="Candara" pitchFamily="34" charset="0"/>
              </a:rPr>
              <a:t>• Students will install child restraints correctly  </a:t>
            </a:r>
          </a:p>
          <a:p>
            <a:endParaRPr lang="en-US" dirty="0"/>
          </a:p>
        </p:txBody>
      </p:sp>
      <p:sp>
        <p:nvSpPr>
          <p:cNvPr id="4" name="Slide Number Placeholder 3"/>
          <p:cNvSpPr>
            <a:spLocks noGrp="1"/>
          </p:cNvSpPr>
          <p:nvPr>
            <p:ph type="sldNum" sz="quarter" idx="12"/>
          </p:nvPr>
        </p:nvSpPr>
        <p:spPr/>
        <p:txBody>
          <a:bodyPr/>
          <a:lstStyle/>
          <a:p>
            <a:fld id="{A3A94432-25B0-402D-8BB3-CFEE0D3F87AF}" type="slidenum">
              <a:rPr lang="en-US" smtClean="0"/>
              <a:pPr/>
              <a:t>69</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2"/>
          <p:cNvSpPr>
            <a:spLocks noGrp="1" noChangeArrowheads="1"/>
          </p:cNvSpPr>
          <p:nvPr>
            <p:ph type="title"/>
          </p:nvPr>
        </p:nvSpPr>
        <p:spPr>
          <a:xfrm>
            <a:off x="2574163" y="618390"/>
            <a:ext cx="6569839" cy="1339523"/>
          </a:xfrm>
        </p:spPr>
        <p:txBody>
          <a:bodyPr>
            <a:noAutofit/>
          </a:bodyPr>
          <a:lstStyle/>
          <a:p>
            <a:pPr eaLnBrk="1" hangingPunct="1"/>
            <a:r>
              <a:rPr lang="en-US" sz="4000" b="1" dirty="0" smtClean="0">
                <a:latin typeface="Candara"/>
                <a:cs typeface="Candara"/>
              </a:rPr>
              <a:t>Best Practice and </a:t>
            </a:r>
            <a:br>
              <a:rPr lang="en-US" sz="4000" b="1" dirty="0" smtClean="0">
                <a:latin typeface="Candara"/>
                <a:cs typeface="Candara"/>
              </a:rPr>
            </a:br>
            <a:r>
              <a:rPr lang="en-US" sz="4000" b="1" dirty="0" smtClean="0">
                <a:latin typeface="Candara"/>
                <a:cs typeface="Candara"/>
              </a:rPr>
              <a:t>Tough Choices</a:t>
            </a:r>
          </a:p>
        </p:txBody>
      </p:sp>
      <p:sp>
        <p:nvSpPr>
          <p:cNvPr id="6150" name="Rectangle 3"/>
          <p:cNvSpPr>
            <a:spLocks noGrp="1" noChangeArrowheads="1"/>
          </p:cNvSpPr>
          <p:nvPr>
            <p:ph idx="1"/>
          </p:nvPr>
        </p:nvSpPr>
        <p:spPr>
          <a:xfrm>
            <a:off x="1014412" y="2703656"/>
            <a:ext cx="4997221" cy="2286000"/>
          </a:xfrm>
        </p:spPr>
        <p:txBody>
          <a:bodyPr>
            <a:normAutofit fontScale="85000" lnSpcReduction="10000"/>
          </a:bodyPr>
          <a:lstStyle/>
          <a:p>
            <a:pPr eaLnBrk="1" hangingPunct="1"/>
            <a:r>
              <a:rPr lang="en-US" b="1" dirty="0" smtClean="0">
                <a:latin typeface="Candara"/>
                <a:cs typeface="Candara"/>
              </a:rPr>
              <a:t>Best practice  = gold standard</a:t>
            </a:r>
          </a:p>
          <a:p>
            <a:pPr marL="457200" lvl="1" indent="0" eaLnBrk="1" hangingPunct="1">
              <a:buNone/>
            </a:pPr>
            <a:endParaRPr lang="en-US" dirty="0" smtClean="0">
              <a:latin typeface="Candara"/>
              <a:cs typeface="Candara"/>
            </a:endParaRPr>
          </a:p>
          <a:p>
            <a:pPr eaLnBrk="1" hangingPunct="1"/>
            <a:r>
              <a:rPr lang="en-US" b="1" dirty="0" smtClean="0">
                <a:latin typeface="Candara"/>
                <a:cs typeface="Candara"/>
              </a:rPr>
              <a:t>Tough Choices</a:t>
            </a:r>
          </a:p>
          <a:p>
            <a:pPr lvl="1" eaLnBrk="1" hangingPunct="1"/>
            <a:r>
              <a:rPr lang="en-US" dirty="0" smtClean="0">
                <a:latin typeface="Candara"/>
                <a:cs typeface="Candara"/>
              </a:rPr>
              <a:t>No clear answer</a:t>
            </a:r>
          </a:p>
          <a:p>
            <a:pPr lvl="1" eaLnBrk="1" hangingPunct="1"/>
            <a:r>
              <a:rPr lang="en-US" dirty="0" smtClean="0">
                <a:latin typeface="Candara"/>
                <a:cs typeface="Candara"/>
              </a:rPr>
              <a:t>Give options</a:t>
            </a:r>
          </a:p>
          <a:p>
            <a:pPr lvl="1" eaLnBrk="1" hangingPunct="1">
              <a:buFontTx/>
              <a:buNone/>
            </a:pPr>
            <a:endParaRPr lang="en-US" dirty="0" smtClean="0">
              <a:latin typeface="Candara"/>
              <a:cs typeface="Candara"/>
            </a:endParaRPr>
          </a:p>
        </p:txBody>
      </p:sp>
      <p:sp>
        <p:nvSpPr>
          <p:cNvPr id="7" name="Rectangle 21"/>
          <p:cNvSpPr>
            <a:spLocks noGrp="1" noChangeArrowheads="1"/>
          </p:cNvSpPr>
          <p:nvPr>
            <p:ph type="sldNum" sz="quarter" idx="12"/>
          </p:nvPr>
        </p:nvSpPr>
        <p:spPr/>
        <p:txBody>
          <a:bodyPr/>
          <a:lstStyle/>
          <a:p>
            <a:pPr>
              <a:defRPr/>
            </a:pPr>
            <a:fld id="{9135220D-0EC2-4793-9F97-62B156F665D7}" type="slidenum">
              <a:rPr lang="en-US"/>
              <a:pPr>
                <a:defRPr/>
              </a:pPr>
              <a:t>7</a:t>
            </a:fld>
            <a:endParaRPr lang="en-US" dirty="0"/>
          </a:p>
        </p:txBody>
      </p:sp>
      <p:sp>
        <p:nvSpPr>
          <p:cNvPr id="6" name="TextBox 5"/>
          <p:cNvSpPr txBox="1"/>
          <p:nvPr/>
        </p:nvSpPr>
        <p:spPr>
          <a:xfrm>
            <a:off x="640251" y="5212068"/>
            <a:ext cx="5181600" cy="1261884"/>
          </a:xfrm>
          <a:prstGeom prst="rect">
            <a:avLst/>
          </a:prstGeom>
          <a:noFill/>
        </p:spPr>
        <p:txBody>
          <a:bodyPr wrap="square" rtlCol="0">
            <a:spAutoFit/>
          </a:bodyPr>
          <a:lstStyle/>
          <a:p>
            <a:pPr algn="ctr"/>
            <a:r>
              <a:rPr lang="en-US" sz="2600" b="1" dirty="0" smtClean="0">
                <a:solidFill>
                  <a:srgbClr val="FF0000"/>
                </a:solidFill>
                <a:latin typeface="Candara"/>
                <a:cs typeface="Candara"/>
              </a:rPr>
              <a:t>TOUGH CHOICES ARE ALWAYS MADE BY THE PARENT/CAREGIVER!</a:t>
            </a:r>
          </a:p>
          <a:p>
            <a:endParaRPr lang="en-US" sz="2400" dirty="0">
              <a:solidFill>
                <a:srgbClr val="FF0000"/>
              </a:solidFill>
            </a:endParaRPr>
          </a:p>
        </p:txBody>
      </p:sp>
      <p:pic>
        <p:nvPicPr>
          <p:cNvPr id="8" name="Picture 7" descr="DSC01165.JPG"/>
          <p:cNvPicPr>
            <a:picLocks noChangeAspect="1"/>
          </p:cNvPicPr>
          <p:nvPr/>
        </p:nvPicPr>
        <p:blipFill>
          <a:blip r:embed="rId3" cstate="print"/>
          <a:srcRect l="20000" t="2500" r="27500" b="11250"/>
          <a:stretch>
            <a:fillRect/>
          </a:stretch>
        </p:blipFill>
        <p:spPr>
          <a:xfrm>
            <a:off x="6011635" y="2703656"/>
            <a:ext cx="2782956" cy="3429000"/>
          </a:xfrm>
          <a:prstGeom prst="rect">
            <a:avLst/>
          </a:prstGeom>
          <a:effectLst>
            <a:softEdge rad="63500"/>
          </a:effectLst>
        </p:spPr>
      </p:pic>
    </p:spTree>
    <p:extLst>
      <p:ext uri="{BB962C8B-B14F-4D97-AF65-F5344CB8AC3E}">
        <p14:creationId xmlns="" xmlns:p14="http://schemas.microsoft.com/office/powerpoint/2010/main" val="7925611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a:xfrm>
            <a:off x="2596779" y="876300"/>
            <a:ext cx="6547223" cy="838200"/>
          </a:xfrm>
        </p:spPr>
        <p:txBody>
          <a:bodyPr/>
          <a:lstStyle/>
          <a:p>
            <a:pPr algn="ctr" eaLnBrk="1" hangingPunct="1"/>
            <a:r>
              <a:rPr lang="en-US" sz="4000" b="1" dirty="0" smtClean="0">
                <a:latin typeface="Candara"/>
                <a:cs typeface="Candara"/>
              </a:rPr>
              <a:t>The 5-Step Test</a:t>
            </a:r>
          </a:p>
        </p:txBody>
      </p:sp>
      <p:sp>
        <p:nvSpPr>
          <p:cNvPr id="9221" name="Rectangle 3"/>
          <p:cNvSpPr>
            <a:spLocks noGrp="1" noChangeArrowheads="1"/>
          </p:cNvSpPr>
          <p:nvPr>
            <p:ph idx="1"/>
          </p:nvPr>
        </p:nvSpPr>
        <p:spPr>
          <a:xfrm>
            <a:off x="603851" y="2610226"/>
            <a:ext cx="8185820" cy="3817316"/>
          </a:xfrm>
        </p:spPr>
        <p:txBody>
          <a:bodyPr>
            <a:normAutofit fontScale="85000" lnSpcReduction="10000"/>
          </a:bodyPr>
          <a:lstStyle/>
          <a:p>
            <a:pPr marL="514350" indent="-514350">
              <a:buFont typeface="+mj-lt"/>
              <a:buAutoNum type="arabicPeriod"/>
            </a:pPr>
            <a:r>
              <a:rPr lang="en-US" sz="2800" dirty="0" smtClean="0">
                <a:latin typeface="Times New Roman" pitchFamily="18" charset="0"/>
              </a:rPr>
              <a:t>Does </a:t>
            </a:r>
            <a:r>
              <a:rPr lang="en-US" sz="2800" dirty="0">
                <a:latin typeface="Times New Roman" pitchFamily="18" charset="0"/>
              </a:rPr>
              <a:t>the child sit all the way back against the vehicle seat? </a:t>
            </a:r>
          </a:p>
          <a:p>
            <a:pPr marL="514350" indent="-514350">
              <a:buFont typeface="+mj-lt"/>
              <a:buAutoNum type="arabicPeriod"/>
            </a:pPr>
            <a:r>
              <a:rPr lang="en-US" sz="2800" dirty="0" smtClean="0">
                <a:latin typeface="Times New Roman" pitchFamily="18" charset="0"/>
              </a:rPr>
              <a:t>Do </a:t>
            </a:r>
            <a:r>
              <a:rPr lang="en-US" sz="2800" dirty="0">
                <a:latin typeface="Times New Roman" pitchFamily="18" charset="0"/>
              </a:rPr>
              <a:t>the child's knees bend comfortably at the edge of the vehicle seat? </a:t>
            </a:r>
          </a:p>
          <a:p>
            <a:pPr marL="514350" indent="-514350">
              <a:buFont typeface="+mj-lt"/>
              <a:buAutoNum type="arabicPeriod"/>
            </a:pPr>
            <a:r>
              <a:rPr lang="en-US" sz="2800" dirty="0" smtClean="0">
                <a:latin typeface="Times New Roman" pitchFamily="18" charset="0"/>
              </a:rPr>
              <a:t>Does </a:t>
            </a:r>
            <a:r>
              <a:rPr lang="en-US" sz="2800" dirty="0">
                <a:latin typeface="Times New Roman" pitchFamily="18" charset="0"/>
              </a:rPr>
              <a:t>the belt cross the shoulder between the neck and arm? </a:t>
            </a:r>
          </a:p>
          <a:p>
            <a:pPr marL="514350" indent="-514350">
              <a:buFont typeface="+mj-lt"/>
              <a:buAutoNum type="arabicPeriod"/>
            </a:pPr>
            <a:r>
              <a:rPr lang="en-US" sz="2800" dirty="0" smtClean="0">
                <a:latin typeface="Times New Roman" pitchFamily="18" charset="0"/>
              </a:rPr>
              <a:t> </a:t>
            </a:r>
            <a:r>
              <a:rPr lang="en-US" sz="2800" dirty="0">
                <a:latin typeface="Times New Roman" pitchFamily="18" charset="0"/>
              </a:rPr>
              <a:t>Is the lap belt as low as possible, touching the thighs? </a:t>
            </a:r>
            <a:endParaRPr lang="en-US" sz="2800" dirty="0" smtClean="0">
              <a:latin typeface="Times New Roman" pitchFamily="18" charset="0"/>
            </a:endParaRPr>
          </a:p>
          <a:p>
            <a:pPr marL="514350" indent="-514350">
              <a:buFont typeface="+mj-lt"/>
              <a:buAutoNum type="arabicPeriod"/>
            </a:pPr>
            <a:r>
              <a:rPr lang="en-US" sz="2800" dirty="0" smtClean="0">
                <a:latin typeface="Times New Roman" pitchFamily="18" charset="0"/>
              </a:rPr>
              <a:t> </a:t>
            </a:r>
            <a:r>
              <a:rPr lang="en-US" sz="2800" dirty="0">
                <a:latin typeface="Times New Roman" pitchFamily="18" charset="0"/>
              </a:rPr>
              <a:t>Can the child stay seated like this for the whole trip? </a:t>
            </a:r>
          </a:p>
          <a:p>
            <a:pPr eaLnBrk="1" hangingPunct="1">
              <a:lnSpc>
                <a:spcPct val="90000"/>
              </a:lnSpc>
              <a:buFont typeface="Wingdings" pitchFamily="2" charset="2"/>
              <a:buNone/>
            </a:pPr>
            <a:endParaRPr lang="en-US" sz="2600" dirty="0" smtClean="0">
              <a:latin typeface="Candara"/>
              <a:cs typeface="Candara"/>
            </a:endParaRPr>
          </a:p>
          <a:p>
            <a:pPr>
              <a:lnSpc>
                <a:spcPct val="90000"/>
              </a:lnSpc>
              <a:buNone/>
            </a:pPr>
            <a:r>
              <a:rPr lang="en-US" sz="2600" dirty="0" smtClean="0">
                <a:latin typeface="Candara"/>
                <a:cs typeface="Candara"/>
              </a:rPr>
              <a:t>If “</a:t>
            </a:r>
            <a:r>
              <a:rPr lang="en-US" sz="2600" b="1" dirty="0" smtClean="0">
                <a:solidFill>
                  <a:srgbClr val="FF0000"/>
                </a:solidFill>
                <a:latin typeface="Candara"/>
                <a:cs typeface="Candara"/>
              </a:rPr>
              <a:t>No</a:t>
            </a:r>
            <a:r>
              <a:rPr lang="en-US" sz="2600" dirty="0" smtClean="0">
                <a:latin typeface="Candara"/>
                <a:cs typeface="Candara"/>
              </a:rPr>
              <a:t>” </a:t>
            </a:r>
            <a:r>
              <a:rPr lang="en-US" sz="2600" dirty="0" smtClean="0">
                <a:latin typeface="Candara"/>
                <a:cs typeface="Candara"/>
                <a:sym typeface="Wingdings" pitchFamily="2" charset="2"/>
              </a:rPr>
              <a:t>	</a:t>
            </a:r>
            <a:r>
              <a:rPr lang="en-US" sz="2600" b="1" dirty="0" smtClean="0">
                <a:latin typeface="Candara"/>
                <a:cs typeface="Candara"/>
              </a:rPr>
              <a:t>Booster seat is needed</a:t>
            </a:r>
          </a:p>
          <a:p>
            <a:pPr>
              <a:lnSpc>
                <a:spcPct val="90000"/>
              </a:lnSpc>
              <a:buFont typeface="Wingdings" pitchFamily="2" charset="2"/>
              <a:buNone/>
            </a:pPr>
            <a:r>
              <a:rPr lang="en-US" sz="2600" dirty="0" smtClean="0">
                <a:latin typeface="Candara"/>
                <a:cs typeface="Candara"/>
              </a:rPr>
              <a:t>If “</a:t>
            </a:r>
            <a:r>
              <a:rPr lang="en-US" sz="2600" b="1" dirty="0" smtClean="0">
                <a:solidFill>
                  <a:srgbClr val="00B050"/>
                </a:solidFill>
                <a:latin typeface="Candara"/>
                <a:cs typeface="Candara"/>
              </a:rPr>
              <a:t>Yes</a:t>
            </a:r>
            <a:r>
              <a:rPr lang="en-US" sz="2600" dirty="0" smtClean="0">
                <a:latin typeface="Candara"/>
                <a:cs typeface="Candara"/>
              </a:rPr>
              <a:t>” </a:t>
            </a:r>
            <a:r>
              <a:rPr lang="en-US" sz="2600" dirty="0" smtClean="0">
                <a:latin typeface="Candara"/>
                <a:cs typeface="Candara"/>
                <a:sym typeface="Wingdings" pitchFamily="2" charset="2"/>
              </a:rPr>
              <a:t>	</a:t>
            </a:r>
            <a:r>
              <a:rPr lang="en-US" sz="2600" b="1" dirty="0" smtClean="0">
                <a:latin typeface="Candara"/>
                <a:cs typeface="Candara"/>
                <a:sym typeface="Wingdings" pitchFamily="2" charset="2"/>
              </a:rPr>
              <a:t>Ready for the vehicle seat belt</a:t>
            </a:r>
            <a:endParaRPr lang="en-US" sz="2600" b="1" dirty="0" smtClean="0">
              <a:latin typeface="Candara"/>
              <a:cs typeface="Candara"/>
            </a:endParaRPr>
          </a:p>
          <a:p>
            <a:pPr eaLnBrk="1" hangingPunct="1">
              <a:lnSpc>
                <a:spcPct val="90000"/>
              </a:lnSpc>
              <a:buFont typeface="Wingdings" pitchFamily="2" charset="2"/>
              <a:buNone/>
            </a:pPr>
            <a:endParaRPr lang="en-US" sz="2600" dirty="0" smtClean="0">
              <a:latin typeface="Candara"/>
              <a:cs typeface="Candara"/>
            </a:endParaRPr>
          </a:p>
        </p:txBody>
      </p:sp>
      <p:sp>
        <p:nvSpPr>
          <p:cNvPr id="5" name="Slide Number Placeholder 5"/>
          <p:cNvSpPr>
            <a:spLocks noGrp="1"/>
          </p:cNvSpPr>
          <p:nvPr>
            <p:ph type="sldNum" sz="quarter" idx="12"/>
          </p:nvPr>
        </p:nvSpPr>
        <p:spPr/>
        <p:txBody>
          <a:bodyPr/>
          <a:lstStyle/>
          <a:p>
            <a:pPr>
              <a:defRPr/>
            </a:pPr>
            <a:fld id="{C6DB9BAC-4E64-4BDC-BFA7-257D637F59D5}" type="slidenum">
              <a:rPr lang="en-US">
                <a:latin typeface="Candara"/>
                <a:cs typeface="Candara"/>
              </a:rPr>
              <a:pPr>
                <a:defRPr/>
              </a:pPr>
              <a:t>70</a:t>
            </a:fld>
            <a:endParaRPr lang="en-US" dirty="0">
              <a:latin typeface="Candara"/>
              <a:cs typeface="Candara"/>
            </a:endParaRPr>
          </a:p>
        </p:txBody>
      </p:sp>
    </p:spTree>
    <p:extLst>
      <p:ext uri="{BB962C8B-B14F-4D97-AF65-F5344CB8AC3E}">
        <p14:creationId xmlns="" xmlns:p14="http://schemas.microsoft.com/office/powerpoint/2010/main" val="36669929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a:xfrm>
            <a:off x="2608118" y="917277"/>
            <a:ext cx="6535884" cy="838200"/>
          </a:xfrm>
        </p:spPr>
        <p:txBody>
          <a:bodyPr/>
          <a:lstStyle/>
          <a:p>
            <a:pPr algn="ctr" eaLnBrk="1" hangingPunct="1"/>
            <a:r>
              <a:rPr lang="en-US" sz="4000" b="1" dirty="0" smtClean="0">
                <a:latin typeface="Candara"/>
                <a:cs typeface="Candara"/>
              </a:rPr>
              <a:t>Misuse issues for all types of CR’s</a:t>
            </a:r>
          </a:p>
        </p:txBody>
      </p:sp>
      <p:sp>
        <p:nvSpPr>
          <p:cNvPr id="11269" name="Rectangle 3"/>
          <p:cNvSpPr>
            <a:spLocks noGrp="1" noChangeArrowheads="1"/>
          </p:cNvSpPr>
          <p:nvPr>
            <p:ph idx="1"/>
          </p:nvPr>
        </p:nvSpPr>
        <p:spPr>
          <a:xfrm>
            <a:off x="638356" y="2848337"/>
            <a:ext cx="7591245" cy="3420612"/>
          </a:xfrm>
        </p:spPr>
        <p:txBody>
          <a:bodyPr/>
          <a:lstStyle/>
          <a:p>
            <a:pPr>
              <a:buSzPct val="80000"/>
              <a:buFont typeface="Arial" panose="020B0604020202020204" pitchFamily="34" charset="0"/>
              <a:buChar char="•"/>
            </a:pPr>
            <a:r>
              <a:rPr lang="en-US" sz="2000" dirty="0" smtClean="0">
                <a:latin typeface="Verdana" panose="020B0604030504040204" pitchFamily="34" charset="0"/>
                <a:ea typeface="Verdana" panose="020B0604030504040204" pitchFamily="34" charset="0"/>
                <a:cs typeface="Verdana" panose="020B0604030504040204" pitchFamily="34" charset="0"/>
              </a:rPr>
              <a:t>Recalled child restraint or too old</a:t>
            </a:r>
          </a:p>
          <a:p>
            <a:pPr>
              <a:buSzPct val="80000"/>
              <a:buFont typeface="Arial" panose="020B0604020202020204" pitchFamily="34" charset="0"/>
              <a:buChar char="•"/>
            </a:pPr>
            <a:r>
              <a:rPr lang="en-US" sz="2000" dirty="0" smtClean="0">
                <a:latin typeface="Verdana" panose="020B0604030504040204" pitchFamily="34" charset="0"/>
                <a:ea typeface="Verdana" panose="020B0604030504040204" pitchFamily="34" charset="0"/>
                <a:cs typeface="Verdana" panose="020B0604030504040204" pitchFamily="34" charset="0"/>
              </a:rPr>
              <a:t>Loose harness</a:t>
            </a:r>
          </a:p>
          <a:p>
            <a:pPr>
              <a:buSzPct val="80000"/>
              <a:buFont typeface="Arial" panose="020B0604020202020204" pitchFamily="34" charset="0"/>
              <a:buChar char="•"/>
            </a:pPr>
            <a:r>
              <a:rPr lang="en-US" sz="2000" dirty="0" smtClean="0">
                <a:latin typeface="Verdana" panose="020B0604030504040204" pitchFamily="34" charset="0"/>
                <a:ea typeface="Verdana" panose="020B0604030504040204" pitchFamily="34" charset="0"/>
                <a:cs typeface="Verdana" panose="020B0604030504040204" pitchFamily="34" charset="0"/>
              </a:rPr>
              <a:t>Loose seat belt</a:t>
            </a:r>
          </a:p>
          <a:p>
            <a:pPr>
              <a:buSzPct val="80000"/>
              <a:buFont typeface="Arial" panose="020B0604020202020204" pitchFamily="34" charset="0"/>
              <a:buChar char="•"/>
            </a:pPr>
            <a:r>
              <a:rPr lang="en-US" sz="2000" dirty="0" smtClean="0">
                <a:latin typeface="Verdana" panose="020B0604030504040204" pitchFamily="34" charset="0"/>
                <a:ea typeface="Verdana" panose="020B0604030504040204" pitchFamily="34" charset="0"/>
                <a:cs typeface="Verdana" panose="020B0604030504040204" pitchFamily="34" charset="0"/>
              </a:rPr>
              <a:t>Wrong belt path</a:t>
            </a:r>
          </a:p>
          <a:p>
            <a:pPr>
              <a:buSzPct val="80000"/>
              <a:buFont typeface="Arial" panose="020B0604020202020204" pitchFamily="34" charset="0"/>
              <a:buChar char="•"/>
            </a:pPr>
            <a:r>
              <a:rPr lang="en-US" sz="2000" dirty="0" smtClean="0">
                <a:latin typeface="Verdana" panose="020B0604030504040204" pitchFamily="34" charset="0"/>
                <a:ea typeface="Verdana" panose="020B0604030504040204" pitchFamily="34" charset="0"/>
                <a:cs typeface="Verdana" panose="020B0604030504040204" pitchFamily="34" charset="0"/>
              </a:rPr>
              <a:t>Wrong angle</a:t>
            </a:r>
          </a:p>
          <a:p>
            <a:pPr>
              <a:buSzPct val="80000"/>
              <a:buFont typeface="Arial" panose="020B0604020202020204" pitchFamily="34" charset="0"/>
              <a:buChar char="•"/>
            </a:pPr>
            <a:r>
              <a:rPr lang="en-US" sz="2000" dirty="0" smtClean="0">
                <a:latin typeface="Verdana" panose="020B0604030504040204" pitchFamily="34" charset="0"/>
                <a:ea typeface="Verdana" panose="020B0604030504040204" pitchFamily="34" charset="0"/>
                <a:cs typeface="Verdana" panose="020B0604030504040204" pitchFamily="34" charset="0"/>
              </a:rPr>
              <a:t>Unknown history</a:t>
            </a:r>
          </a:p>
          <a:p>
            <a:pPr>
              <a:buSzPct val="80000"/>
            </a:pPr>
            <a:r>
              <a:rPr lang="en-US" sz="2000" dirty="0" smtClean="0">
                <a:latin typeface="Verdana" panose="020B0604030504040204" pitchFamily="34" charset="0"/>
                <a:ea typeface="Verdana" panose="020B0604030504040204" pitchFamily="34" charset="0"/>
                <a:cs typeface="Verdana" panose="020B0604030504040204" pitchFamily="34" charset="0"/>
              </a:rPr>
              <a:t>Missing parts</a:t>
            </a:r>
          </a:p>
          <a:p>
            <a:pPr>
              <a:buSzPct val="80000"/>
              <a:buFont typeface="Arial" panose="020B0604020202020204" pitchFamily="34" charset="0"/>
              <a:buChar char="•"/>
            </a:pPr>
            <a:r>
              <a:rPr lang="en-US" sz="2000" dirty="0" smtClean="0">
                <a:latin typeface="Verdana" panose="020B0604030504040204" pitchFamily="34" charset="0"/>
                <a:ea typeface="Verdana" panose="020B0604030504040204" pitchFamily="34" charset="0"/>
                <a:cs typeface="Verdana" panose="020B0604030504040204" pitchFamily="34" charset="0"/>
              </a:rPr>
              <a:t>Not buckling child into child restraint</a:t>
            </a:r>
          </a:p>
          <a:p>
            <a:pPr>
              <a:buSzPct val="80000"/>
              <a:buFont typeface="Arial" panose="020B0604020202020204" pitchFamily="34" charset="0"/>
              <a:buChar char="•"/>
            </a:pPr>
            <a:r>
              <a:rPr lang="en-US" sz="2000" dirty="0" smtClean="0">
                <a:latin typeface="Verdana" panose="020B0604030504040204" pitchFamily="34" charset="0"/>
                <a:ea typeface="Verdana" panose="020B0604030504040204" pitchFamily="34" charset="0"/>
                <a:cs typeface="Verdana" panose="020B0604030504040204" pitchFamily="34" charset="0"/>
              </a:rPr>
              <a:t>Not anchoring child restraint to vehicle</a:t>
            </a:r>
          </a:p>
          <a:p>
            <a:pPr>
              <a:buSzPct val="80000"/>
              <a:buFont typeface="Arial" panose="020B0604020202020204" pitchFamily="34" charset="0"/>
              <a:buChar char="•"/>
            </a:pPr>
            <a:endParaRPr lang="en-US" sz="2400" dirty="0" smtClean="0">
              <a:latin typeface="Verdana" panose="020B0604030504040204" pitchFamily="34" charset="0"/>
              <a:ea typeface="Verdana" panose="020B0604030504040204" pitchFamily="34" charset="0"/>
              <a:cs typeface="Verdana" panose="020B0604030504040204" pitchFamily="34" charset="0"/>
            </a:endParaRPr>
          </a:p>
          <a:p>
            <a:pPr eaLnBrk="1" hangingPunct="1"/>
            <a:endParaRPr lang="en-US" sz="2400" dirty="0" smtClean="0">
              <a:latin typeface="Candara"/>
              <a:cs typeface="Candara"/>
            </a:endParaRPr>
          </a:p>
        </p:txBody>
      </p:sp>
      <p:sp>
        <p:nvSpPr>
          <p:cNvPr id="6" name="Slide Number Placeholder 5"/>
          <p:cNvSpPr>
            <a:spLocks noGrp="1"/>
          </p:cNvSpPr>
          <p:nvPr>
            <p:ph type="sldNum" sz="quarter" idx="12"/>
          </p:nvPr>
        </p:nvSpPr>
        <p:spPr/>
        <p:txBody>
          <a:bodyPr/>
          <a:lstStyle/>
          <a:p>
            <a:pPr>
              <a:defRPr/>
            </a:pPr>
            <a:fld id="{5A7ACDE0-A23D-4230-9F9D-22BD4D5BCDB4}" type="slidenum">
              <a:rPr lang="en-US">
                <a:latin typeface="Candara"/>
                <a:cs typeface="Candara"/>
              </a:rPr>
              <a:pPr>
                <a:defRPr/>
              </a:pPr>
              <a:t>71</a:t>
            </a:fld>
            <a:endParaRPr lang="en-US" dirty="0">
              <a:latin typeface="Candara"/>
              <a:cs typeface="Candara"/>
            </a:endParaRPr>
          </a:p>
        </p:txBody>
      </p:sp>
    </p:spTree>
    <p:extLst>
      <p:ext uri="{BB962C8B-B14F-4D97-AF65-F5344CB8AC3E}">
        <p14:creationId xmlns="" xmlns:p14="http://schemas.microsoft.com/office/powerpoint/2010/main" val="260355213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p:cNvSpPr>
            <a:spLocks noGrp="1" noChangeArrowheads="1"/>
          </p:cNvSpPr>
          <p:nvPr>
            <p:ph type="title"/>
          </p:nvPr>
        </p:nvSpPr>
        <p:spPr>
          <a:xfrm>
            <a:off x="2596776" y="876300"/>
            <a:ext cx="6547224" cy="838200"/>
          </a:xfrm>
        </p:spPr>
        <p:txBody>
          <a:bodyPr/>
          <a:lstStyle/>
          <a:p>
            <a:r>
              <a:rPr lang="en-US" sz="4000" b="1" dirty="0">
                <a:latin typeface="Candara"/>
                <a:cs typeface="Candara"/>
              </a:rPr>
              <a:t>Seat </a:t>
            </a:r>
            <a:r>
              <a:rPr lang="en-US" sz="4000" b="1" dirty="0" smtClean="0">
                <a:latin typeface="Candara"/>
                <a:cs typeface="Candara"/>
              </a:rPr>
              <a:t>Belt </a:t>
            </a:r>
            <a:r>
              <a:rPr lang="en-US" sz="4000" b="1" dirty="0">
                <a:latin typeface="Candara"/>
                <a:cs typeface="Candara"/>
              </a:rPr>
              <a:t>Misuse</a:t>
            </a:r>
            <a:endParaRPr lang="en-US" sz="4000" b="1" dirty="0" smtClean="0">
              <a:latin typeface="Candara"/>
              <a:cs typeface="Candara"/>
            </a:endParaRPr>
          </a:p>
        </p:txBody>
      </p:sp>
      <p:sp>
        <p:nvSpPr>
          <p:cNvPr id="10" name="Slide Number Placeholder 5"/>
          <p:cNvSpPr>
            <a:spLocks noGrp="1"/>
          </p:cNvSpPr>
          <p:nvPr>
            <p:ph type="sldNum" sz="quarter" idx="12"/>
          </p:nvPr>
        </p:nvSpPr>
        <p:spPr/>
        <p:txBody>
          <a:bodyPr/>
          <a:lstStyle/>
          <a:p>
            <a:pPr>
              <a:defRPr/>
            </a:pPr>
            <a:fld id="{AF176EC8-79B6-498C-82E6-876552841C12}" type="slidenum">
              <a:rPr lang="en-US">
                <a:latin typeface="Candara"/>
                <a:cs typeface="Candara"/>
              </a:rPr>
              <a:pPr>
                <a:defRPr/>
              </a:pPr>
              <a:t>72</a:t>
            </a:fld>
            <a:endParaRPr lang="en-US">
              <a:latin typeface="Candara"/>
              <a:cs typeface="Candara"/>
            </a:endParaRPr>
          </a:p>
        </p:txBody>
      </p:sp>
      <p:sp>
        <p:nvSpPr>
          <p:cNvPr id="12294" name="Text Box 5"/>
          <p:cNvSpPr txBox="1">
            <a:spLocks noChangeArrowheads="1"/>
          </p:cNvSpPr>
          <p:nvPr/>
        </p:nvSpPr>
        <p:spPr bwMode="auto">
          <a:xfrm>
            <a:off x="5946621" y="5735288"/>
            <a:ext cx="2438400" cy="646331"/>
          </a:xfrm>
          <a:prstGeom prst="rect">
            <a:avLst/>
          </a:prstGeom>
          <a:noFill/>
          <a:ln w="9525">
            <a:noFill/>
            <a:miter lim="800000"/>
            <a:headEnd/>
            <a:tailEnd/>
          </a:ln>
        </p:spPr>
        <p:txBody>
          <a:bodyPr>
            <a:spAutoFit/>
          </a:bodyPr>
          <a:lstStyle/>
          <a:p>
            <a:pPr algn="ctr" eaLnBrk="1" hangingPunct="1"/>
            <a:r>
              <a:rPr lang="en-US" dirty="0">
                <a:solidFill>
                  <a:srgbClr val="000000"/>
                </a:solidFill>
                <a:latin typeface="Candara"/>
                <a:cs typeface="Candara"/>
              </a:rPr>
              <a:t>Shoulder </a:t>
            </a:r>
            <a:r>
              <a:rPr lang="en-US" dirty="0" smtClean="0">
                <a:solidFill>
                  <a:srgbClr val="000000"/>
                </a:solidFill>
                <a:latin typeface="Candara"/>
                <a:cs typeface="Candara"/>
              </a:rPr>
              <a:t>belt</a:t>
            </a:r>
          </a:p>
          <a:p>
            <a:pPr algn="ctr" eaLnBrk="1" hangingPunct="1"/>
            <a:r>
              <a:rPr lang="en-US" dirty="0" smtClean="0">
                <a:solidFill>
                  <a:srgbClr val="000000"/>
                </a:solidFill>
                <a:latin typeface="Candara"/>
                <a:cs typeface="Candara"/>
              </a:rPr>
              <a:t> </a:t>
            </a:r>
            <a:r>
              <a:rPr lang="en-US" dirty="0">
                <a:solidFill>
                  <a:srgbClr val="000000"/>
                </a:solidFill>
                <a:latin typeface="Candara"/>
                <a:cs typeface="Candara"/>
              </a:rPr>
              <a:t>behind back</a:t>
            </a:r>
          </a:p>
        </p:txBody>
      </p:sp>
      <p:sp>
        <p:nvSpPr>
          <p:cNvPr id="12295" name="Rectangle 6"/>
          <p:cNvSpPr>
            <a:spLocks noChangeArrowheads="1"/>
          </p:cNvSpPr>
          <p:nvPr/>
        </p:nvSpPr>
        <p:spPr bwMode="auto">
          <a:xfrm>
            <a:off x="3574356" y="5700783"/>
            <a:ext cx="2819400" cy="738664"/>
          </a:xfrm>
          <a:prstGeom prst="rect">
            <a:avLst/>
          </a:prstGeom>
          <a:noFill/>
          <a:ln w="9525">
            <a:noFill/>
            <a:miter lim="800000"/>
            <a:headEnd/>
            <a:tailEnd/>
          </a:ln>
        </p:spPr>
        <p:txBody>
          <a:bodyPr/>
          <a:lstStyle/>
          <a:p>
            <a:pPr indent="-457200" algn="ctr">
              <a:buClr>
                <a:schemeClr val="tx1"/>
              </a:buClr>
              <a:buFont typeface="Wingdings" pitchFamily="2" charset="2"/>
              <a:buNone/>
            </a:pPr>
            <a:r>
              <a:rPr lang="en-US" dirty="0">
                <a:solidFill>
                  <a:srgbClr val="000000"/>
                </a:solidFill>
                <a:latin typeface="Candara"/>
                <a:cs typeface="Candara"/>
              </a:rPr>
              <a:t>Lap </a:t>
            </a:r>
            <a:r>
              <a:rPr lang="en-US" dirty="0" smtClean="0">
                <a:solidFill>
                  <a:srgbClr val="000000"/>
                </a:solidFill>
                <a:latin typeface="Candara"/>
                <a:cs typeface="Candara"/>
              </a:rPr>
              <a:t>belt</a:t>
            </a:r>
          </a:p>
          <a:p>
            <a:pPr indent="-457200" algn="ctr">
              <a:buClr>
                <a:schemeClr val="tx1"/>
              </a:buClr>
              <a:buFont typeface="Wingdings" pitchFamily="2" charset="2"/>
              <a:buNone/>
            </a:pPr>
            <a:r>
              <a:rPr lang="en-US" dirty="0" smtClean="0">
                <a:solidFill>
                  <a:srgbClr val="000000"/>
                </a:solidFill>
                <a:latin typeface="Candara"/>
                <a:cs typeface="Candara"/>
              </a:rPr>
              <a:t>Too high/across neck</a:t>
            </a:r>
            <a:endParaRPr lang="en-US" dirty="0">
              <a:solidFill>
                <a:srgbClr val="000000"/>
              </a:solidFill>
              <a:latin typeface="Candara"/>
              <a:cs typeface="Candara"/>
            </a:endParaRPr>
          </a:p>
          <a:p>
            <a:pPr marL="457200" indent="-457200">
              <a:buFont typeface="Wingdings" pitchFamily="2" charset="2"/>
              <a:buNone/>
            </a:pPr>
            <a:endParaRPr lang="en-US" dirty="0">
              <a:solidFill>
                <a:schemeClr val="tx2"/>
              </a:solidFill>
              <a:latin typeface="Candara"/>
              <a:cs typeface="Candara"/>
            </a:endParaRPr>
          </a:p>
        </p:txBody>
      </p:sp>
      <p:pic>
        <p:nvPicPr>
          <p:cNvPr id="1026" name="Picture 2" descr="C:\Users\Rebecca\Dropbox\Photo Feb 06, 4 30 24 PM.jpg"/>
          <p:cNvPicPr>
            <a:picLocks noChangeAspect="1" noChangeArrowheads="1"/>
          </p:cNvPicPr>
          <p:nvPr/>
        </p:nvPicPr>
        <p:blipFill>
          <a:blip r:embed="rId3"/>
          <a:srcRect l="7640" t="12031" r="3685"/>
          <a:stretch>
            <a:fillRect/>
          </a:stretch>
        </p:blipFill>
        <p:spPr bwMode="auto">
          <a:xfrm>
            <a:off x="1725283" y="2346207"/>
            <a:ext cx="6228272" cy="3389082"/>
          </a:xfrm>
          <a:prstGeom prst="rect">
            <a:avLst/>
          </a:prstGeom>
          <a:noFill/>
        </p:spPr>
      </p:pic>
      <p:sp>
        <p:nvSpPr>
          <p:cNvPr id="11" name="Text Box 5"/>
          <p:cNvSpPr txBox="1">
            <a:spLocks noChangeArrowheads="1"/>
          </p:cNvSpPr>
          <p:nvPr/>
        </p:nvSpPr>
        <p:spPr bwMode="auto">
          <a:xfrm>
            <a:off x="1360245" y="5706851"/>
            <a:ext cx="2645436" cy="646331"/>
          </a:xfrm>
          <a:prstGeom prst="rect">
            <a:avLst/>
          </a:prstGeom>
          <a:noFill/>
          <a:ln w="9525">
            <a:noFill/>
            <a:miter lim="800000"/>
            <a:headEnd/>
            <a:tailEnd/>
          </a:ln>
        </p:spPr>
        <p:txBody>
          <a:bodyPr wrap="square">
            <a:spAutoFit/>
          </a:bodyPr>
          <a:lstStyle/>
          <a:p>
            <a:pPr algn="ctr" eaLnBrk="1" hangingPunct="1"/>
            <a:r>
              <a:rPr lang="en-US" dirty="0">
                <a:solidFill>
                  <a:srgbClr val="000000"/>
                </a:solidFill>
                <a:latin typeface="Candara"/>
                <a:cs typeface="Candara"/>
              </a:rPr>
              <a:t>Shoulder </a:t>
            </a:r>
            <a:r>
              <a:rPr lang="en-US" dirty="0" smtClean="0">
                <a:solidFill>
                  <a:srgbClr val="000000"/>
                </a:solidFill>
                <a:latin typeface="Candara"/>
                <a:cs typeface="Candara"/>
              </a:rPr>
              <a:t>belt</a:t>
            </a:r>
          </a:p>
          <a:p>
            <a:pPr algn="ctr" eaLnBrk="1" hangingPunct="1"/>
            <a:r>
              <a:rPr lang="en-US" dirty="0" smtClean="0">
                <a:solidFill>
                  <a:srgbClr val="000000"/>
                </a:solidFill>
                <a:latin typeface="Candara"/>
                <a:cs typeface="Candara"/>
              </a:rPr>
              <a:t>Under arm/behind head</a:t>
            </a:r>
            <a:endParaRPr lang="en-US" dirty="0">
              <a:solidFill>
                <a:srgbClr val="000000"/>
              </a:solidFill>
              <a:latin typeface="Candara"/>
              <a:cs typeface="Candara"/>
            </a:endParaRPr>
          </a:p>
        </p:txBody>
      </p:sp>
    </p:spTree>
    <p:extLst>
      <p:ext uri="{BB962C8B-B14F-4D97-AF65-F5344CB8AC3E}">
        <p14:creationId xmlns="" xmlns:p14="http://schemas.microsoft.com/office/powerpoint/2010/main" val="401742494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a:xfrm>
            <a:off x="2608118" y="945312"/>
            <a:ext cx="6535884" cy="838200"/>
          </a:xfrm>
        </p:spPr>
        <p:txBody>
          <a:bodyPr/>
          <a:lstStyle/>
          <a:p>
            <a:pPr algn="ctr" eaLnBrk="1" hangingPunct="1"/>
            <a:r>
              <a:rPr lang="en-US" sz="4000" b="1" dirty="0" smtClean="0">
                <a:latin typeface="Candara"/>
                <a:cs typeface="Candara"/>
              </a:rPr>
              <a:t>Non-Regulated Products</a:t>
            </a:r>
          </a:p>
        </p:txBody>
      </p:sp>
      <p:sp>
        <p:nvSpPr>
          <p:cNvPr id="10245" name="Rectangle 3"/>
          <p:cNvSpPr>
            <a:spLocks noGrp="1" noChangeArrowheads="1"/>
          </p:cNvSpPr>
          <p:nvPr>
            <p:ph idx="1"/>
          </p:nvPr>
        </p:nvSpPr>
        <p:spPr>
          <a:xfrm>
            <a:off x="655611" y="2698975"/>
            <a:ext cx="4445031" cy="3774979"/>
          </a:xfrm>
        </p:spPr>
        <p:txBody>
          <a:bodyPr/>
          <a:lstStyle/>
          <a:p>
            <a:pPr eaLnBrk="1" hangingPunct="1">
              <a:buSzPct val="80000"/>
              <a:buNone/>
            </a:pPr>
            <a:r>
              <a:rPr lang="en-US" sz="2600" dirty="0" smtClean="0">
                <a:latin typeface="Candara"/>
                <a:cs typeface="Candara"/>
              </a:rPr>
              <a:t>Added to a vehicle or Car seat after purchase:</a:t>
            </a:r>
          </a:p>
          <a:p>
            <a:pPr eaLnBrk="1" hangingPunct="1">
              <a:buSzPct val="80000"/>
              <a:buNone/>
            </a:pPr>
            <a:endParaRPr lang="en-US" sz="2600" dirty="0" smtClean="0">
              <a:latin typeface="Candara"/>
              <a:cs typeface="Candara"/>
            </a:endParaRPr>
          </a:p>
          <a:p>
            <a:pPr lvl="1" eaLnBrk="1" hangingPunct="1">
              <a:buSzPct val="80000"/>
            </a:pPr>
            <a:r>
              <a:rPr lang="en-US" sz="2600" dirty="0" smtClean="0">
                <a:latin typeface="Candara"/>
                <a:cs typeface="Candara"/>
              </a:rPr>
              <a:t>Padding</a:t>
            </a:r>
          </a:p>
          <a:p>
            <a:pPr lvl="1" eaLnBrk="1" hangingPunct="1">
              <a:buSzPct val="80000"/>
            </a:pPr>
            <a:r>
              <a:rPr lang="en-US" sz="2600" dirty="0" smtClean="0">
                <a:latin typeface="Candara"/>
                <a:cs typeface="Candara"/>
              </a:rPr>
              <a:t>Toys </a:t>
            </a:r>
          </a:p>
          <a:p>
            <a:pPr lvl="1" eaLnBrk="1" hangingPunct="1">
              <a:buSzPct val="80000"/>
            </a:pPr>
            <a:r>
              <a:rPr lang="en-US" sz="2600" dirty="0" smtClean="0">
                <a:latin typeface="Candara"/>
                <a:cs typeface="Candara"/>
              </a:rPr>
              <a:t>Belt tightening tools</a:t>
            </a:r>
          </a:p>
          <a:p>
            <a:pPr lvl="1" eaLnBrk="1" hangingPunct="1">
              <a:buSzPct val="80000"/>
            </a:pPr>
            <a:r>
              <a:rPr lang="en-US" sz="2600" dirty="0" smtClean="0">
                <a:latin typeface="Candara"/>
                <a:cs typeface="Candara"/>
              </a:rPr>
              <a:t>Seat belt adjusters</a:t>
            </a:r>
          </a:p>
          <a:p>
            <a:pPr eaLnBrk="1" hangingPunct="1">
              <a:buFont typeface="Wingdings" pitchFamily="2" charset="2"/>
              <a:buNone/>
            </a:pPr>
            <a:endParaRPr lang="en-US" dirty="0" smtClean="0">
              <a:latin typeface="Candara"/>
              <a:cs typeface="Candara"/>
            </a:endParaRPr>
          </a:p>
        </p:txBody>
      </p:sp>
      <p:sp>
        <p:nvSpPr>
          <p:cNvPr id="8" name="Slide Number Placeholder 5"/>
          <p:cNvSpPr>
            <a:spLocks noGrp="1"/>
          </p:cNvSpPr>
          <p:nvPr>
            <p:ph type="sldNum" sz="quarter" idx="12"/>
          </p:nvPr>
        </p:nvSpPr>
        <p:spPr/>
        <p:txBody>
          <a:bodyPr/>
          <a:lstStyle/>
          <a:p>
            <a:pPr>
              <a:defRPr/>
            </a:pPr>
            <a:fld id="{88BC1E11-7608-4DFA-8122-95325702D439}" type="slidenum">
              <a:rPr lang="en-US">
                <a:latin typeface="Candara"/>
                <a:cs typeface="Candara"/>
              </a:rPr>
              <a:pPr>
                <a:defRPr/>
              </a:pPr>
              <a:t>73</a:t>
            </a:fld>
            <a:endParaRPr lang="en-US">
              <a:latin typeface="Candara"/>
              <a:cs typeface="Candara"/>
            </a:endParaRPr>
          </a:p>
        </p:txBody>
      </p:sp>
      <p:pic>
        <p:nvPicPr>
          <p:cNvPr id="10" name="Picture 9" descr="DSC00114.JPG"/>
          <p:cNvPicPr>
            <a:picLocks noChangeAspect="1"/>
          </p:cNvPicPr>
          <p:nvPr/>
        </p:nvPicPr>
        <p:blipFill>
          <a:blip r:embed="rId3" cstate="print"/>
          <a:srcRect l="19363" r="16299" b="2342"/>
          <a:stretch>
            <a:fillRect/>
          </a:stretch>
        </p:blipFill>
        <p:spPr>
          <a:xfrm>
            <a:off x="5529951" y="2698975"/>
            <a:ext cx="3079024" cy="3505200"/>
          </a:xfrm>
          <a:prstGeom prst="rect">
            <a:avLst/>
          </a:prstGeom>
          <a:effectLst>
            <a:softEdge rad="63500"/>
          </a:effectLst>
        </p:spPr>
      </p:pic>
    </p:spTree>
    <p:extLst>
      <p:ext uri="{BB962C8B-B14F-4D97-AF65-F5344CB8AC3E}">
        <p14:creationId xmlns="" xmlns:p14="http://schemas.microsoft.com/office/powerpoint/2010/main" val="353508631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585437" y="876300"/>
            <a:ext cx="6558563" cy="838200"/>
          </a:xfrm>
        </p:spPr>
        <p:txBody>
          <a:bodyPr/>
          <a:lstStyle/>
          <a:p>
            <a:pPr algn="ctr"/>
            <a:r>
              <a:rPr lang="en-US" sz="4000" b="1" dirty="0">
                <a:latin typeface="Candara"/>
                <a:cs typeface="Candara"/>
              </a:rPr>
              <a:t>Wrap Up</a:t>
            </a:r>
          </a:p>
        </p:txBody>
      </p:sp>
      <p:sp>
        <p:nvSpPr>
          <p:cNvPr id="15363" name="Rectangle 3"/>
          <p:cNvSpPr>
            <a:spLocks noGrp="1" noChangeArrowheads="1"/>
          </p:cNvSpPr>
          <p:nvPr>
            <p:ph idx="1"/>
          </p:nvPr>
        </p:nvSpPr>
        <p:spPr>
          <a:xfrm>
            <a:off x="621105" y="2755331"/>
            <a:ext cx="7814561" cy="3752299"/>
          </a:xfrm>
        </p:spPr>
        <p:txBody>
          <a:bodyPr/>
          <a:lstStyle/>
          <a:p>
            <a:r>
              <a:rPr lang="en-US" sz="2600" dirty="0">
                <a:latin typeface="Candara"/>
                <a:cs typeface="Candara"/>
              </a:rPr>
              <a:t>Low restraint use in communities</a:t>
            </a:r>
          </a:p>
          <a:p>
            <a:r>
              <a:rPr lang="en-US" sz="2600" dirty="0">
                <a:latin typeface="Candara"/>
                <a:cs typeface="Candara"/>
              </a:rPr>
              <a:t>Everyone should buckle up</a:t>
            </a:r>
          </a:p>
          <a:p>
            <a:r>
              <a:rPr lang="en-US" sz="2600" dirty="0">
                <a:latin typeface="Candara"/>
                <a:cs typeface="Candara"/>
              </a:rPr>
              <a:t>Selection, direction, location and installation </a:t>
            </a:r>
            <a:r>
              <a:rPr lang="en-US" sz="2600" dirty="0" smtClean="0">
                <a:latin typeface="Candara"/>
                <a:cs typeface="Candara"/>
              </a:rPr>
              <a:t>are important</a:t>
            </a:r>
            <a:endParaRPr lang="en-US" sz="2600" dirty="0">
              <a:latin typeface="Candara"/>
              <a:cs typeface="Candara"/>
            </a:endParaRPr>
          </a:p>
          <a:p>
            <a:r>
              <a:rPr lang="en-US" sz="2600" dirty="0">
                <a:latin typeface="Candara"/>
                <a:cs typeface="Candara"/>
              </a:rPr>
              <a:t>Best CR</a:t>
            </a:r>
          </a:p>
          <a:p>
            <a:r>
              <a:rPr lang="en-US" sz="2600" dirty="0">
                <a:latin typeface="Candara"/>
                <a:cs typeface="Candara"/>
              </a:rPr>
              <a:t>Learn correct use, recognize misuse</a:t>
            </a:r>
          </a:p>
          <a:p>
            <a:r>
              <a:rPr lang="en-US" sz="2600" dirty="0">
                <a:latin typeface="Candara"/>
                <a:cs typeface="Candara"/>
              </a:rPr>
              <a:t>Practice, help with confidence</a:t>
            </a:r>
          </a:p>
        </p:txBody>
      </p:sp>
      <p:sp>
        <p:nvSpPr>
          <p:cNvPr id="5" name="Slide Number Placeholder 5"/>
          <p:cNvSpPr>
            <a:spLocks noGrp="1"/>
          </p:cNvSpPr>
          <p:nvPr>
            <p:ph type="sldNum" sz="quarter" idx="12"/>
          </p:nvPr>
        </p:nvSpPr>
        <p:spPr/>
        <p:txBody>
          <a:bodyPr/>
          <a:lstStyle/>
          <a:p>
            <a:fld id="{47D1B108-0D44-4389-927B-AD6457339B18}" type="slidenum">
              <a:rPr lang="en-US">
                <a:latin typeface="Candara"/>
                <a:cs typeface="Candara"/>
              </a:rPr>
              <a:pPr/>
              <a:t>74</a:t>
            </a:fld>
            <a:endParaRPr lang="en-US">
              <a:latin typeface="Candara"/>
              <a:cs typeface="Candara"/>
            </a:endParaRPr>
          </a:p>
        </p:txBody>
      </p:sp>
    </p:spTree>
    <p:extLst>
      <p:ext uri="{BB962C8B-B14F-4D97-AF65-F5344CB8AC3E}">
        <p14:creationId xmlns="" xmlns:p14="http://schemas.microsoft.com/office/powerpoint/2010/main" val="365092263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2896" y="888525"/>
            <a:ext cx="6581104" cy="838200"/>
          </a:xfrm>
        </p:spPr>
        <p:txBody>
          <a:bodyPr/>
          <a:lstStyle/>
          <a:p>
            <a:r>
              <a:rPr lang="en-US" sz="4000" dirty="0" smtClean="0">
                <a:latin typeface="Candara" pitchFamily="34" charset="0"/>
              </a:rPr>
              <a:t>Additional Resources</a:t>
            </a:r>
            <a:endParaRPr lang="en-US" sz="4000" dirty="0">
              <a:latin typeface="Candara" pitchFamily="34" charset="0"/>
            </a:endParaRPr>
          </a:p>
        </p:txBody>
      </p:sp>
      <p:sp>
        <p:nvSpPr>
          <p:cNvPr id="3" name="Content Placeholder 2"/>
          <p:cNvSpPr>
            <a:spLocks noGrp="1"/>
          </p:cNvSpPr>
          <p:nvPr>
            <p:ph idx="1"/>
          </p:nvPr>
        </p:nvSpPr>
        <p:spPr>
          <a:xfrm>
            <a:off x="1100104" y="1947991"/>
            <a:ext cx="7510531" cy="4525963"/>
          </a:xfrm>
        </p:spPr>
        <p:txBody>
          <a:bodyPr/>
          <a:lstStyle/>
          <a:p>
            <a:endParaRPr lang="en-US" dirty="0" smtClean="0">
              <a:hlinkClick r:id="rId3"/>
            </a:endParaRPr>
          </a:p>
          <a:p>
            <a:r>
              <a:rPr lang="en-US" dirty="0" smtClean="0">
                <a:hlinkClick r:id="rId3"/>
              </a:rPr>
              <a:t>www.nhtsa.gov</a:t>
            </a:r>
            <a:r>
              <a:rPr lang="en-US" dirty="0" smtClean="0"/>
              <a:t>  </a:t>
            </a:r>
            <a:endParaRPr lang="en-US" dirty="0"/>
          </a:p>
          <a:p>
            <a:endParaRPr lang="en-US" dirty="0"/>
          </a:p>
          <a:p>
            <a:r>
              <a:rPr lang="en-US" dirty="0">
                <a:hlinkClick r:id="rId4"/>
              </a:rPr>
              <a:t>www.safekids.org</a:t>
            </a:r>
            <a:endParaRPr lang="en-US" dirty="0"/>
          </a:p>
          <a:p>
            <a:endParaRPr lang="en-US" dirty="0"/>
          </a:p>
          <a:p>
            <a:r>
              <a:rPr lang="en-US" dirty="0">
                <a:hlinkClick r:id="rId5"/>
              </a:rPr>
              <a:t>www.carseat.org</a:t>
            </a:r>
            <a:endParaRPr lang="en-US" dirty="0"/>
          </a:p>
          <a:p>
            <a:pPr>
              <a:buNone/>
            </a:pPr>
            <a:endParaRPr lang="en-US" dirty="0"/>
          </a:p>
          <a:p>
            <a:r>
              <a:rPr lang="en-US" dirty="0">
                <a:hlinkClick r:id="rId6"/>
              </a:rPr>
              <a:t>www.nsc.org</a:t>
            </a:r>
            <a:endParaRPr lang="en-US" dirty="0"/>
          </a:p>
          <a:p>
            <a:endParaRPr lang="en-US" dirty="0"/>
          </a:p>
        </p:txBody>
      </p:sp>
      <p:sp>
        <p:nvSpPr>
          <p:cNvPr id="4" name="Slide Number Placeholder 3"/>
          <p:cNvSpPr>
            <a:spLocks noGrp="1"/>
          </p:cNvSpPr>
          <p:nvPr>
            <p:ph type="sldNum" sz="quarter" idx="12"/>
          </p:nvPr>
        </p:nvSpPr>
        <p:spPr/>
        <p:txBody>
          <a:bodyPr/>
          <a:lstStyle/>
          <a:p>
            <a:fld id="{A3A94432-25B0-402D-8BB3-CFEE0D3F87AF}" type="slidenum">
              <a:rPr lang="en-US" smtClean="0"/>
              <a:pPr/>
              <a:t>75</a:t>
            </a:fld>
            <a:endParaRPr lang="en-US"/>
          </a:p>
        </p:txBody>
      </p:sp>
      <p:pic>
        <p:nvPicPr>
          <p:cNvPr id="5" name="Picture 12" descr="NHTSA Logo">
            <a:hlinkClick r:id="rId3" tooltip="National Highway Traffic Safety Administration"/>
          </p:cNvPr>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5346699" y="2250583"/>
            <a:ext cx="2476500" cy="762000"/>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14" descr="Safe Kids USA"/>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5930900" y="3192887"/>
            <a:ext cx="939800" cy="1143000"/>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18" descr="Family"/>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5366196" y="4542632"/>
            <a:ext cx="1981200" cy="855663"/>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16" descr="National Safety Council Logo">
            <a:hlinkClick r:id="rId10"/>
          </p:cNvPr>
          <p:cNvPicPr>
            <a:picLocks noChangeAspect="1" noChangeArrowheads="1"/>
          </p:cNvPicPr>
          <p:nvPr/>
        </p:nvPicPr>
        <p:blipFill>
          <a:blip r:embed="rId11">
            <a:extLst>
              <a:ext uri="{28A0092B-C50C-407E-A947-70E740481C1C}">
                <a14:useLocalDpi xmlns="" xmlns:a14="http://schemas.microsoft.com/office/drawing/2010/main" val="0"/>
              </a:ext>
            </a:extLst>
          </a:blip>
          <a:srcRect/>
          <a:stretch>
            <a:fillRect/>
          </a:stretch>
        </p:blipFill>
        <p:spPr bwMode="auto">
          <a:xfrm>
            <a:off x="5930903" y="5537722"/>
            <a:ext cx="982663" cy="990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3782626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7123" y="189714"/>
            <a:ext cx="6506879" cy="2298065"/>
          </a:xfrm>
        </p:spPr>
        <p:txBody>
          <a:bodyPr/>
          <a:lstStyle/>
          <a:p>
            <a:pPr marL="0" indent="0"/>
            <a:r>
              <a:rPr lang="en-US" sz="2000" dirty="0">
                <a:solidFill>
                  <a:srgbClr val="00B050"/>
                </a:solidFill>
              </a:rPr>
              <a:t/>
            </a:r>
            <a:br>
              <a:rPr lang="en-US" sz="2000" dirty="0">
                <a:solidFill>
                  <a:srgbClr val="00B050"/>
                </a:solidFill>
              </a:rPr>
            </a:br>
            <a:r>
              <a:rPr lang="en-US" sz="2000" dirty="0" smtClean="0">
                <a:solidFill>
                  <a:srgbClr val="00B050"/>
                </a:solidFill>
                <a:latin typeface="Candara" pitchFamily="34" charset="0"/>
              </a:rPr>
              <a:t>(Your contact information here)</a:t>
            </a:r>
            <a:endParaRPr lang="en-US" sz="2000" dirty="0">
              <a:solidFill>
                <a:srgbClr val="00B050"/>
              </a:solidFill>
              <a:latin typeface="Candara" pitchFamily="34" charset="0"/>
            </a:endParaRPr>
          </a:p>
        </p:txBody>
      </p:sp>
      <p:sp>
        <p:nvSpPr>
          <p:cNvPr id="3" name="Content Placeholder 2"/>
          <p:cNvSpPr>
            <a:spLocks noGrp="1"/>
          </p:cNvSpPr>
          <p:nvPr>
            <p:ph idx="1"/>
          </p:nvPr>
        </p:nvSpPr>
        <p:spPr>
          <a:xfrm>
            <a:off x="2225900" y="3161282"/>
            <a:ext cx="6918101" cy="3684655"/>
          </a:xfrm>
        </p:spPr>
        <p:txBody>
          <a:bodyPr/>
          <a:lstStyle/>
          <a:p>
            <a:pPr marL="0" indent="0" algn="ctr">
              <a:buNone/>
            </a:pPr>
            <a:endParaRPr lang="en-US" dirty="0" smtClean="0">
              <a:latin typeface="Candara" pitchFamily="34" charset="0"/>
            </a:endParaRPr>
          </a:p>
          <a:p>
            <a:pPr marL="0" indent="0" algn="ctr">
              <a:buNone/>
            </a:pPr>
            <a:r>
              <a:rPr lang="en-US" dirty="0" smtClean="0">
                <a:solidFill>
                  <a:srgbClr val="0070C0"/>
                </a:solidFill>
                <a:latin typeface="Candara" pitchFamily="34" charset="0"/>
              </a:rPr>
              <a:t>Questions?</a:t>
            </a:r>
          </a:p>
          <a:p>
            <a:pPr marL="0" indent="0" algn="ctr">
              <a:buNone/>
            </a:pPr>
            <a:endParaRPr lang="en-US" dirty="0" smtClean="0">
              <a:latin typeface="Candara" pitchFamily="34" charset="0"/>
            </a:endParaRPr>
          </a:p>
          <a:p>
            <a:pPr marL="0" indent="0" algn="ctr">
              <a:buNone/>
            </a:pPr>
            <a:r>
              <a:rPr lang="en-US" dirty="0">
                <a:latin typeface="Candara" pitchFamily="34" charset="0"/>
              </a:rPr>
              <a:t>Thank you</a:t>
            </a:r>
          </a:p>
          <a:p>
            <a:pPr marL="0" indent="0" algn="ctr">
              <a:buNone/>
            </a:pPr>
            <a:r>
              <a:rPr lang="en-US" dirty="0">
                <a:latin typeface="Candara" pitchFamily="34" charset="0"/>
              </a:rPr>
              <a:t>Safe Journey Home</a:t>
            </a:r>
          </a:p>
          <a:p>
            <a:pPr marL="0" indent="0">
              <a:buNone/>
            </a:pPr>
            <a:endParaRPr lang="en-US" dirty="0"/>
          </a:p>
        </p:txBody>
      </p:sp>
      <p:sp>
        <p:nvSpPr>
          <p:cNvPr id="4" name="Slide Number Placeholder 3"/>
          <p:cNvSpPr>
            <a:spLocks noGrp="1"/>
          </p:cNvSpPr>
          <p:nvPr>
            <p:ph type="sldNum" sz="quarter" idx="12"/>
          </p:nvPr>
        </p:nvSpPr>
        <p:spPr/>
        <p:txBody>
          <a:bodyPr/>
          <a:lstStyle/>
          <a:p>
            <a:fld id="{A3A94432-25B0-402D-8BB3-CFEE0D3F87AF}" type="slidenum">
              <a:rPr lang="en-US" smtClean="0"/>
              <a:pPr/>
              <a:t>76</a:t>
            </a:fld>
            <a:endParaRPr lang="en-US"/>
          </a:p>
        </p:txBody>
      </p:sp>
    </p:spTree>
    <p:extLst>
      <p:ext uri="{BB962C8B-B14F-4D97-AF65-F5344CB8AC3E}">
        <p14:creationId xmlns="" xmlns:p14="http://schemas.microsoft.com/office/powerpoint/2010/main" val="3909314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a:xfrm>
            <a:off x="2574164" y="1010663"/>
            <a:ext cx="6569837" cy="838200"/>
          </a:xfrm>
        </p:spPr>
        <p:txBody>
          <a:bodyPr/>
          <a:lstStyle/>
          <a:p>
            <a:r>
              <a:rPr lang="en-US" sz="4000" b="1" dirty="0" smtClean="0">
                <a:latin typeface="Candara"/>
                <a:cs typeface="Candara"/>
              </a:rPr>
              <a:t>Best Practice</a:t>
            </a:r>
          </a:p>
        </p:txBody>
      </p:sp>
      <p:sp>
        <p:nvSpPr>
          <p:cNvPr id="7173" name="Rectangle 3"/>
          <p:cNvSpPr>
            <a:spLocks noGrp="1" noChangeArrowheads="1"/>
          </p:cNvSpPr>
          <p:nvPr>
            <p:ph idx="1"/>
          </p:nvPr>
        </p:nvSpPr>
        <p:spPr>
          <a:xfrm>
            <a:off x="621104" y="2732311"/>
            <a:ext cx="7953555" cy="1874197"/>
          </a:xfrm>
        </p:spPr>
        <p:txBody>
          <a:bodyPr/>
          <a:lstStyle/>
          <a:p>
            <a:r>
              <a:rPr lang="en-US" sz="2600" dirty="0" smtClean="0">
                <a:latin typeface="Candara"/>
                <a:cs typeface="Candara"/>
              </a:rPr>
              <a:t>Seat belts or child restraint for everyone</a:t>
            </a:r>
          </a:p>
          <a:p>
            <a:pPr lvl="1"/>
            <a:r>
              <a:rPr lang="en-US" sz="2600" dirty="0" smtClean="0">
                <a:latin typeface="Candara"/>
                <a:cs typeface="Candara"/>
              </a:rPr>
              <a:t>Pickup trucks</a:t>
            </a:r>
          </a:p>
          <a:p>
            <a:pPr lvl="1"/>
            <a:r>
              <a:rPr lang="en-US" sz="2600" dirty="0" smtClean="0">
                <a:latin typeface="Candara"/>
                <a:cs typeface="Candara"/>
              </a:rPr>
              <a:t>Community vehicles</a:t>
            </a:r>
          </a:p>
          <a:p>
            <a:pPr lvl="1"/>
            <a:endParaRPr lang="en-US" sz="2600" dirty="0" smtClean="0">
              <a:latin typeface="Candara"/>
              <a:cs typeface="Candara"/>
            </a:endParaRPr>
          </a:p>
          <a:p>
            <a:r>
              <a:rPr lang="en-US" sz="2600" dirty="0" smtClean="0">
                <a:latin typeface="Candara"/>
                <a:cs typeface="Candara"/>
              </a:rPr>
              <a:t>Use a Child Restraint</a:t>
            </a:r>
          </a:p>
          <a:p>
            <a:endParaRPr lang="en-US" sz="2600" dirty="0">
              <a:latin typeface="Candara"/>
              <a:cs typeface="Candara"/>
            </a:endParaRPr>
          </a:p>
          <a:p>
            <a:r>
              <a:rPr lang="en-US" sz="2600" dirty="0" smtClean="0">
                <a:latin typeface="Candara"/>
                <a:cs typeface="Candara"/>
              </a:rPr>
              <a:t>Every Trip, Every Time</a:t>
            </a:r>
          </a:p>
        </p:txBody>
      </p:sp>
      <p:sp>
        <p:nvSpPr>
          <p:cNvPr id="8" name="Slide Number Placeholder 7"/>
          <p:cNvSpPr>
            <a:spLocks noGrp="1"/>
          </p:cNvSpPr>
          <p:nvPr>
            <p:ph type="sldNum" sz="quarter" idx="12"/>
          </p:nvPr>
        </p:nvSpPr>
        <p:spPr/>
        <p:txBody>
          <a:bodyPr/>
          <a:lstStyle/>
          <a:p>
            <a:fld id="{A3A94432-25B0-402D-8BB3-CFEE0D3F87AF}" type="slidenum">
              <a:rPr lang="en-US" smtClean="0"/>
              <a:pPr/>
              <a:t>8</a:t>
            </a:fld>
            <a:endParaRPr lang="en-US" dirty="0"/>
          </a:p>
        </p:txBody>
      </p:sp>
      <p:pic>
        <p:nvPicPr>
          <p:cNvPr id="5" name="Picture 4" descr="truck bed.JPG"/>
          <p:cNvPicPr>
            <a:picLocks noChangeAspect="1"/>
          </p:cNvPicPr>
          <p:nvPr/>
        </p:nvPicPr>
        <p:blipFill>
          <a:blip r:embed="rId3"/>
          <a:srcRect b="1958"/>
          <a:stretch>
            <a:fillRect/>
          </a:stretch>
        </p:blipFill>
        <p:spPr>
          <a:xfrm>
            <a:off x="4892505" y="3643525"/>
            <a:ext cx="3595713" cy="2443540"/>
          </a:xfrm>
          <a:prstGeom prst="rect">
            <a:avLst/>
          </a:prstGeom>
        </p:spPr>
      </p:pic>
    </p:spTree>
    <p:extLst>
      <p:ext uri="{BB962C8B-B14F-4D97-AF65-F5344CB8AC3E}">
        <p14:creationId xmlns="" xmlns:p14="http://schemas.microsoft.com/office/powerpoint/2010/main" val="21786237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a:xfrm>
            <a:off x="2539843" y="945312"/>
            <a:ext cx="6604159" cy="838200"/>
          </a:xfrm>
        </p:spPr>
        <p:txBody>
          <a:bodyPr/>
          <a:lstStyle/>
          <a:p>
            <a:pPr algn="ctr"/>
            <a:r>
              <a:rPr lang="en-US" sz="4000" b="1" dirty="0" smtClean="0">
                <a:latin typeface="Candara"/>
                <a:cs typeface="Candara"/>
              </a:rPr>
              <a:t>Tough Choices</a:t>
            </a:r>
          </a:p>
        </p:txBody>
      </p:sp>
      <p:sp>
        <p:nvSpPr>
          <p:cNvPr id="8197" name="Rectangle 3"/>
          <p:cNvSpPr>
            <a:spLocks noGrp="1" noChangeArrowheads="1"/>
          </p:cNvSpPr>
          <p:nvPr>
            <p:ph idx="1"/>
          </p:nvPr>
        </p:nvSpPr>
        <p:spPr>
          <a:xfrm>
            <a:off x="697243" y="3808299"/>
            <a:ext cx="4978836" cy="2808161"/>
          </a:xfrm>
        </p:spPr>
        <p:txBody>
          <a:bodyPr/>
          <a:lstStyle/>
          <a:p>
            <a:pPr marL="457200" lvl="1" indent="0">
              <a:lnSpc>
                <a:spcPct val="90000"/>
              </a:lnSpc>
              <a:buNone/>
            </a:pPr>
            <a:endParaRPr lang="en-US" sz="2400" dirty="0" smtClean="0">
              <a:latin typeface="Candara"/>
              <a:cs typeface="Candara"/>
            </a:endParaRPr>
          </a:p>
          <a:p>
            <a:pPr>
              <a:lnSpc>
                <a:spcPct val="90000"/>
              </a:lnSpc>
            </a:pPr>
            <a:r>
              <a:rPr lang="en-US" sz="2400" b="1" dirty="0" smtClean="0">
                <a:latin typeface="Candara"/>
                <a:cs typeface="Candara"/>
              </a:rPr>
              <a:t>Safer choices</a:t>
            </a:r>
          </a:p>
          <a:p>
            <a:pPr lvl="1">
              <a:lnSpc>
                <a:spcPct val="90000"/>
              </a:lnSpc>
            </a:pPr>
            <a:r>
              <a:rPr lang="en-US" sz="2400" dirty="0" smtClean="0">
                <a:latin typeface="Candara"/>
                <a:cs typeface="Candara"/>
              </a:rPr>
              <a:t>Use another vehicle</a:t>
            </a:r>
          </a:p>
          <a:p>
            <a:pPr lvl="1">
              <a:lnSpc>
                <a:spcPct val="90000"/>
              </a:lnSpc>
            </a:pPr>
            <a:r>
              <a:rPr lang="en-US" sz="2400" dirty="0" smtClean="0">
                <a:latin typeface="Candara"/>
                <a:cs typeface="Candara"/>
              </a:rPr>
              <a:t>Limit travel time</a:t>
            </a:r>
          </a:p>
          <a:p>
            <a:pPr lvl="1">
              <a:lnSpc>
                <a:spcPct val="90000"/>
              </a:lnSpc>
            </a:pPr>
            <a:r>
              <a:rPr lang="en-US" sz="2400" dirty="0" smtClean="0">
                <a:latin typeface="Candara"/>
                <a:cs typeface="Candara"/>
              </a:rPr>
              <a:t>Check on the child</a:t>
            </a:r>
            <a:endParaRPr lang="en-US" sz="2400" dirty="0">
              <a:latin typeface="Candara"/>
              <a:cs typeface="Candara"/>
            </a:endParaRPr>
          </a:p>
          <a:p>
            <a:pPr>
              <a:lnSpc>
                <a:spcPct val="90000"/>
              </a:lnSpc>
            </a:pPr>
            <a:r>
              <a:rPr lang="en-US" sz="2400" dirty="0" smtClean="0">
                <a:latin typeface="Candara"/>
                <a:cs typeface="Candara"/>
              </a:rPr>
              <a:t>CR </a:t>
            </a:r>
            <a:r>
              <a:rPr lang="en-US" sz="2400" b="1" dirty="0" smtClean="0">
                <a:latin typeface="Candara"/>
                <a:cs typeface="Candara"/>
              </a:rPr>
              <a:t>not approved </a:t>
            </a:r>
            <a:r>
              <a:rPr lang="en-US" sz="2400" dirty="0" smtClean="0">
                <a:latin typeface="Candara"/>
                <a:cs typeface="Candara"/>
              </a:rPr>
              <a:t>for off road vehicles</a:t>
            </a:r>
          </a:p>
        </p:txBody>
      </p:sp>
      <p:sp>
        <p:nvSpPr>
          <p:cNvPr id="6" name="Rectangle 21"/>
          <p:cNvSpPr>
            <a:spLocks noGrp="1" noChangeArrowheads="1"/>
          </p:cNvSpPr>
          <p:nvPr>
            <p:ph type="sldNum" sz="quarter" idx="12"/>
          </p:nvPr>
        </p:nvSpPr>
        <p:spPr/>
        <p:txBody>
          <a:bodyPr/>
          <a:lstStyle/>
          <a:p>
            <a:pPr>
              <a:defRPr/>
            </a:pPr>
            <a:fld id="{34EB192F-5267-485F-9DE7-27624D4F1B36}" type="slidenum">
              <a:rPr lang="en-US"/>
              <a:pPr>
                <a:defRPr/>
              </a:pPr>
              <a:t>9</a:t>
            </a:fld>
            <a:endParaRPr lang="en-US" dirty="0"/>
          </a:p>
        </p:txBody>
      </p:sp>
      <p:pic>
        <p:nvPicPr>
          <p:cNvPr id="8198" name="Picture 4" descr="atv pic"/>
          <p:cNvPicPr>
            <a:picLocks noChangeAspect="1" noChangeArrowheads="1"/>
          </p:cNvPicPr>
          <p:nvPr/>
        </p:nvPicPr>
        <p:blipFill>
          <a:blip r:embed="rId3" cstate="print"/>
          <a:srcRect/>
          <a:stretch>
            <a:fillRect/>
          </a:stretch>
        </p:blipFill>
        <p:spPr bwMode="auto">
          <a:xfrm>
            <a:off x="5091203" y="2833702"/>
            <a:ext cx="3824516" cy="3167048"/>
          </a:xfrm>
          <a:prstGeom prst="rect">
            <a:avLst/>
          </a:prstGeom>
          <a:noFill/>
          <a:ln w="9525">
            <a:noFill/>
            <a:miter lim="800000"/>
            <a:headEnd/>
            <a:tailEnd/>
          </a:ln>
          <a:effectLst>
            <a:softEdge rad="63500"/>
          </a:effectLst>
        </p:spPr>
      </p:pic>
      <p:sp>
        <p:nvSpPr>
          <p:cNvPr id="2" name="Rectangle 1"/>
          <p:cNvSpPr/>
          <p:nvPr/>
        </p:nvSpPr>
        <p:spPr>
          <a:xfrm>
            <a:off x="697243" y="2465528"/>
            <a:ext cx="4978836" cy="1814343"/>
          </a:xfrm>
          <a:prstGeom prst="rect">
            <a:avLst/>
          </a:prstGeom>
        </p:spPr>
        <p:txBody>
          <a:bodyPr wrap="square">
            <a:spAutoFit/>
          </a:bodyPr>
          <a:lstStyle/>
          <a:p>
            <a:pPr marL="342900" indent="-342900">
              <a:lnSpc>
                <a:spcPct val="90000"/>
              </a:lnSpc>
              <a:buFont typeface="Arial"/>
              <a:buChar char="•"/>
            </a:pPr>
            <a:r>
              <a:rPr lang="en-US" sz="2400" b="1" dirty="0">
                <a:latin typeface="Candara"/>
                <a:cs typeface="Candara"/>
              </a:rPr>
              <a:t>Vehicles not designed for </a:t>
            </a:r>
            <a:r>
              <a:rPr lang="en-US" sz="2400" b="1" dirty="0" smtClean="0">
                <a:latin typeface="Candara"/>
                <a:cs typeface="Candara"/>
              </a:rPr>
              <a:t>CR</a:t>
            </a:r>
          </a:p>
          <a:p>
            <a:pPr lvl="1">
              <a:lnSpc>
                <a:spcPct val="90000"/>
              </a:lnSpc>
            </a:pPr>
            <a:r>
              <a:rPr lang="en-US" sz="2400" dirty="0" smtClean="0">
                <a:latin typeface="Candara"/>
                <a:cs typeface="Candara"/>
              </a:rPr>
              <a:t>-- Off road vehicles (ATV’s)</a:t>
            </a:r>
          </a:p>
          <a:p>
            <a:pPr lvl="1">
              <a:lnSpc>
                <a:spcPct val="90000"/>
              </a:lnSpc>
            </a:pPr>
            <a:r>
              <a:rPr lang="en-US" sz="2400" dirty="0" smtClean="0">
                <a:latin typeface="Candara"/>
                <a:cs typeface="Candara"/>
              </a:rPr>
              <a:t>-- Snow </a:t>
            </a:r>
            <a:r>
              <a:rPr lang="en-US" sz="2400" dirty="0">
                <a:latin typeface="Candara"/>
                <a:cs typeface="Candara"/>
              </a:rPr>
              <a:t>mobiles</a:t>
            </a:r>
          </a:p>
          <a:p>
            <a:pPr lvl="1">
              <a:lnSpc>
                <a:spcPct val="90000"/>
              </a:lnSpc>
            </a:pPr>
            <a:r>
              <a:rPr lang="en-US" sz="2400" dirty="0" smtClean="0">
                <a:latin typeface="Candara"/>
                <a:cs typeface="Candara"/>
              </a:rPr>
              <a:t>-- Fan</a:t>
            </a:r>
            <a:r>
              <a:rPr lang="en-US" sz="2400" dirty="0">
                <a:latin typeface="Candara"/>
                <a:cs typeface="Candara"/>
              </a:rPr>
              <a:t>/Air boats</a:t>
            </a:r>
          </a:p>
          <a:p>
            <a:pPr lvl="1">
              <a:lnSpc>
                <a:spcPct val="90000"/>
              </a:lnSpc>
            </a:pPr>
            <a:r>
              <a:rPr lang="en-US" sz="2400" dirty="0" smtClean="0">
                <a:latin typeface="Candara"/>
                <a:cs typeface="Candara"/>
              </a:rPr>
              <a:t>-- Small </a:t>
            </a:r>
            <a:r>
              <a:rPr lang="en-US" sz="2400" dirty="0">
                <a:latin typeface="Candara"/>
                <a:cs typeface="Candara"/>
              </a:rPr>
              <a:t>airplanes</a:t>
            </a:r>
          </a:p>
        </p:txBody>
      </p:sp>
    </p:spTree>
    <p:extLst>
      <p:ext uri="{BB962C8B-B14F-4D97-AF65-F5344CB8AC3E}">
        <p14:creationId xmlns="" xmlns:p14="http://schemas.microsoft.com/office/powerpoint/2010/main" val="28951754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Trek</Template>
  <TotalTime>3844</TotalTime>
  <Words>11059</Words>
  <Application>Microsoft Office PowerPoint</Application>
  <PresentationFormat>On-screen Show (4:3)</PresentationFormat>
  <Paragraphs>1257</Paragraphs>
  <Slides>76</Slides>
  <Notes>76</Notes>
  <HiddenSlides>1</HiddenSlides>
  <MMClips>0</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Office Theme</vt:lpstr>
      <vt:lpstr>Slide 1</vt:lpstr>
      <vt:lpstr>Getting Started</vt:lpstr>
      <vt:lpstr>Expectations</vt:lpstr>
      <vt:lpstr>Why Use Restraints?</vt:lpstr>
      <vt:lpstr>Car Seat  Recommendations</vt:lpstr>
      <vt:lpstr>Child Safety Seat Laws</vt:lpstr>
      <vt:lpstr>Best Practice and  Tough Choices</vt:lpstr>
      <vt:lpstr>Best Practice</vt:lpstr>
      <vt:lpstr>Tough Choices</vt:lpstr>
      <vt:lpstr>The Cradleboard</vt:lpstr>
      <vt:lpstr>Motor Vehicle Fatalities</vt:lpstr>
      <vt:lpstr>Motor Vehicle Injuries</vt:lpstr>
      <vt:lpstr>Crash Survival Challenges </vt:lpstr>
      <vt:lpstr>Why restrain children?</vt:lpstr>
      <vt:lpstr>Crash Forces</vt:lpstr>
      <vt:lpstr>What Collides in a Crash?</vt:lpstr>
      <vt:lpstr>Four Crash Types</vt:lpstr>
      <vt:lpstr>Injuries Without a Crash </vt:lpstr>
      <vt:lpstr>Restraints Prevent Injury</vt:lpstr>
      <vt:lpstr>You Can’t Survive Every Crash</vt:lpstr>
      <vt:lpstr>Common Myths</vt:lpstr>
      <vt:lpstr>3 ways to secure a child restraint </vt:lpstr>
      <vt:lpstr>Vehicle Systems</vt:lpstr>
      <vt:lpstr>Slide 24</vt:lpstr>
      <vt:lpstr>Pre-Crash  Locking Latchplates</vt:lpstr>
      <vt:lpstr>Pre-Crash Switchable Latchplates              </vt:lpstr>
      <vt:lpstr>Securing a CR With a Pre-Crash Locking Latchplate  </vt:lpstr>
      <vt:lpstr>Retractors that  Pre-Crash Lock</vt:lpstr>
      <vt:lpstr>Installing a CR with a ALR/Switchable Retractor </vt:lpstr>
      <vt:lpstr>Latch Plates Without  Pre-Crash Locking</vt:lpstr>
      <vt:lpstr>Retractor without  Pre-Crash Locking Feature</vt:lpstr>
      <vt:lpstr>What if Nothing Locks? </vt:lpstr>
      <vt:lpstr>Using a Locking Clip</vt:lpstr>
      <vt:lpstr>Lap-Shoulder Belt Only: How to Use a Locking Clip </vt:lpstr>
      <vt:lpstr>Child Restraint Lock-Off</vt:lpstr>
      <vt:lpstr>Lower Anchors and Tethers for Children (LATCH)</vt:lpstr>
      <vt:lpstr>   Using LATCH </vt:lpstr>
      <vt:lpstr>Possible Locations Top Tether Anchors  </vt:lpstr>
      <vt:lpstr>Common LATCH Misuse</vt:lpstr>
      <vt:lpstr>Airbag System</vt:lpstr>
      <vt:lpstr>Exercise #1</vt:lpstr>
      <vt:lpstr>Child Restraints Types</vt:lpstr>
      <vt:lpstr>What is the Best CR?</vt:lpstr>
      <vt:lpstr>Correct Installation Elements </vt:lpstr>
      <vt:lpstr>Child Safety Seat Installation Checklist</vt:lpstr>
      <vt:lpstr>Important!</vt:lpstr>
      <vt:lpstr>Issues to Consider</vt:lpstr>
      <vt:lpstr>Slide 48</vt:lpstr>
      <vt:lpstr>Slide 49</vt:lpstr>
      <vt:lpstr>Slide 50</vt:lpstr>
      <vt:lpstr>Slide 51</vt:lpstr>
      <vt:lpstr>Why rear-facing until age 2?</vt:lpstr>
      <vt:lpstr>Rear-facing  increases protection</vt:lpstr>
      <vt:lpstr>Slide 54</vt:lpstr>
      <vt:lpstr>   Warning!</vt:lpstr>
      <vt:lpstr>Rear–Facing Installation</vt:lpstr>
      <vt:lpstr>Securing the Infant</vt:lpstr>
      <vt:lpstr>Slide 58</vt:lpstr>
      <vt:lpstr>Rear-Facing Misuse</vt:lpstr>
      <vt:lpstr>Exercise #2</vt:lpstr>
      <vt:lpstr>Slide 61</vt:lpstr>
      <vt:lpstr>Forward-facing 5 pt harness</vt:lpstr>
      <vt:lpstr>Securing the Toddler</vt:lpstr>
      <vt:lpstr>Forward-facing Installation </vt:lpstr>
      <vt:lpstr>Combination:  Forward-Facing + Booster</vt:lpstr>
      <vt:lpstr>Vests and Integrated Seats</vt:lpstr>
      <vt:lpstr>Forward-Facing Misuse</vt:lpstr>
      <vt:lpstr>Belt Positioning Boosters</vt:lpstr>
      <vt:lpstr>Exercise #3</vt:lpstr>
      <vt:lpstr>The 5-Step Test</vt:lpstr>
      <vt:lpstr>Misuse issues for all types of CR’s</vt:lpstr>
      <vt:lpstr>Seat Belt Misuse</vt:lpstr>
      <vt:lpstr>Non-Regulated Products</vt:lpstr>
      <vt:lpstr>Wrap Up</vt:lpstr>
      <vt:lpstr>Additional Resources</vt:lpstr>
      <vt:lpstr> (Your contact information here)</vt:lpstr>
    </vt:vector>
  </TitlesOfParts>
  <Company>NPAIHB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Candice Jimenez</dc:creator>
  <cp:lastModifiedBy>Rebecca Hunt</cp:lastModifiedBy>
  <cp:revision>304</cp:revision>
  <cp:lastPrinted>2014-07-17T22:37:20Z</cp:lastPrinted>
  <dcterms:created xsi:type="dcterms:W3CDTF">2014-05-09T16:01:20Z</dcterms:created>
  <dcterms:modified xsi:type="dcterms:W3CDTF">2015-04-22T22:03:02Z</dcterms:modified>
</cp:coreProperties>
</file>