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56" r:id="rId2"/>
    <p:sldId id="333" r:id="rId3"/>
    <p:sldId id="334" r:id="rId4"/>
    <p:sldId id="274" r:id="rId5"/>
    <p:sldId id="275" r:id="rId6"/>
    <p:sldId id="258" r:id="rId7"/>
    <p:sldId id="260" r:id="rId8"/>
    <p:sldId id="261" r:id="rId9"/>
    <p:sldId id="266" r:id="rId10"/>
    <p:sldId id="323" r:id="rId11"/>
    <p:sldId id="344" r:id="rId12"/>
    <p:sldId id="328" r:id="rId13"/>
    <p:sldId id="324" r:id="rId14"/>
    <p:sldId id="338" r:id="rId15"/>
    <p:sldId id="327" r:id="rId16"/>
    <p:sldId id="345" r:id="rId17"/>
    <p:sldId id="330" r:id="rId18"/>
    <p:sldId id="332" r:id="rId19"/>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2" autoAdjust="0"/>
    <p:restoredTop sz="76893" autoAdjust="0"/>
  </p:normalViewPr>
  <p:slideViewPr>
    <p:cSldViewPr snapToGrid="0" snapToObjects="1">
      <p:cViewPr>
        <p:scale>
          <a:sx n="66" d="100"/>
          <a:sy n="66" d="100"/>
        </p:scale>
        <p:origin x="-1488" y="342"/>
      </p:cViewPr>
      <p:guideLst>
        <p:guide orient="horz" pos="2160"/>
        <p:guide pos="2880"/>
      </p:guideLst>
    </p:cSldViewPr>
  </p:slideViewPr>
  <p:outlineViewPr>
    <p:cViewPr>
      <p:scale>
        <a:sx n="33" d="100"/>
        <a:sy n="33" d="100"/>
      </p:scale>
      <p:origin x="0" y="29784"/>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4" d="100"/>
          <a:sy n="54" d="100"/>
        </p:scale>
        <p:origin x="-2820" y="-108"/>
      </p:cViewPr>
      <p:guideLst>
        <p:guide orient="horz" pos="2932"/>
        <p:guide pos="221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3043343" cy="465455"/>
          </a:xfrm>
          <a:prstGeom prst="rect">
            <a:avLst/>
          </a:prstGeom>
        </p:spPr>
        <p:txBody>
          <a:bodyPr vert="horz" lIns="93324" tIns="46662" rIns="93324" bIns="46662" rtlCol="0"/>
          <a:lstStyle>
            <a:lvl1pPr algn="l">
              <a:defRPr sz="1200"/>
            </a:lvl1pPr>
          </a:lstStyle>
          <a:p>
            <a:endParaRPr lang="en-US"/>
          </a:p>
        </p:txBody>
      </p:sp>
    </p:spTree>
    <p:extLst>
      <p:ext uri="{BB962C8B-B14F-4D97-AF65-F5344CB8AC3E}">
        <p14:creationId xmlns="" xmlns:p14="http://schemas.microsoft.com/office/powerpoint/2010/main" val="37218378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5" y="3"/>
            <a:ext cx="3043343" cy="465455"/>
          </a:xfrm>
          <a:prstGeom prst="rect">
            <a:avLst/>
          </a:prstGeom>
        </p:spPr>
        <p:txBody>
          <a:bodyPr vert="horz" lIns="93324" tIns="46662" rIns="93324" bIns="46662" rtlCol="0"/>
          <a:lstStyle>
            <a:lvl1pPr algn="r">
              <a:defRPr sz="1200"/>
            </a:lvl1pPr>
          </a:lstStyle>
          <a:p>
            <a:fld id="{9BF24E9A-ADD0-C142-BA53-B3BAD296E9C3}" type="datetimeFigureOut">
              <a:rPr lang="en-US" smtClean="0"/>
              <a:pPr/>
              <a:t>4/24/2015</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6"/>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8842033"/>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5" y="8842033"/>
            <a:ext cx="3043343" cy="465455"/>
          </a:xfrm>
          <a:prstGeom prst="rect">
            <a:avLst/>
          </a:prstGeom>
        </p:spPr>
        <p:txBody>
          <a:bodyPr vert="horz" lIns="93324" tIns="46662" rIns="93324" bIns="46662" rtlCol="0" anchor="b"/>
          <a:lstStyle>
            <a:lvl1pPr algn="r">
              <a:defRPr sz="1200"/>
            </a:lvl1pPr>
          </a:lstStyle>
          <a:p>
            <a:fld id="{05746064-F7F1-8F49-9DBA-24644550E7D7}" type="slidenum">
              <a:rPr lang="en-US" smtClean="0"/>
              <a:pPr/>
              <a:t>‹#›</a:t>
            </a:fld>
            <a:endParaRPr lang="en-US"/>
          </a:p>
        </p:txBody>
      </p:sp>
    </p:spTree>
    <p:extLst>
      <p:ext uri="{BB962C8B-B14F-4D97-AF65-F5344CB8AC3E}">
        <p14:creationId xmlns="" xmlns:p14="http://schemas.microsoft.com/office/powerpoint/2010/main" val="78637019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pPr defTabSz="933237" fontAlgn="base">
              <a:spcBef>
                <a:spcPct val="30000"/>
              </a:spcBef>
              <a:spcAft>
                <a:spcPct val="0"/>
              </a:spcAft>
              <a:defRPr/>
            </a:pPr>
            <a:r>
              <a:rPr lang="en-US" b="1" dirty="0" smtClean="0"/>
              <a:t>This is a </a:t>
            </a:r>
            <a:r>
              <a:rPr lang="en-US" b="0" dirty="0" smtClean="0"/>
              <a:t>15 minutes</a:t>
            </a:r>
            <a:r>
              <a:rPr lang="en-US" b="0" baseline="0" dirty="0" smtClean="0"/>
              <a:t> presentation based upon the </a:t>
            </a:r>
            <a:r>
              <a:rPr lang="en-US" b="1" dirty="0" smtClean="0"/>
              <a:t>8-12 hour IHS</a:t>
            </a:r>
            <a:r>
              <a:rPr lang="en-US" b="1" baseline="0" dirty="0" smtClean="0"/>
              <a:t> </a:t>
            </a:r>
            <a:r>
              <a:rPr lang="en-US" dirty="0" smtClean="0"/>
              <a:t>SNAP training,</a:t>
            </a:r>
            <a:r>
              <a:rPr lang="en-US" baseline="0" dirty="0" smtClean="0"/>
              <a:t> developed by the Native CHILDREN ALWAYS RIDE SAFE (Native CARS) program</a:t>
            </a:r>
            <a:r>
              <a:rPr lang="en-US" dirty="0" smtClean="0"/>
              <a:t>.  </a:t>
            </a:r>
          </a:p>
          <a:p>
            <a:pPr defTabSz="933237" fontAlgn="base">
              <a:spcBef>
                <a:spcPct val="30000"/>
              </a:spcBef>
              <a:spcAft>
                <a:spcPct val="0"/>
              </a:spcAft>
              <a:defRPr/>
            </a:pPr>
            <a:endParaRPr lang="en-US" dirty="0" smtClean="0"/>
          </a:p>
          <a:p>
            <a:pPr defTabSz="933237" fontAlgn="base">
              <a:spcBef>
                <a:spcPct val="30000"/>
              </a:spcBef>
              <a:spcAft>
                <a:spcPct val="0"/>
              </a:spcAft>
              <a:defRPr/>
            </a:pPr>
            <a:r>
              <a:rPr lang="en-US" dirty="0" smtClean="0"/>
              <a:t>This training was developed to help people like yourself to transport children safely in American Indian and Alaska Native communities.  Throughout this training I will be referring to American Indian and Alaska Native communities as either “Native American” or “tribal.”  I will sometimes</a:t>
            </a:r>
            <a:r>
              <a:rPr lang="en-US" baseline="0" dirty="0" smtClean="0"/>
              <a:t> refer to a child restraint as “car seat” or “child restraint (CR).”</a:t>
            </a:r>
            <a:endParaRPr lang="en-US" dirty="0" smtClean="0"/>
          </a:p>
          <a:p>
            <a:pPr defTabSz="933237" fontAlgn="base">
              <a:spcBef>
                <a:spcPct val="30000"/>
              </a:spcBef>
              <a:spcAft>
                <a:spcPct val="0"/>
              </a:spcAft>
              <a:defRPr/>
            </a:pPr>
            <a:endParaRPr lang="en-US" dirty="0" smtClean="0"/>
          </a:p>
          <a:p>
            <a:pPr defTabSz="466618">
              <a:buFontTx/>
              <a:buNone/>
              <a:defRPr/>
            </a:pPr>
            <a:r>
              <a:rPr lang="en-US" dirty="0" smtClean="0"/>
              <a:t>This training </a:t>
            </a:r>
            <a:r>
              <a:rPr lang="en-US" b="1" dirty="0" smtClean="0"/>
              <a:t>provides </a:t>
            </a:r>
            <a:r>
              <a:rPr lang="en-US" dirty="0" smtClean="0"/>
              <a:t>a basic overview of</a:t>
            </a:r>
            <a:r>
              <a:rPr lang="en-US" baseline="0" dirty="0" smtClean="0"/>
              <a:t> </a:t>
            </a:r>
            <a:r>
              <a:rPr lang="en-US" dirty="0" smtClean="0"/>
              <a:t>Child Passenger Safety, specifically</a:t>
            </a:r>
            <a:r>
              <a:rPr lang="en-US" baseline="0" dirty="0" smtClean="0"/>
              <a:t> booster seat use</a:t>
            </a:r>
            <a:r>
              <a:rPr lang="en-US" dirty="0" smtClean="0"/>
              <a:t>.</a:t>
            </a:r>
            <a:r>
              <a:rPr lang="en-US" baseline="0" dirty="0" smtClean="0"/>
              <a:t> This is a very quick introduction, and you, as the trainer are not </a:t>
            </a:r>
            <a:r>
              <a:rPr lang="en-US" dirty="0" smtClean="0"/>
              <a:t>expected to know all the answers. If a parent/caregiver asks a question you do not know the answer to, it is okay to tell them “I don’t know, </a:t>
            </a:r>
            <a:r>
              <a:rPr lang="en-US" b="1" dirty="0" smtClean="0"/>
              <a:t>but</a:t>
            </a:r>
            <a:r>
              <a:rPr lang="en-US" dirty="0" smtClean="0"/>
              <a:t> I will find out”.  You can then contact your local child passenger safety technician</a:t>
            </a:r>
            <a:r>
              <a:rPr lang="en-US" baseline="0" dirty="0" smtClean="0"/>
              <a:t> f</a:t>
            </a:r>
            <a:r>
              <a:rPr lang="en-US" dirty="0" smtClean="0"/>
              <a:t>or</a:t>
            </a:r>
            <a:r>
              <a:rPr lang="en-US" baseline="0" dirty="0" smtClean="0"/>
              <a:t> further information.</a:t>
            </a:r>
            <a:r>
              <a:rPr lang="en-US" dirty="0" smtClean="0"/>
              <a:t> </a:t>
            </a:r>
          </a:p>
          <a:p>
            <a:pPr defTabSz="466618">
              <a:buFontTx/>
              <a:buChar char="•"/>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There is a National standardized CPS technician training which certifies individuals as Child Passenger Seat technicians and instructors.  This in-depth training is usually 3-4 days long and combines classroom instruction, hands on exercises with CRs and vehicles, and a community safety seat checkup event.  After this rigorous certification students are able to demonstrate proper use, installation of car seats, and safety belts; as well as teach these skills to caregivers.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For more information Visit http://cert.safekids.org</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p>
          <a:p>
            <a:r>
              <a:rPr lang="en-US" b="1" u="sng" dirty="0" smtClean="0"/>
              <a:t>Training</a:t>
            </a:r>
            <a:r>
              <a:rPr lang="en-US" b="1" u="sng" baseline="0" dirty="0" smtClean="0"/>
              <a:t> </a:t>
            </a:r>
            <a:r>
              <a:rPr lang="en-US" b="1" u="sng" dirty="0" smtClean="0"/>
              <a:t>Estimate</a:t>
            </a:r>
            <a:endParaRPr lang="en-US" b="1" u="sng" baseline="0" dirty="0" smtClean="0"/>
          </a:p>
          <a:p>
            <a:r>
              <a:rPr lang="en-US" baseline="0" dirty="0" smtClean="0"/>
              <a:t>Sign-in/Introductions: 5-10 minutes</a:t>
            </a:r>
          </a:p>
          <a:p>
            <a:r>
              <a:rPr lang="en-US" baseline="0" dirty="0" smtClean="0"/>
              <a:t>Power Point: 15 minutes (answering questions as you go)</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Wrap up: 5 minutes</a:t>
            </a:r>
          </a:p>
          <a:p>
            <a:r>
              <a:rPr lang="en-US" b="1" baseline="0" dirty="0" smtClean="0"/>
              <a:t>Total Time estimate: 30 minutes</a:t>
            </a:r>
          </a:p>
        </p:txBody>
      </p:sp>
      <p:sp>
        <p:nvSpPr>
          <p:cNvPr id="4" name="Slide Number Placeholder 3"/>
          <p:cNvSpPr>
            <a:spLocks noGrp="1"/>
          </p:cNvSpPr>
          <p:nvPr>
            <p:ph type="sldNum" sz="quarter" idx="10"/>
          </p:nvPr>
        </p:nvSpPr>
        <p:spPr/>
        <p:txBody>
          <a:bodyPr/>
          <a:lstStyle/>
          <a:p>
            <a:fld id="{05746064-F7F1-8F49-9DBA-24644550E7D7}" type="slidenum">
              <a:rPr lang="en-US" smtClean="0"/>
              <a:pPr/>
              <a:t>1</a:t>
            </a:fld>
            <a:endParaRPr lang="en-US" dirty="0"/>
          </a:p>
        </p:txBody>
      </p:sp>
    </p:spTree>
    <p:extLst>
      <p:ext uri="{BB962C8B-B14F-4D97-AF65-F5344CB8AC3E}">
        <p14:creationId xmlns="" xmlns:p14="http://schemas.microsoft.com/office/powerpoint/2010/main" val="3284047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F421F5FE-EE3A-49AD-8608-B8F521FBE541}" type="slidenum">
              <a:rPr lang="en-US"/>
              <a:pPr/>
              <a:t>10</a:t>
            </a:fld>
            <a:endParaRPr lang="en-US" dirty="0"/>
          </a:p>
        </p:txBody>
      </p:sp>
      <p:sp>
        <p:nvSpPr>
          <p:cNvPr id="19459" name="Rectangle 2"/>
          <p:cNvSpPr>
            <a:spLocks noGrp="1" noRot="1" noChangeAspect="1" noChangeArrowheads="1" noTextEdit="1"/>
          </p:cNvSpPr>
          <p:nvPr>
            <p:ph type="sldImg"/>
          </p:nvPr>
        </p:nvSpPr>
        <p:spPr>
          <a:xfrm>
            <a:off x="1184275" y="698500"/>
            <a:ext cx="4654550" cy="3490913"/>
          </a:xfrm>
          <a:ln/>
        </p:spPr>
      </p:sp>
      <p:sp>
        <p:nvSpPr>
          <p:cNvPr id="19460"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Booster seats are for children who outgrow their forward-facing CR. They use the </a:t>
            </a:r>
            <a:r>
              <a:rPr lang="en-US" b="1" dirty="0" smtClean="0">
                <a:latin typeface="Times New Roman" pitchFamily="18" charset="0"/>
              </a:rPr>
              <a:t>seatbelt</a:t>
            </a:r>
            <a:r>
              <a:rPr lang="en-US" dirty="0" smtClean="0">
                <a:latin typeface="Times New Roman" pitchFamily="18" charset="0"/>
              </a:rPr>
              <a:t> systems by raising up the child so that the seatbelt comes across the child’s hips, not the belly and the shoulders, not the neck. They have a lower weight limit of 30-40 lbs. and an upper limit of 80-100 lbs.  </a:t>
            </a:r>
          </a:p>
          <a:p>
            <a:pPr eaLnBrk="1" hangingPunct="1"/>
            <a:endParaRPr lang="en-US" dirty="0" smtClean="0">
              <a:latin typeface="Times New Roman" pitchFamily="18" charset="0"/>
            </a:endParaRPr>
          </a:p>
          <a:p>
            <a:pPr marL="174982" indent="-174982">
              <a:buFont typeface="Arial" panose="020B0604020202020204" pitchFamily="34" charset="0"/>
              <a:buChar char="•"/>
            </a:pPr>
            <a:r>
              <a:rPr lang="en-US" dirty="0" smtClean="0">
                <a:latin typeface="Times New Roman" pitchFamily="18" charset="0"/>
              </a:rPr>
              <a:t>All boosters </a:t>
            </a:r>
            <a:r>
              <a:rPr lang="en-US" b="1" dirty="0" smtClean="0">
                <a:latin typeface="Times New Roman" pitchFamily="18" charset="0"/>
              </a:rPr>
              <a:t>must be used with a lap and shoulder belt only. </a:t>
            </a:r>
          </a:p>
          <a:p>
            <a:pPr marL="174982" indent="-174982">
              <a:buFont typeface="Arial" panose="020B0604020202020204" pitchFamily="34" charset="0"/>
              <a:buChar char="•"/>
            </a:pPr>
            <a:r>
              <a:rPr lang="en-US" dirty="0" smtClean="0">
                <a:latin typeface="Times New Roman" pitchFamily="18" charset="0"/>
              </a:rPr>
              <a:t>If the vehicle seat backs are low or do not have head restraints you must use a high back booster. </a:t>
            </a:r>
          </a:p>
          <a:p>
            <a:pPr marL="174982" indent="-174982">
              <a:buFont typeface="Arial" panose="020B0604020202020204" pitchFamily="34" charset="0"/>
              <a:buChar char="•"/>
            </a:pPr>
            <a:r>
              <a:rPr lang="en-US" dirty="0" smtClean="0">
                <a:latin typeface="Times New Roman" pitchFamily="18" charset="0"/>
              </a:rPr>
              <a:t>If the vehicle seat backs are high or have head restraints you may use either a backless or high back booster.  </a:t>
            </a:r>
            <a:r>
              <a:rPr lang="en-US" b="1" dirty="0" smtClean="0">
                <a:latin typeface="Times New Roman" pitchFamily="18" charset="0"/>
              </a:rPr>
              <a:t>See examples above.</a:t>
            </a:r>
          </a:p>
          <a:p>
            <a:pPr marL="174982" indent="-174982">
              <a:buFont typeface="Arial" panose="020B0604020202020204" pitchFamily="34" charset="0"/>
              <a:buChar char="•"/>
            </a:pPr>
            <a:r>
              <a:rPr lang="en-US" dirty="0" smtClean="0">
                <a:latin typeface="Times New Roman" pitchFamily="18" charset="0"/>
              </a:rPr>
              <a:t>The child’s ears should not be above the back of the vehicle seat or the top of the head restraint.</a:t>
            </a:r>
          </a:p>
          <a:p>
            <a:pPr marL="174982" indent="-174982">
              <a:buFont typeface="Arial" panose="020B0604020202020204" pitchFamily="34" charset="0"/>
              <a:buChar char="•"/>
            </a:pPr>
            <a:r>
              <a:rPr lang="en-US" dirty="0" smtClean="0">
                <a:latin typeface="Times New Roman" pitchFamily="18" charset="0"/>
              </a:rPr>
              <a:t>Most boosters come with a shoulder belt positioner to adjust the shoulder belt height on the child.  </a:t>
            </a:r>
          </a:p>
          <a:p>
            <a:pPr marL="174982" indent="-174982">
              <a:buFont typeface="Arial" panose="020B0604020202020204" pitchFamily="34" charset="0"/>
              <a:buChar char="•"/>
            </a:pPr>
            <a:r>
              <a:rPr lang="en-US" dirty="0" smtClean="0">
                <a:latin typeface="Times New Roman" pitchFamily="18" charset="0"/>
              </a:rPr>
              <a:t>Some newer boosters have the option to use the tether or lower anchors.</a:t>
            </a:r>
          </a:p>
          <a:p>
            <a:pPr marL="174982" indent="-174982">
              <a:buFont typeface="Arial" panose="020B0604020202020204" pitchFamily="34" charset="0"/>
              <a:buChar char="•"/>
            </a:pPr>
            <a:r>
              <a:rPr lang="en-US" dirty="0" smtClean="0">
                <a:latin typeface="Times New Roman" pitchFamily="18" charset="0"/>
              </a:rPr>
              <a:t>Children should stay in a booster until they can pass the 5-Step Test.</a:t>
            </a:r>
          </a:p>
          <a:p>
            <a:pPr eaLnBrk="1" hangingPunct="1"/>
            <a:endParaRPr lang="en-US" dirty="0"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F7242A98-6E92-445A-9F71-F02D19847837}" type="slidenum">
              <a:rPr lang="en-US"/>
              <a:pPr/>
              <a:t>11</a:t>
            </a:fld>
            <a:endParaRPr lang="en-US"/>
          </a:p>
        </p:txBody>
      </p:sp>
      <p:sp>
        <p:nvSpPr>
          <p:cNvPr id="11267" name="Rectangle 2"/>
          <p:cNvSpPr>
            <a:spLocks noGrp="1" noRot="1" noChangeAspect="1" noChangeArrowheads="1" noTextEdit="1"/>
          </p:cNvSpPr>
          <p:nvPr>
            <p:ph type="sldImg"/>
          </p:nvPr>
        </p:nvSpPr>
        <p:spPr>
          <a:xfrm>
            <a:off x="1184275" y="698500"/>
            <a:ext cx="4654550" cy="3490913"/>
          </a:xfrm>
          <a:ln/>
        </p:spPr>
      </p:sp>
      <p:sp>
        <p:nvSpPr>
          <p:cNvPr id="11268" name="Rectangle 3"/>
          <p:cNvSpPr>
            <a:spLocks noGrp="1" noChangeArrowheads="1"/>
          </p:cNvSpPr>
          <p:nvPr>
            <p:ph type="body" idx="1"/>
          </p:nvPr>
        </p:nvSpPr>
        <p:spPr>
          <a:noFill/>
          <a:ln/>
        </p:spPr>
        <p:txBody>
          <a:bodyPr/>
          <a:lstStyle/>
          <a:p>
            <a:pPr eaLnBrk="1" hangingPunct="1"/>
            <a:r>
              <a:rPr lang="en-US" sz="1100" dirty="0" smtClean="0"/>
              <a:t>Read slide.</a:t>
            </a:r>
          </a:p>
          <a:p>
            <a:pPr eaLnBrk="1" hangingPunct="1"/>
            <a:endParaRPr lang="en-US" sz="1100" dirty="0" smtClean="0"/>
          </a:p>
          <a:p>
            <a:pPr eaLnBrk="1" hangingPunct="1"/>
            <a:r>
              <a:rPr lang="en-US" sz="1100" dirty="0" smtClean="0"/>
              <a:t>Young children who are placed in vehicle belts rather than booster seats are twice as likely to suffer devastating injuries, including severe damage to the brain, liver, spleen, stomach, and spinal cord. Most children need to use a booster seat until age 10-12 for maximum protection and improved comfort in the car. </a:t>
            </a:r>
            <a:endParaRPr lang="en-US" sz="11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49CFBB-411A-4C8D-9FF8-C49456CF2986}" type="slidenum">
              <a:rPr lang="en-US"/>
              <a:pPr/>
              <a:t>12</a:t>
            </a:fld>
            <a:endParaRPr lang="en-US"/>
          </a:p>
        </p:txBody>
      </p:sp>
      <p:sp>
        <p:nvSpPr>
          <p:cNvPr id="36866" name="Rectangle 2"/>
          <p:cNvSpPr>
            <a:spLocks noGrp="1" noRot="1" noChangeAspect="1" noChangeArrowheads="1" noTextEdit="1"/>
          </p:cNvSpPr>
          <p:nvPr>
            <p:ph type="sldImg"/>
          </p:nvPr>
        </p:nvSpPr>
        <p:spPr>
          <a:xfrm>
            <a:off x="1184275" y="698500"/>
            <a:ext cx="4654550" cy="3490913"/>
          </a:xfrm>
          <a:ln/>
        </p:spPr>
      </p:sp>
      <p:sp>
        <p:nvSpPr>
          <p:cNvPr id="36867" name="Rectangle 3"/>
          <p:cNvSpPr>
            <a:spLocks noGrp="1" noChangeArrowheads="1"/>
          </p:cNvSpPr>
          <p:nvPr>
            <p:ph type="body" idx="1"/>
          </p:nvPr>
        </p:nvSpPr>
        <p:spPr/>
        <p:txBody>
          <a:bodyPr/>
          <a:lstStyle/>
          <a:p>
            <a:r>
              <a:rPr lang="en-US" dirty="0" smtClean="0"/>
              <a:t>Q-My child is eight years old. Isn't she old enough to use a regular safety belt now? </a:t>
            </a:r>
          </a:p>
          <a:p>
            <a:r>
              <a:rPr lang="en-US" dirty="0" smtClean="0"/>
              <a:t>A-No. Vehicle seats and belts are designed for adult bodies. For children who have outgrown a safety seat with a harness, a booster seat is needed to keep the lap belt on the upper thighs and the shoulder belt centered on the shoulder and chest.</a:t>
            </a:r>
          </a:p>
          <a:p>
            <a:r>
              <a:rPr lang="en-US" dirty="0" smtClean="0"/>
              <a:t>   </a:t>
            </a:r>
          </a:p>
          <a:p>
            <a:r>
              <a:rPr lang="en-US" dirty="0" smtClean="0"/>
              <a:t>Q-How can I tell when my child has outgrown his safety seat?</a:t>
            </a:r>
          </a:p>
          <a:p>
            <a:r>
              <a:rPr lang="en-US" dirty="0" smtClean="0"/>
              <a:t>A-Children should ride in a safety seat with a complete harness system as long as possible. Most current models fit up to 50 lbs. or more, but some fit only up to 40 lbs. Check the weight limit on the labels or in the instruction booklet and make sure the shoulders are at or below the top strap slots.   </a:t>
            </a:r>
          </a:p>
          <a:p>
            <a:endParaRPr lang="en-US" dirty="0" smtClean="0"/>
          </a:p>
          <a:p>
            <a:r>
              <a:rPr lang="en-US" dirty="0" smtClean="0"/>
              <a:t>Q-What about children who outgrow their safety seats before age four?</a:t>
            </a:r>
          </a:p>
          <a:p>
            <a:r>
              <a:rPr lang="en-US" dirty="0" smtClean="0"/>
              <a:t>A-Most 2-year-olds and many 3-year-olds are too immature to sit still in a booster with a lap and shoulder belt, which allows them to lean forward or sideways. Parents should consider getting a larger seat or a harness system for younger or more active children who outgrow their safety seats. </a:t>
            </a:r>
          </a:p>
          <a:p>
            <a:r>
              <a:rPr lang="en-US" dirty="0" smtClean="0"/>
              <a:t>  </a:t>
            </a:r>
          </a:p>
          <a:p>
            <a:r>
              <a:rPr lang="en-US" dirty="0" smtClean="0"/>
              <a:t>Q-Why is it important for a child who has outgrown a regular safety seat to use a booster? </a:t>
            </a:r>
          </a:p>
          <a:p>
            <a:r>
              <a:rPr lang="en-US" dirty="0" smtClean="0"/>
              <a:t>A-Older children have a higher rate of injury than younger ones for several reasons. Many of them place the shoulder belt under the arm or behind the back. They tend to ride out of position, either sliding forward to the edge of the vehicle seat or slouching downward. Older children are less likely to be buckled up, perhaps because vehicle seats and belts are not comfortable for them.    </a:t>
            </a:r>
          </a:p>
          <a:p>
            <a:endParaRPr lang="en-US" dirty="0" smtClean="0"/>
          </a:p>
          <a:p>
            <a:r>
              <a:rPr lang="en-US" dirty="0" smtClean="0"/>
              <a:t>Q-What about cars with only lap belts in the back seat?</a:t>
            </a:r>
          </a:p>
          <a:p>
            <a:r>
              <a:rPr lang="en-US" dirty="0" smtClean="0"/>
              <a:t>A-Never use a booster with only a lap belt! Although two shoulder belts have been required in vehicle back seats since 1989, many families have cars with lap-only belts in the center or older cars with no rear shoulder belts. With the wide variety of products with harnesses certified above 40 lbs. now available, there are excellent options for lap belt only locations.  </a:t>
            </a:r>
          </a:p>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75016E08-C3D0-41A1-BCC3-160325005D35}" type="slidenum">
              <a:rPr lang="en-US"/>
              <a:pPr/>
              <a:t>13</a:t>
            </a:fld>
            <a:endParaRPr lang="en-US" dirty="0"/>
          </a:p>
        </p:txBody>
      </p:sp>
      <p:sp>
        <p:nvSpPr>
          <p:cNvPr id="20483" name="Rectangle 2"/>
          <p:cNvSpPr>
            <a:spLocks noGrp="1" noRot="1" noChangeAspect="1" noChangeArrowheads="1" noTextEdit="1"/>
          </p:cNvSpPr>
          <p:nvPr>
            <p:ph type="sldImg"/>
          </p:nvPr>
        </p:nvSpPr>
        <p:spPr>
          <a:xfrm>
            <a:off x="1184275" y="698500"/>
            <a:ext cx="4654550" cy="3490913"/>
          </a:xfrm>
          <a:ln/>
        </p:spPr>
      </p:sp>
      <p:sp>
        <p:nvSpPr>
          <p:cNvPr id="20484"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Children</a:t>
            </a:r>
            <a:r>
              <a:rPr lang="en-US" baseline="0" dirty="0" smtClean="0">
                <a:latin typeface="Times New Roman" pitchFamily="18" charset="0"/>
              </a:rPr>
              <a:t> are ready to transition from using a child restraint to a seat belt when they can pass a 5-step test.</a:t>
            </a:r>
            <a:endParaRPr lang="en-US" dirty="0" smtClean="0">
              <a:latin typeface="Times New Roman" pitchFamily="18" charset="0"/>
            </a:endParaRPr>
          </a:p>
          <a:p>
            <a:pPr eaLnBrk="1" hangingPunct="1"/>
            <a:endParaRPr lang="en-US" dirty="0" smtClean="0">
              <a:latin typeface="Times New Roman" pitchFamily="18" charset="0"/>
            </a:endParaRPr>
          </a:p>
          <a:p>
            <a:pPr eaLnBrk="1" hangingPunct="1"/>
            <a:r>
              <a:rPr lang="en-US" dirty="0" smtClean="0">
                <a:latin typeface="Times New Roman" pitchFamily="18" charset="0"/>
              </a:rPr>
              <a:t>According to </a:t>
            </a:r>
            <a:r>
              <a:rPr lang="en-US" dirty="0" err="1" smtClean="0">
                <a:latin typeface="Times New Roman" pitchFamily="18" charset="0"/>
              </a:rPr>
              <a:t>SafetyBeltSafe</a:t>
            </a:r>
            <a:r>
              <a:rPr lang="en-US" dirty="0" smtClean="0">
                <a:latin typeface="Times New Roman" pitchFamily="18" charset="0"/>
              </a:rPr>
              <a:t> USA*, this is the 5-Step test:</a:t>
            </a:r>
          </a:p>
          <a:p>
            <a:pPr eaLnBrk="1" hangingPunct="1">
              <a:buFontTx/>
              <a:buChar char="•"/>
            </a:pPr>
            <a:endParaRPr lang="en-US" dirty="0" smtClean="0">
              <a:latin typeface="Times New Roman" pitchFamily="18" charset="0"/>
            </a:endParaRPr>
          </a:p>
          <a:p>
            <a:pPr eaLnBrk="1" hangingPunct="1"/>
            <a:r>
              <a:rPr lang="en-US" dirty="0" smtClean="0">
                <a:latin typeface="Times New Roman" pitchFamily="18" charset="0"/>
              </a:rPr>
              <a:t> READ Slide</a:t>
            </a:r>
          </a:p>
          <a:p>
            <a:pPr eaLnBrk="1" hangingPunct="1"/>
            <a:endParaRPr lang="en-US" dirty="0" smtClean="0">
              <a:latin typeface="Times New Roman" pitchFamily="18" charset="0"/>
            </a:endParaRPr>
          </a:p>
          <a:p>
            <a:pPr eaLnBrk="1" hangingPunct="1"/>
            <a:r>
              <a:rPr lang="en-US" dirty="0" smtClean="0">
                <a:latin typeface="Times New Roman" pitchFamily="18" charset="0"/>
              </a:rPr>
              <a:t>If you answered "no" to any of these questions, your child needs a booster seat.  </a:t>
            </a:r>
          </a:p>
          <a:p>
            <a:pPr eaLnBrk="1" hangingPunct="1"/>
            <a:r>
              <a:rPr lang="en-US" dirty="0" smtClean="0">
                <a:latin typeface="Times New Roman" pitchFamily="18" charset="0"/>
              </a:rPr>
              <a:t>If you answered “yes” to all of these questions then your child is ready for a seat belt.</a:t>
            </a:r>
          </a:p>
          <a:p>
            <a:pPr eaLnBrk="1" hangingPunct="1"/>
            <a:endParaRPr lang="en-US" dirty="0" smtClean="0">
              <a:latin typeface="Times New Roman" pitchFamily="18" charset="0"/>
            </a:endParaRPr>
          </a:p>
          <a:p>
            <a:pPr eaLnBrk="1" hangingPunct="1"/>
            <a:r>
              <a:rPr lang="en-US" dirty="0" smtClean="0">
                <a:latin typeface="Times New Roman" pitchFamily="18" charset="0"/>
              </a:rPr>
              <a:t>A lap/shoulder belt offers the best protection. A lap belt is a poor second choice but is better than no restraint.</a:t>
            </a:r>
          </a:p>
          <a:p>
            <a:pPr eaLnBrk="1" hangingPunct="1"/>
            <a:endParaRPr lang="en-US" dirty="0" smtClean="0">
              <a:latin typeface="Times New Roman" pitchFamily="18" charset="0"/>
            </a:endParaRPr>
          </a:p>
          <a:p>
            <a:pPr eaLnBrk="1" hangingPunct="1"/>
            <a:r>
              <a:rPr lang="en-US" dirty="0" smtClean="0">
                <a:latin typeface="Times New Roman" pitchFamily="18" charset="0"/>
              </a:rPr>
              <a:t>*</a:t>
            </a:r>
            <a:r>
              <a:rPr lang="en-US" dirty="0" err="1" smtClean="0">
                <a:latin typeface="Times New Roman" pitchFamily="18" charset="0"/>
              </a:rPr>
              <a:t>SafetyBeltSafe</a:t>
            </a:r>
            <a:r>
              <a:rPr lang="en-US" dirty="0" smtClean="0">
                <a:latin typeface="Times New Roman" pitchFamily="18" charset="0"/>
              </a:rPr>
              <a:t> U.S.A.  P.O. Box 553, Altadena, CA 91003</a:t>
            </a:r>
          </a:p>
          <a:p>
            <a:pPr eaLnBrk="1" hangingPunct="1"/>
            <a:endParaRPr lang="en-US" dirty="0"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FEF427B7-6058-449D-943F-957C70B2B4CC}" type="slidenum">
              <a:rPr lang="en-US"/>
              <a:pPr/>
              <a:t>14</a:t>
            </a:fld>
            <a:endParaRPr lang="en-US" dirty="0"/>
          </a:p>
        </p:txBody>
      </p:sp>
      <p:sp>
        <p:nvSpPr>
          <p:cNvPr id="22531" name="Rectangle 2"/>
          <p:cNvSpPr>
            <a:spLocks noGrp="1" noRot="1" noChangeAspect="1" noChangeArrowheads="1" noTextEdit="1"/>
          </p:cNvSpPr>
          <p:nvPr>
            <p:ph type="sldImg"/>
          </p:nvPr>
        </p:nvSpPr>
        <p:spPr>
          <a:xfrm>
            <a:off x="1184275" y="698500"/>
            <a:ext cx="4654550" cy="3490913"/>
          </a:xfrm>
          <a:ln/>
        </p:spPr>
      </p:sp>
      <p:sp>
        <p:nvSpPr>
          <p:cNvPr id="22532"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Almost 4 out of every 5 people have installed their CR incorrectly. Misuse may make the CR unsafe. </a:t>
            </a:r>
          </a:p>
          <a:p>
            <a:pPr eaLnBrk="1" hangingPunct="1"/>
            <a:endParaRPr lang="en-US" dirty="0" smtClean="0">
              <a:latin typeface="Times New Roman" pitchFamily="18" charset="0"/>
            </a:endParaRPr>
          </a:p>
          <a:p>
            <a:pPr eaLnBrk="1" hangingPunct="1"/>
            <a:r>
              <a:rPr lang="en-US" dirty="0" smtClean="0">
                <a:latin typeface="Times New Roman" pitchFamily="18" charset="0"/>
              </a:rPr>
              <a:t>Some common misuse you might see: </a:t>
            </a:r>
          </a:p>
          <a:p>
            <a:pPr eaLnBrk="1" hangingPunct="1"/>
            <a:endParaRPr lang="en-US" dirty="0" smtClean="0">
              <a:latin typeface="Times New Roman" pitchFamily="18" charset="0"/>
            </a:endParaRPr>
          </a:p>
          <a:p>
            <a:pPr eaLnBrk="1" hangingPunct="1"/>
            <a:r>
              <a:rPr lang="en-US" dirty="0" smtClean="0">
                <a:latin typeface="Times New Roman" pitchFamily="18" charset="0"/>
                <a:cs typeface="Times New Roman" pitchFamily="18" charset="0"/>
              </a:rPr>
              <a:t>●</a:t>
            </a:r>
            <a:r>
              <a:rPr lang="en-US" dirty="0" smtClean="0">
                <a:latin typeface="Times New Roman" pitchFamily="18" charset="0"/>
              </a:rPr>
              <a:t> Not buckling the child into the CR. </a:t>
            </a:r>
          </a:p>
          <a:p>
            <a:pPr eaLnBrk="1" hangingPunct="1"/>
            <a:endParaRPr lang="en-US" dirty="0" smtClean="0">
              <a:latin typeface="Times New Roman" pitchFamily="18" charset="0"/>
            </a:endParaRPr>
          </a:p>
          <a:p>
            <a:pPr eaLnBrk="1" hangingPunct="1"/>
            <a:r>
              <a:rPr lang="en-US" dirty="0" smtClean="0">
                <a:latin typeface="Times New Roman" pitchFamily="18" charset="0"/>
                <a:cs typeface="Times New Roman" pitchFamily="18" charset="0"/>
              </a:rPr>
              <a:t>●</a:t>
            </a:r>
            <a:r>
              <a:rPr lang="en-US" dirty="0" smtClean="0">
                <a:latin typeface="Times New Roman" pitchFamily="18" charset="0"/>
              </a:rPr>
              <a:t> Not anchoring the CR to the vehicle.</a:t>
            </a:r>
          </a:p>
          <a:p>
            <a:pPr eaLnBrk="1" hangingPunct="1"/>
            <a:endParaRPr lang="en-US" dirty="0" smtClean="0">
              <a:latin typeface="Times New Roman" pitchFamily="18" charset="0"/>
            </a:endParaRPr>
          </a:p>
          <a:p>
            <a:pPr eaLnBrk="1" hangingPunct="1"/>
            <a:r>
              <a:rPr lang="en-US" dirty="0" smtClean="0">
                <a:latin typeface="Times New Roman" pitchFamily="18" charset="0"/>
                <a:cs typeface="Times New Roman" pitchFamily="18" charset="0"/>
              </a:rPr>
              <a:t>●</a:t>
            </a:r>
            <a:r>
              <a:rPr lang="en-US" dirty="0" smtClean="0">
                <a:latin typeface="Times New Roman" pitchFamily="18" charset="0"/>
              </a:rPr>
              <a:t> Placing an infant in a forward-facing position. Rear-facing infant CR should always  face the back of the vehicle and infants should be rear-facing as long as possible.  Remember, it</a:t>
            </a:r>
            <a:r>
              <a:rPr lang="en-US" baseline="0" dirty="0" smtClean="0">
                <a:latin typeface="Times New Roman" pitchFamily="18" charset="0"/>
              </a:rPr>
              <a:t> is now recommended that </a:t>
            </a:r>
            <a:r>
              <a:rPr lang="en-US" dirty="0" smtClean="0">
                <a:latin typeface="Times New Roman" pitchFamily="18" charset="0"/>
              </a:rPr>
              <a:t>children ride rear-facing to age 2.</a:t>
            </a:r>
            <a:r>
              <a:rPr lang="en-US" baseline="0" dirty="0" smtClean="0">
                <a:latin typeface="Times New Roman" pitchFamily="18" charset="0"/>
              </a:rPr>
              <a:t>  </a:t>
            </a:r>
          </a:p>
          <a:p>
            <a:pPr eaLnBrk="1" hangingPunct="1"/>
            <a:endParaRPr lang="en-US" dirty="0" smtClean="0">
              <a:latin typeface="Times New Roman" pitchFamily="18" charset="0"/>
            </a:endParaRPr>
          </a:p>
          <a:p>
            <a:pPr eaLnBrk="1" hangingPunct="1"/>
            <a:r>
              <a:rPr lang="en-US" dirty="0" smtClean="0">
                <a:latin typeface="Times New Roman" pitchFamily="18" charset="0"/>
                <a:cs typeface="Times New Roman" pitchFamily="18" charset="0"/>
              </a:rPr>
              <a:t>●</a:t>
            </a:r>
            <a:r>
              <a:rPr lang="en-US" dirty="0" smtClean="0">
                <a:latin typeface="Times New Roman" pitchFamily="18" charset="0"/>
              </a:rPr>
              <a:t> Placing a rear-facing infant CR in front of an active passenger airbag.</a:t>
            </a:r>
          </a:p>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FB780784-BFE7-4620-A90C-926BFA477D68}" type="slidenum">
              <a:rPr lang="en-US"/>
              <a:pPr/>
              <a:t>15</a:t>
            </a:fld>
            <a:endParaRPr lang="en-US"/>
          </a:p>
        </p:txBody>
      </p:sp>
      <p:sp>
        <p:nvSpPr>
          <p:cNvPr id="23555" name="Rectangle 2"/>
          <p:cNvSpPr>
            <a:spLocks noGrp="1" noRot="1" noChangeAspect="1" noChangeArrowheads="1" noTextEdit="1"/>
          </p:cNvSpPr>
          <p:nvPr>
            <p:ph type="sldImg"/>
          </p:nvPr>
        </p:nvSpPr>
        <p:spPr>
          <a:xfrm>
            <a:off x="1184275" y="698500"/>
            <a:ext cx="4654550" cy="3490913"/>
          </a:xfrm>
          <a:ln/>
        </p:spPr>
      </p:sp>
      <p:sp>
        <p:nvSpPr>
          <p:cNvPr id="23556" name="Rectangle 3"/>
          <p:cNvSpPr>
            <a:spLocks noGrp="1" noChangeArrowheads="1"/>
          </p:cNvSpPr>
          <p:nvPr>
            <p:ph type="body" idx="1"/>
          </p:nvPr>
        </p:nvSpPr>
        <p:spPr>
          <a:noFill/>
          <a:ln/>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rPr>
              <a:t>If the child is too small for the seat belt s/he will be uncomfortable. When the seat belt does not fit the child correctly, they</a:t>
            </a:r>
            <a:r>
              <a:rPr lang="en-US" baseline="0" dirty="0" smtClean="0">
                <a:latin typeface="Times New Roman" pitchFamily="18" charset="0"/>
              </a:rPr>
              <a:t> may p</a:t>
            </a:r>
            <a:r>
              <a:rPr lang="en-US" dirty="0" smtClean="0">
                <a:latin typeface="Times New Roman" pitchFamily="18" charset="0"/>
              </a:rPr>
              <a:t>ut the shoulder belt under the arm, behind their back, or loosen the seat belt or slide forward to bend their knees.  This puts the lap belt too</a:t>
            </a:r>
            <a:r>
              <a:rPr lang="en-US" baseline="0" dirty="0" smtClean="0">
                <a:latin typeface="Times New Roman" pitchFamily="18" charset="0"/>
              </a:rPr>
              <a:t> </a:t>
            </a:r>
            <a:r>
              <a:rPr lang="en-US" dirty="0" smtClean="0">
                <a:latin typeface="Times New Roman" pitchFamily="18" charset="0"/>
              </a:rPr>
              <a:t>high.</a:t>
            </a:r>
            <a:r>
              <a:rPr lang="en-US" baseline="0" dirty="0" smtClean="0">
                <a:latin typeface="Times New Roman" pitchFamily="18" charset="0"/>
              </a:rPr>
              <a:t>  </a:t>
            </a:r>
            <a:endParaRPr lang="en-US" dirty="0" smtClean="0">
              <a:latin typeface="Times New Roman" pitchFamily="18" charset="0"/>
            </a:endParaRPr>
          </a:p>
          <a:p>
            <a:pPr eaLnBrk="1" hangingPunct="1"/>
            <a:endParaRPr lang="en-US" dirty="0" smtClean="0">
              <a:latin typeface="Times New Roman" pitchFamily="18" charset="0"/>
            </a:endParaRPr>
          </a:p>
          <a:p>
            <a:pPr eaLnBrk="1" hangingPunct="1"/>
            <a:r>
              <a:rPr lang="en-US" dirty="0" smtClean="0">
                <a:latin typeface="Times New Roman" pitchFamily="18" charset="0"/>
              </a:rPr>
              <a:t>Use the 5-Step Test to see if the child is ready for the seat belt.</a:t>
            </a:r>
          </a:p>
          <a:p>
            <a:pPr eaLnBrk="1" hangingPunct="1"/>
            <a:endParaRPr lang="en-US" dirty="0" smtClean="0">
              <a:latin typeface="Times New Roman" pitchFamily="18" charset="0"/>
            </a:endParaRPr>
          </a:p>
          <a:p>
            <a:pPr eaLnBrk="1" hangingPunct="1"/>
            <a:endParaRPr lang="en-US" dirty="0" smtClean="0">
              <a:latin typeface="Times New Roman" pitchFamily="18" charset="0"/>
            </a:endParaRPr>
          </a:p>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49CFBB-411A-4C8D-9FF8-C49456CF2986}" type="slidenum">
              <a:rPr lang="en-US"/>
              <a:pPr/>
              <a:t>16</a:t>
            </a:fld>
            <a:endParaRPr lang="en-US"/>
          </a:p>
        </p:txBody>
      </p:sp>
      <p:sp>
        <p:nvSpPr>
          <p:cNvPr id="36866" name="Rectangle 2"/>
          <p:cNvSpPr>
            <a:spLocks noGrp="1" noRot="1" noChangeAspect="1" noChangeArrowheads="1" noTextEdit="1"/>
          </p:cNvSpPr>
          <p:nvPr>
            <p:ph type="sldImg"/>
          </p:nvPr>
        </p:nvSpPr>
        <p:spPr>
          <a:xfrm>
            <a:off x="1184275" y="698500"/>
            <a:ext cx="4654550" cy="3490913"/>
          </a:xfrm>
          <a:ln/>
        </p:spPr>
      </p:sp>
      <p:sp>
        <p:nvSpPr>
          <p:cNvPr id="36867" name="Rectangle 3"/>
          <p:cNvSpPr>
            <a:spLocks noGrp="1" noChangeArrowheads="1"/>
          </p:cNvSpPr>
          <p:nvPr>
            <p:ph type="body" idx="1"/>
          </p:nvPr>
        </p:nvSpPr>
        <p:spPr/>
        <p:txBody>
          <a:bodyPr/>
          <a:lstStyle/>
          <a:p>
            <a:r>
              <a:rPr lang="en-US" dirty="0"/>
              <a:t>We have learned a lot today about child passenger safety. </a:t>
            </a:r>
          </a:p>
          <a:p>
            <a:endParaRPr lang="en-US" dirty="0"/>
          </a:p>
          <a:p>
            <a:r>
              <a:rPr lang="en-US" b="1" dirty="0"/>
              <a:t>We learned that :</a:t>
            </a:r>
          </a:p>
          <a:p>
            <a:r>
              <a:rPr lang="en-US" dirty="0">
                <a:latin typeface="Times New Roman" pitchFamily="18" charset="0"/>
                <a:cs typeface="Times New Roman" pitchFamily="18" charset="0"/>
              </a:rPr>
              <a:t>● </a:t>
            </a:r>
            <a:r>
              <a:rPr lang="en-US" b="1" dirty="0">
                <a:latin typeface="+mn-lt"/>
                <a:cs typeface="Arial" charset="0"/>
              </a:rPr>
              <a:t>R</a:t>
            </a:r>
            <a:r>
              <a:rPr lang="en-US" b="1" dirty="0" smtClean="0"/>
              <a:t>estraint </a:t>
            </a:r>
            <a:r>
              <a:rPr lang="en-US" b="1" dirty="0"/>
              <a:t>use is low </a:t>
            </a:r>
            <a:r>
              <a:rPr lang="en-US" dirty="0"/>
              <a:t>in Native American communities</a:t>
            </a:r>
          </a:p>
          <a:p>
            <a:r>
              <a:rPr lang="en-US" dirty="0">
                <a:latin typeface="Times New Roman" pitchFamily="18" charset="0"/>
                <a:cs typeface="Times New Roman" pitchFamily="18" charset="0"/>
              </a:rPr>
              <a:t>● </a:t>
            </a:r>
            <a:r>
              <a:rPr lang="en-US" dirty="0">
                <a:latin typeface="+mn-lt"/>
                <a:cs typeface="Arial" charset="0"/>
              </a:rPr>
              <a:t>I</a:t>
            </a:r>
            <a:r>
              <a:rPr lang="en-US" dirty="0" smtClean="0">
                <a:cs typeface="Arial" charset="0"/>
              </a:rPr>
              <a:t>t </a:t>
            </a:r>
            <a:r>
              <a:rPr lang="en-US" dirty="0">
                <a:cs typeface="Arial" charset="0"/>
              </a:rPr>
              <a:t>is important to </a:t>
            </a:r>
            <a:r>
              <a:rPr lang="en-US" b="1" dirty="0">
                <a:cs typeface="Arial" charset="0"/>
              </a:rPr>
              <a:t>buckle up everyone </a:t>
            </a:r>
            <a:r>
              <a:rPr lang="en-US" dirty="0">
                <a:cs typeface="Arial" charset="0"/>
              </a:rPr>
              <a:t>in the vehicle because even crashes at lower speeds are dangerous</a:t>
            </a:r>
          </a:p>
          <a:p>
            <a:r>
              <a:rPr lang="en-US" b="1" dirty="0">
                <a:latin typeface="Times New Roman" pitchFamily="18" charset="0"/>
                <a:cs typeface="Times New Roman" pitchFamily="18" charset="0"/>
              </a:rPr>
              <a:t>● </a:t>
            </a:r>
            <a:r>
              <a:rPr lang="en-US" b="1" dirty="0">
                <a:latin typeface="+mn-lt"/>
                <a:cs typeface="Arial" charset="0"/>
              </a:rPr>
              <a:t>S</a:t>
            </a:r>
            <a:r>
              <a:rPr lang="en-US" b="1" dirty="0" smtClean="0">
                <a:cs typeface="Arial" charset="0"/>
              </a:rPr>
              <a:t>election</a:t>
            </a:r>
            <a:r>
              <a:rPr lang="en-US" b="1" dirty="0">
                <a:cs typeface="Arial" charset="0"/>
              </a:rPr>
              <a:t>, direction, location, and installation of a </a:t>
            </a:r>
            <a:r>
              <a:rPr lang="en-US" b="1" dirty="0" smtClean="0">
                <a:cs typeface="Arial" charset="0"/>
              </a:rPr>
              <a:t>Car seat </a:t>
            </a:r>
            <a:r>
              <a:rPr lang="en-US" b="1" dirty="0">
                <a:cs typeface="Arial" charset="0"/>
              </a:rPr>
              <a:t>are important</a:t>
            </a:r>
          </a:p>
          <a:p>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T</a:t>
            </a:r>
            <a:r>
              <a:rPr lang="en-US" dirty="0" smtClean="0">
                <a:cs typeface="Arial" charset="0"/>
              </a:rPr>
              <a:t>he </a:t>
            </a:r>
            <a:r>
              <a:rPr lang="en-US" dirty="0">
                <a:cs typeface="Arial" charset="0"/>
              </a:rPr>
              <a:t>best </a:t>
            </a:r>
            <a:r>
              <a:rPr lang="en-US" dirty="0" smtClean="0">
                <a:cs typeface="Arial" charset="0"/>
              </a:rPr>
              <a:t>Car seat </a:t>
            </a:r>
            <a:r>
              <a:rPr lang="en-US" dirty="0">
                <a:cs typeface="Arial" charset="0"/>
              </a:rPr>
              <a:t>is one that f</a:t>
            </a:r>
            <a:r>
              <a:rPr lang="en-US" dirty="0"/>
              <a:t>its the </a:t>
            </a:r>
            <a:r>
              <a:rPr lang="en-US" dirty="0" smtClean="0"/>
              <a:t>child, </a:t>
            </a:r>
            <a:r>
              <a:rPr lang="en-US" dirty="0"/>
              <a:t>the vehicle, and will be used correctly </a:t>
            </a:r>
            <a:r>
              <a:rPr lang="en-US" b="1" dirty="0"/>
              <a:t>every</a:t>
            </a:r>
            <a:r>
              <a:rPr lang="en-US" dirty="0"/>
              <a:t> </a:t>
            </a:r>
            <a:r>
              <a:rPr lang="en-US" dirty="0" smtClean="0"/>
              <a:t>time on every trip.</a:t>
            </a:r>
            <a:endParaRPr lang="en-US" dirty="0"/>
          </a:p>
          <a:p>
            <a:r>
              <a:rPr lang="en-US" dirty="0">
                <a:latin typeface="Times New Roman" pitchFamily="18" charset="0"/>
                <a:cs typeface="Times New Roman" pitchFamily="18" charset="0"/>
              </a:rPr>
              <a:t>●</a:t>
            </a:r>
            <a:r>
              <a:rPr lang="en-US" dirty="0">
                <a:cs typeface="Arial" charset="0"/>
              </a:rPr>
              <a:t> </a:t>
            </a:r>
            <a:r>
              <a:rPr lang="en-US" dirty="0" smtClean="0">
                <a:cs typeface="Arial" charset="0"/>
              </a:rPr>
              <a:t>If </a:t>
            </a:r>
            <a:r>
              <a:rPr lang="en-US" dirty="0">
                <a:cs typeface="Arial" charset="0"/>
              </a:rPr>
              <a:t>we work to learn correct use of </a:t>
            </a:r>
            <a:r>
              <a:rPr lang="en-US" dirty="0" smtClean="0">
                <a:cs typeface="Arial" charset="0"/>
              </a:rPr>
              <a:t>Child Restraints, </a:t>
            </a:r>
            <a:r>
              <a:rPr lang="en-US" dirty="0">
                <a:cs typeface="Arial" charset="0"/>
              </a:rPr>
              <a:t>we will more easily recognize misuse</a:t>
            </a:r>
          </a:p>
          <a:p>
            <a:r>
              <a:rPr lang="en-US" dirty="0">
                <a:latin typeface="Times New Roman" pitchFamily="18" charset="0"/>
                <a:cs typeface="Times New Roman" pitchFamily="18" charset="0"/>
              </a:rPr>
              <a:t>●</a:t>
            </a:r>
            <a:r>
              <a:rPr lang="en-US" dirty="0">
                <a:cs typeface="Arial" charset="0"/>
              </a:rPr>
              <a:t> </a:t>
            </a:r>
            <a:r>
              <a:rPr lang="en-US" dirty="0" smtClean="0">
                <a:cs typeface="Arial" charset="0"/>
              </a:rPr>
              <a:t>The </a:t>
            </a:r>
            <a:r>
              <a:rPr lang="en-US" dirty="0">
                <a:cs typeface="Arial" charset="0"/>
              </a:rPr>
              <a:t>more we practice what we have learned, the more confident we will be when helping others in </a:t>
            </a:r>
            <a:r>
              <a:rPr lang="en-US" dirty="0" smtClean="0">
                <a:cs typeface="Arial" charset="0"/>
              </a:rPr>
              <a:t>Child Passenger Safety</a:t>
            </a:r>
            <a:endParaRPr lang="en-US" dirty="0">
              <a:cs typeface="Arial" charset="0"/>
            </a:endParaRPr>
          </a:p>
          <a:p>
            <a:endParaRPr lang="en-US" dirty="0">
              <a:cs typeface="Arial" charset="0"/>
            </a:endParaRPr>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baseline="0" dirty="0" smtClean="0"/>
              <a:t>Use updated and correct information when you teach it to anyone who transports children. </a:t>
            </a:r>
            <a:r>
              <a:rPr lang="en-US" dirty="0" smtClean="0"/>
              <a:t>The use of outdated or incorrect teaching material</a:t>
            </a:r>
            <a:r>
              <a:rPr lang="en-US" baseline="0" dirty="0" smtClean="0"/>
              <a:t> can have deadly consequences. These websites offer the latest information in CPS.  Some sites also lead to other CPS links.</a:t>
            </a:r>
            <a:endParaRPr lang="en-US" dirty="0"/>
          </a:p>
        </p:txBody>
      </p:sp>
      <p:sp>
        <p:nvSpPr>
          <p:cNvPr id="4" name="Slide Number Placeholder 3"/>
          <p:cNvSpPr>
            <a:spLocks noGrp="1"/>
          </p:cNvSpPr>
          <p:nvPr>
            <p:ph type="sldNum" sz="quarter" idx="10"/>
          </p:nvPr>
        </p:nvSpPr>
        <p:spPr/>
        <p:txBody>
          <a:bodyPr/>
          <a:lstStyle/>
          <a:p>
            <a:fld id="{05746064-F7F1-8F49-9DBA-24644550E7D7}" type="slidenum">
              <a:rPr lang="en-US" smtClean="0"/>
              <a:pPr/>
              <a:t>17</a:t>
            </a:fld>
            <a:endParaRPr lang="en-US"/>
          </a:p>
        </p:txBody>
      </p:sp>
    </p:spTree>
    <p:extLst>
      <p:ext uri="{BB962C8B-B14F-4D97-AF65-F5344CB8AC3E}">
        <p14:creationId xmlns="" xmlns:p14="http://schemas.microsoft.com/office/powerpoint/2010/main" val="4265060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dirty="0" smtClean="0"/>
              <a:t>Administer </a:t>
            </a:r>
            <a:r>
              <a:rPr lang="en-US" b="1" dirty="0" smtClean="0"/>
              <a:t>Post Test and then </a:t>
            </a:r>
            <a:r>
              <a:rPr lang="en-US" b="1" baseline="0" dirty="0" smtClean="0"/>
              <a:t>Evaluation</a:t>
            </a:r>
            <a:endParaRPr lang="en-US" b="1" dirty="0"/>
          </a:p>
        </p:txBody>
      </p:sp>
      <p:sp>
        <p:nvSpPr>
          <p:cNvPr id="4" name="Slide Number Placeholder 3"/>
          <p:cNvSpPr>
            <a:spLocks noGrp="1"/>
          </p:cNvSpPr>
          <p:nvPr>
            <p:ph type="sldNum" sz="quarter" idx="10"/>
          </p:nvPr>
        </p:nvSpPr>
        <p:spPr/>
        <p:txBody>
          <a:bodyPr/>
          <a:lstStyle/>
          <a:p>
            <a:fld id="{05746064-F7F1-8F49-9DBA-24644550E7D7}" type="slidenum">
              <a:rPr lang="en-US" smtClean="0"/>
              <a:pPr/>
              <a:t>18</a:t>
            </a:fld>
            <a:endParaRPr lang="en-US"/>
          </a:p>
        </p:txBody>
      </p:sp>
    </p:spTree>
    <p:extLst>
      <p:ext uri="{BB962C8B-B14F-4D97-AF65-F5344CB8AC3E}">
        <p14:creationId xmlns="" xmlns:p14="http://schemas.microsoft.com/office/powerpoint/2010/main" val="3960342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Provide your introduction here: </a:t>
            </a:r>
            <a:r>
              <a:rPr lang="en-US" dirty="0" smtClean="0"/>
              <a:t>My name is </a:t>
            </a:r>
            <a:r>
              <a:rPr lang="en-US" b="1" dirty="0" smtClean="0"/>
              <a:t>________________</a:t>
            </a:r>
            <a:r>
              <a:rPr lang="en-US" dirty="0" smtClean="0"/>
              <a:t>.</a:t>
            </a:r>
            <a:r>
              <a:rPr lang="en-US" baseline="0" dirty="0" smtClean="0"/>
              <a:t> I am an enrolled member of the _________ or I work with _________________. I have been a certified Child Passenger Seat Technician since _________________.</a:t>
            </a:r>
          </a:p>
          <a:p>
            <a:endParaRPr lang="en-US" dirty="0" smtClean="0"/>
          </a:p>
          <a:p>
            <a:r>
              <a:rPr lang="en-US" dirty="0" smtClean="0"/>
              <a:t>Go around the room and have participants introduce</a:t>
            </a:r>
            <a:r>
              <a:rPr lang="en-US" baseline="0" dirty="0" smtClean="0"/>
              <a:t> themselves.  Have them give there names, occupations, experience with child passenger safety, and motivations for taking this training.</a:t>
            </a:r>
          </a:p>
        </p:txBody>
      </p:sp>
      <p:sp>
        <p:nvSpPr>
          <p:cNvPr id="4" name="Slide Number Placeholder 3"/>
          <p:cNvSpPr>
            <a:spLocks noGrp="1"/>
          </p:cNvSpPr>
          <p:nvPr>
            <p:ph type="sldNum" sz="quarter" idx="10"/>
          </p:nvPr>
        </p:nvSpPr>
        <p:spPr/>
        <p:txBody>
          <a:bodyPr/>
          <a:lstStyle/>
          <a:p>
            <a:fld id="{05746064-F7F1-8F49-9DBA-24644550E7D7}"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r>
              <a:rPr lang="en-US" dirty="0" smtClean="0"/>
              <a:t>This training covers the basics of:</a:t>
            </a:r>
          </a:p>
          <a:p>
            <a:pPr lvl="1">
              <a:lnSpc>
                <a:spcPct val="80000"/>
              </a:lnSpc>
              <a:buFont typeface="Arial" panose="020B0604020202020204" pitchFamily="34" charset="0"/>
              <a:buChar char="•"/>
            </a:pPr>
            <a:r>
              <a:rPr lang="en-US" sz="2100" dirty="0" smtClean="0">
                <a:latin typeface="Candara" pitchFamily="34" charset="0"/>
                <a:ea typeface="Verdana" panose="020B0604030504040204" pitchFamily="34" charset="0"/>
                <a:cs typeface="Verdana" panose="020B0604030504040204" pitchFamily="34" charset="0"/>
              </a:rPr>
              <a:t>State laws</a:t>
            </a:r>
          </a:p>
          <a:p>
            <a:pPr lvl="1">
              <a:lnSpc>
                <a:spcPct val="80000"/>
              </a:lnSpc>
              <a:buFont typeface="Arial" panose="020B0604020202020204" pitchFamily="34" charset="0"/>
              <a:buChar char="•"/>
            </a:pPr>
            <a:r>
              <a:rPr lang="en-US" sz="2100" dirty="0" smtClean="0">
                <a:latin typeface="Candara" pitchFamily="34" charset="0"/>
                <a:ea typeface="Verdana" panose="020B0604030504040204" pitchFamily="34" charset="0"/>
                <a:cs typeface="Verdana" panose="020B0604030504040204" pitchFamily="34" charset="0"/>
              </a:rPr>
              <a:t>Why should you use a child restraint</a:t>
            </a:r>
          </a:p>
          <a:p>
            <a:pPr lvl="1">
              <a:lnSpc>
                <a:spcPct val="80000"/>
              </a:lnSpc>
              <a:buFont typeface="Arial" panose="020B0604020202020204" pitchFamily="34" charset="0"/>
              <a:buChar char="•"/>
            </a:pPr>
            <a:r>
              <a:rPr lang="en-US" sz="2100" dirty="0" smtClean="0">
                <a:latin typeface="Candara" pitchFamily="34" charset="0"/>
                <a:ea typeface="Verdana" panose="020B0604030504040204" pitchFamily="34" charset="0"/>
                <a:cs typeface="Verdana" panose="020B0604030504040204" pitchFamily="34" charset="0"/>
              </a:rPr>
              <a:t>Booster seats for school aged children</a:t>
            </a:r>
          </a:p>
          <a:p>
            <a:pPr lvl="1">
              <a:lnSpc>
                <a:spcPct val="80000"/>
              </a:lnSpc>
              <a:buFont typeface="Arial" panose="020B0604020202020204" pitchFamily="34" charset="0"/>
              <a:buChar char="•"/>
            </a:pPr>
            <a:r>
              <a:rPr lang="en-US" sz="2100" dirty="0" smtClean="0">
                <a:latin typeface="Candara" pitchFamily="34" charset="0"/>
                <a:ea typeface="Verdana" panose="020B0604030504040204" pitchFamily="34" charset="0"/>
                <a:cs typeface="Verdana" panose="020B0604030504040204" pitchFamily="34" charset="0"/>
              </a:rPr>
              <a:t>How long should a child use a booster seat</a:t>
            </a:r>
          </a:p>
          <a:p>
            <a:pPr lvl="1">
              <a:lnSpc>
                <a:spcPct val="80000"/>
              </a:lnSpc>
              <a:buFont typeface="Arial" panose="020B0604020202020204" pitchFamily="34" charset="0"/>
              <a:buChar char="•"/>
            </a:pPr>
            <a:r>
              <a:rPr lang="en-US" sz="2100" dirty="0" smtClean="0">
                <a:latin typeface="Candara" pitchFamily="34" charset="0"/>
                <a:ea typeface="Verdana" panose="020B0604030504040204" pitchFamily="34" charset="0"/>
                <a:cs typeface="Verdana" panose="020B0604030504040204" pitchFamily="34" charset="0"/>
              </a:rPr>
              <a:t>Identifying Misuse </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05746064-F7F1-8F49-9DBA-24644550E7D7}"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F457BD46-83CF-40EC-81D0-153B5709BEED}" type="slidenum">
              <a:rPr lang="en-US"/>
              <a:pPr/>
              <a:t>4</a:t>
            </a:fld>
            <a:endParaRPr lang="en-US" dirty="0"/>
          </a:p>
        </p:txBody>
      </p:sp>
      <p:sp>
        <p:nvSpPr>
          <p:cNvPr id="30723" name="Rectangle 2"/>
          <p:cNvSpPr>
            <a:spLocks noGrp="1" noRot="1" noChangeAspect="1" noChangeArrowheads="1" noTextEdit="1"/>
          </p:cNvSpPr>
          <p:nvPr>
            <p:ph type="sldImg"/>
          </p:nvPr>
        </p:nvSpPr>
        <p:spPr>
          <a:xfrm>
            <a:off x="1184275" y="698500"/>
            <a:ext cx="4654550" cy="3490913"/>
          </a:xfrm>
          <a:ln/>
        </p:spPr>
      </p:sp>
      <p:sp>
        <p:nvSpPr>
          <p:cNvPr id="30724" name="Rectangle 3"/>
          <p:cNvSpPr>
            <a:spLocks noGrp="1" noChangeArrowheads="1"/>
          </p:cNvSpPr>
          <p:nvPr>
            <p:ph type="body" idx="1"/>
          </p:nvPr>
        </p:nvSpPr>
        <p:spPr>
          <a:noFill/>
          <a:ln/>
        </p:spPr>
        <p:txBody>
          <a:bodyPr/>
          <a:lstStyle/>
          <a:p>
            <a:pPr eaLnBrk="1" hangingPunct="1"/>
            <a:r>
              <a:rPr lang="en-US" dirty="0" smtClean="0"/>
              <a:t>Do you know what your local law is for car</a:t>
            </a:r>
            <a:r>
              <a:rPr lang="en-US" baseline="0" dirty="0" smtClean="0"/>
              <a:t> seats</a:t>
            </a:r>
            <a:r>
              <a:rPr lang="en-US" dirty="0" smtClean="0"/>
              <a:t> and seatbelts?  </a:t>
            </a:r>
            <a:r>
              <a:rPr lang="en-US" baseline="0" dirty="0" smtClean="0"/>
              <a:t>Does your tribe have a Primary, Secondary or no law?</a:t>
            </a:r>
            <a:endParaRPr lang="en-US" baseline="0" dirty="0" smtClean="0">
              <a:solidFill>
                <a:srgbClr val="FF0000"/>
              </a:solidFill>
            </a:endParaRPr>
          </a:p>
          <a:p>
            <a:pPr eaLnBrk="1" hangingPunct="1"/>
            <a:r>
              <a:rPr lang="en-US" b="1" baseline="0" dirty="0" smtClean="0"/>
              <a:t>Primary</a:t>
            </a:r>
            <a:r>
              <a:rPr lang="en-US" baseline="0" dirty="0" smtClean="0"/>
              <a:t>—Police can stop and ticket a driver or passenger for </a:t>
            </a:r>
            <a:r>
              <a:rPr lang="en-US" b="1" baseline="0" dirty="0" smtClean="0"/>
              <a:t>NOT</a:t>
            </a:r>
            <a:r>
              <a:rPr lang="en-US" baseline="0" dirty="0" smtClean="0"/>
              <a:t> wearing a seat belt, without any other traffic offense.</a:t>
            </a:r>
          </a:p>
          <a:p>
            <a:pPr eaLnBrk="1" hangingPunct="1"/>
            <a:r>
              <a:rPr lang="en-US" b="1" baseline="0" dirty="0" smtClean="0"/>
              <a:t>Secondary</a:t>
            </a:r>
            <a:r>
              <a:rPr lang="en-US" baseline="0" dirty="0" smtClean="0"/>
              <a:t>—Police </a:t>
            </a:r>
            <a:r>
              <a:rPr lang="en-US" b="1" baseline="0" dirty="0" smtClean="0"/>
              <a:t>CAN’T</a:t>
            </a:r>
            <a:r>
              <a:rPr lang="en-US" baseline="0" dirty="0" smtClean="0"/>
              <a:t> ticket a driver or passenger for not wearing a seat belt </a:t>
            </a:r>
            <a:r>
              <a:rPr lang="en-US" b="1" baseline="0" dirty="0" smtClean="0"/>
              <a:t>unless</a:t>
            </a:r>
            <a:r>
              <a:rPr lang="en-US" baseline="0" dirty="0" smtClean="0"/>
              <a:t> they have been stopped for another offense.  </a:t>
            </a:r>
          </a:p>
          <a:p>
            <a:pPr eaLnBrk="1" hangingPunct="1"/>
            <a:endParaRPr lang="en-US" baseline="0" dirty="0" smtClean="0"/>
          </a:p>
          <a:p>
            <a:pPr eaLnBrk="1" hangingPunct="1"/>
            <a:r>
              <a:rPr lang="en-US" dirty="0" smtClean="0"/>
              <a:t>Car</a:t>
            </a:r>
            <a:r>
              <a:rPr lang="en-US" baseline="0" dirty="0" smtClean="0"/>
              <a:t> Seat/Seat Belt laws vary widely between States and reservations.  While most states have laws that parallel NHTSA and AAP recommendations, several states have less rigorous safety laws.  Understanding the laws from state to state will help understand the rate of CR/SB use in local communities.  This in turn illustrates why different communities have different Car seat/Seat Belt success rates.  Law understanding can also aid in the understanding of who enforces SB/CR use and the penalties for failing to follow the law.  This is particularly apparent on reservations in states subject to PL 280.  PL 280 gives Reservation law enforcement duties to the State.  Due to lack of funding for law enforcement officers in states such as Oregon has resulted in inadequate enforcement of laws surrounding issues such as SB/CR use.  In these cases, enacting a rigorous educational campaign for these communities might aid in rising rates of SB/CR use, despite lack of state law enforcement.</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599C8C2-738B-43E4-9E6F-30EB05FEE97F}" type="slidenum">
              <a:rPr lang="en-US"/>
              <a:pPr/>
              <a:t>5</a:t>
            </a:fld>
            <a:endParaRPr lang="en-US" dirty="0"/>
          </a:p>
        </p:txBody>
      </p:sp>
      <p:sp>
        <p:nvSpPr>
          <p:cNvPr id="31747" name="Rectangle 2"/>
          <p:cNvSpPr>
            <a:spLocks noGrp="1" noRot="1" noChangeAspect="1" noChangeArrowheads="1" noTextEdit="1"/>
          </p:cNvSpPr>
          <p:nvPr>
            <p:ph type="sldImg"/>
          </p:nvPr>
        </p:nvSpPr>
        <p:spPr>
          <a:xfrm>
            <a:off x="1184275" y="698500"/>
            <a:ext cx="4654550" cy="3490913"/>
          </a:xfrm>
          <a:ln/>
        </p:spPr>
      </p:sp>
      <p:sp>
        <p:nvSpPr>
          <p:cNvPr id="31748" name="Rectangle 3"/>
          <p:cNvSpPr>
            <a:spLocks noGrp="1" noChangeArrowheads="1"/>
          </p:cNvSpPr>
          <p:nvPr>
            <p:ph type="body" idx="1"/>
          </p:nvPr>
        </p:nvSpPr>
        <p:spPr>
          <a:noFill/>
          <a:ln/>
        </p:spPr>
        <p:txBody>
          <a:bodyPr/>
          <a:lstStyle/>
          <a:p>
            <a:pPr eaLnBrk="1" hangingPunct="1"/>
            <a:r>
              <a:rPr lang="en-US" dirty="0" smtClean="0"/>
              <a:t>Why should we use restraints? </a:t>
            </a:r>
            <a:r>
              <a:rPr lang="en-US" b="1" dirty="0" smtClean="0"/>
              <a:t>There are many reasons. </a:t>
            </a:r>
          </a:p>
          <a:p>
            <a:pPr eaLnBrk="1" hangingPunct="1"/>
            <a:endParaRPr lang="en-US" b="1" dirty="0" smtClean="0"/>
          </a:p>
          <a:p>
            <a:pPr defTabSz="466618">
              <a:defRPr/>
            </a:pPr>
            <a:r>
              <a:rPr lang="en-US" b="1" dirty="0" smtClean="0">
                <a:cs typeface="Times New Roman" pitchFamily="18" charset="0"/>
              </a:rPr>
              <a:t>READ SLIDE</a:t>
            </a:r>
          </a:p>
          <a:p>
            <a:pPr defTabSz="466618">
              <a:defRPr/>
            </a:pPr>
            <a:endParaRPr lang="en-US" b="1" dirty="0" smtClean="0"/>
          </a:p>
          <a:p>
            <a:pPr eaLnBrk="1" hangingPunct="1"/>
            <a:r>
              <a:rPr lang="en-US" dirty="0" smtClean="0"/>
              <a:t>(http://stokes.chop.edu/programs/injury/)</a:t>
            </a:r>
          </a:p>
          <a:p>
            <a:pPr eaLnBrk="1" hangingPunct="1"/>
            <a:endParaRPr lang="en-US" dirty="0" smtClean="0"/>
          </a:p>
          <a:p>
            <a:pPr eaLnBrk="1" hangingPunct="1"/>
            <a:r>
              <a:rPr lang="en-US" dirty="0" smtClean="0"/>
              <a:t>Saving money is important! Funds used to care for MV injuries can be used for other programs such as diabetes care.</a:t>
            </a:r>
          </a:p>
          <a:p>
            <a:pPr eaLnBrk="1" hangingPunct="1"/>
            <a:endParaRPr lang="en-US" dirty="0" smtClean="0"/>
          </a:p>
          <a:p>
            <a:pPr eaLnBrk="1" hangingPunct="1"/>
            <a:r>
              <a:rPr lang="en-US" dirty="0" smtClean="0"/>
              <a:t>Use a seatbelt! </a:t>
            </a:r>
          </a:p>
          <a:p>
            <a:pPr eaLnBrk="1" hangingPunct="1"/>
            <a:r>
              <a:rPr lang="en-US" dirty="0" smtClean="0"/>
              <a:t>Use your CR! </a:t>
            </a:r>
            <a:endParaRPr lang="en-US" b="1" dirty="0" smtClean="0"/>
          </a:p>
          <a:p>
            <a:pPr eaLnBrk="1" hangingPunct="1"/>
            <a:r>
              <a:rPr lang="en-US" b="1" dirty="0" smtClean="0"/>
              <a:t>You could save a life!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Candara"/>
                <a:cs typeface="Candara"/>
              </a:rPr>
              <a:t>A</a:t>
            </a:r>
            <a:r>
              <a:rPr lang="en-US" sz="1200" dirty="0" smtClean="0">
                <a:latin typeface="Candara"/>
                <a:cs typeface="Candara"/>
              </a:rPr>
              <a:t>merican </a:t>
            </a:r>
            <a:r>
              <a:rPr lang="en-US" sz="1200" b="1" dirty="0" smtClean="0">
                <a:latin typeface="Candara"/>
                <a:cs typeface="Candara"/>
              </a:rPr>
              <a:t>A</a:t>
            </a:r>
            <a:r>
              <a:rPr lang="en-US" sz="1200" dirty="0" smtClean="0">
                <a:latin typeface="Candara"/>
                <a:cs typeface="Candara"/>
              </a:rPr>
              <a:t>cademy of </a:t>
            </a:r>
            <a:r>
              <a:rPr lang="en-US" sz="1200" b="1" dirty="0" smtClean="0">
                <a:latin typeface="Candara"/>
                <a:cs typeface="Candara"/>
              </a:rPr>
              <a:t>P</a:t>
            </a:r>
            <a:r>
              <a:rPr lang="en-US" sz="1200" dirty="0" smtClean="0">
                <a:latin typeface="Candara"/>
                <a:cs typeface="Candara"/>
              </a:rPr>
              <a:t>ediatrics (</a:t>
            </a:r>
            <a:r>
              <a:rPr lang="en-US" sz="1200" b="1" dirty="0" smtClean="0">
                <a:latin typeface="Candara"/>
                <a:cs typeface="Candara"/>
              </a:rPr>
              <a:t>AAP</a:t>
            </a:r>
            <a:r>
              <a:rPr lang="en-US" sz="1200" dirty="0" smtClean="0">
                <a:latin typeface="Candara"/>
                <a:cs typeface="Candara"/>
              </a:rPr>
              <a:t>) and </a:t>
            </a:r>
            <a:r>
              <a:rPr lang="en-US" sz="1200" b="1" dirty="0" smtClean="0">
                <a:latin typeface="Candara"/>
                <a:cs typeface="Candara"/>
              </a:rPr>
              <a:t>N</a:t>
            </a:r>
            <a:r>
              <a:rPr lang="en-US" sz="1200" dirty="0" smtClean="0">
                <a:latin typeface="Candara"/>
                <a:cs typeface="Candara"/>
              </a:rPr>
              <a:t>ational </a:t>
            </a:r>
            <a:r>
              <a:rPr lang="en-US" sz="1200" b="1" dirty="0" smtClean="0">
                <a:latin typeface="Candara"/>
                <a:cs typeface="Candara"/>
              </a:rPr>
              <a:t>H</a:t>
            </a:r>
            <a:r>
              <a:rPr lang="en-US" sz="1200" dirty="0" smtClean="0">
                <a:latin typeface="Candara"/>
                <a:cs typeface="Candara"/>
              </a:rPr>
              <a:t>ighway </a:t>
            </a:r>
            <a:r>
              <a:rPr lang="en-US" sz="1200" b="1" dirty="0" smtClean="0">
                <a:latin typeface="Candara"/>
                <a:cs typeface="Candara"/>
              </a:rPr>
              <a:t>T</a:t>
            </a:r>
            <a:r>
              <a:rPr lang="en-US" sz="1200" dirty="0" smtClean="0">
                <a:latin typeface="Candara"/>
                <a:cs typeface="Candara"/>
              </a:rPr>
              <a:t>raffic </a:t>
            </a:r>
            <a:r>
              <a:rPr lang="en-US" sz="1200" b="1" dirty="0" smtClean="0">
                <a:latin typeface="Candara"/>
                <a:cs typeface="Candara"/>
              </a:rPr>
              <a:t>S</a:t>
            </a:r>
            <a:r>
              <a:rPr lang="en-US" sz="1200" dirty="0" smtClean="0">
                <a:latin typeface="Candara"/>
                <a:cs typeface="Candara"/>
              </a:rPr>
              <a:t>afety </a:t>
            </a:r>
            <a:r>
              <a:rPr lang="en-US" sz="1200" b="1" dirty="0" smtClean="0">
                <a:latin typeface="Candara"/>
                <a:cs typeface="Candara"/>
              </a:rPr>
              <a:t>A</a:t>
            </a:r>
            <a:r>
              <a:rPr lang="en-US" sz="1200" dirty="0" smtClean="0">
                <a:latin typeface="Candara"/>
                <a:cs typeface="Candara"/>
              </a:rPr>
              <a:t>dministration (</a:t>
            </a:r>
            <a:r>
              <a:rPr lang="en-US" sz="1200" b="1" dirty="0" smtClean="0">
                <a:latin typeface="Candara"/>
                <a:cs typeface="Candara"/>
              </a:rPr>
              <a:t>NHTSA</a:t>
            </a:r>
            <a:r>
              <a:rPr lang="en-US" sz="1200" dirty="0" smtClean="0">
                <a:latin typeface="Candara"/>
                <a:cs typeface="Candara"/>
              </a:rPr>
              <a:t>) advises caregivers to keep children in each restraint type (rear-facing, forward-facing and booster seats) for as long as possible </a:t>
            </a:r>
            <a:r>
              <a:rPr lang="en-US" sz="1200" b="1" dirty="0" smtClean="0">
                <a:latin typeface="Candara"/>
                <a:cs typeface="Candara"/>
              </a:rPr>
              <a:t>BEFORE</a:t>
            </a:r>
            <a:r>
              <a:rPr lang="en-US" sz="1200" dirty="0" smtClean="0">
                <a:latin typeface="Candara"/>
                <a:cs typeface="Candara"/>
              </a:rPr>
              <a:t> moving them up to the next type of seat.</a:t>
            </a:r>
          </a:p>
          <a:p>
            <a:endParaRPr lang="en-US" sz="1200" b="0" dirty="0" smtClean="0">
              <a:latin typeface="Candara"/>
            </a:endParaRPr>
          </a:p>
          <a:p>
            <a:r>
              <a:rPr lang="en-US" sz="1200" dirty="0" smtClean="0">
                <a:latin typeface="Candara"/>
                <a:cs typeface="Candara"/>
              </a:rPr>
              <a:t>Children </a:t>
            </a:r>
            <a:r>
              <a:rPr lang="en-US" sz="1200" b="1" dirty="0" smtClean="0">
                <a:latin typeface="Candara"/>
                <a:cs typeface="Candara"/>
              </a:rPr>
              <a:t>UNDER 13 </a:t>
            </a:r>
            <a:r>
              <a:rPr lang="en-US" sz="1200" dirty="0" smtClean="0">
                <a:latin typeface="Candara"/>
                <a:cs typeface="Candara"/>
              </a:rPr>
              <a:t>should ride in the </a:t>
            </a:r>
            <a:r>
              <a:rPr lang="en-US" sz="1200" b="1" dirty="0" smtClean="0">
                <a:latin typeface="Candara"/>
                <a:cs typeface="Candara"/>
              </a:rPr>
              <a:t>BACK</a:t>
            </a:r>
            <a:r>
              <a:rPr lang="en-US" sz="1200" dirty="0" smtClean="0">
                <a:latin typeface="Candara"/>
                <a:cs typeface="Candara"/>
              </a:rPr>
              <a:t> seat.</a:t>
            </a:r>
          </a:p>
          <a:p>
            <a:endParaRPr lang="en-US" sz="1200" dirty="0" smtClean="0">
              <a:latin typeface="Candara"/>
              <a:cs typeface="Candara"/>
            </a:endParaRPr>
          </a:p>
          <a:p>
            <a:r>
              <a:rPr lang="en-US" sz="1200" b="1" dirty="0" smtClean="0">
                <a:latin typeface="Candara"/>
                <a:cs typeface="Candara"/>
              </a:rPr>
              <a:t>ALWAYS</a:t>
            </a:r>
            <a:r>
              <a:rPr lang="en-US" sz="1200" dirty="0" smtClean="0">
                <a:latin typeface="Candara"/>
                <a:cs typeface="Candara"/>
              </a:rPr>
              <a:t> read child seat manufacturer’s instructions and the vehicle owner's manual for important information on height and weight limits and how to install the car seat using the seat belt or the LATCH system.</a:t>
            </a:r>
          </a:p>
          <a:p>
            <a:endParaRPr lang="en-US" b="0" dirty="0"/>
          </a:p>
        </p:txBody>
      </p:sp>
      <p:sp>
        <p:nvSpPr>
          <p:cNvPr id="4" name="Slide Number Placeholder 3"/>
          <p:cNvSpPr>
            <a:spLocks noGrp="1"/>
          </p:cNvSpPr>
          <p:nvPr>
            <p:ph type="sldNum" sz="quarter" idx="10"/>
          </p:nvPr>
        </p:nvSpPr>
        <p:spPr/>
        <p:txBody>
          <a:bodyPr/>
          <a:lstStyle/>
          <a:p>
            <a:fld id="{4E90E36C-1704-40EA-BF51-4DD5A75CD328}"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935B69D7-C34D-4CB5-B1DD-5AB62B976F92}" type="slidenum">
              <a:rPr lang="en-US" smtClean="0"/>
              <a:pPr/>
              <a:t>7</a:t>
            </a:fld>
            <a:endParaRPr lang="en-US" dirty="0" smtClean="0"/>
          </a:p>
        </p:txBody>
      </p:sp>
      <p:sp>
        <p:nvSpPr>
          <p:cNvPr id="14339" name="Rectangle 2"/>
          <p:cNvSpPr>
            <a:spLocks noGrp="1" noRot="1" noChangeAspect="1" noChangeArrowheads="1" noTextEdit="1"/>
          </p:cNvSpPr>
          <p:nvPr>
            <p:ph type="sldImg"/>
          </p:nvPr>
        </p:nvSpPr>
        <p:spPr>
          <a:xfrm>
            <a:off x="1184275" y="698500"/>
            <a:ext cx="4654550" cy="3490913"/>
          </a:xfrm>
          <a:ln/>
        </p:spPr>
      </p:sp>
      <p:sp>
        <p:nvSpPr>
          <p:cNvPr id="14340" name="Rectangle 3"/>
          <p:cNvSpPr>
            <a:spLocks noGrp="1" noChangeArrowheads="1"/>
          </p:cNvSpPr>
          <p:nvPr>
            <p:ph type="body" idx="1"/>
          </p:nvPr>
        </p:nvSpPr>
        <p:spPr>
          <a:noFill/>
          <a:ln/>
        </p:spPr>
        <p:txBody>
          <a:bodyPr/>
          <a:lstStyle/>
          <a:p>
            <a:pPr eaLnBrk="1" hangingPunct="1"/>
            <a:r>
              <a:rPr lang="en-US" dirty="0" smtClean="0"/>
              <a:t>As you learn, practice and explain you will need to keep a couple of things in mind: Best Practice and Tough Choices.</a:t>
            </a:r>
          </a:p>
          <a:p>
            <a:pPr eaLnBrk="1" hangingPunct="1"/>
            <a:endParaRPr lang="en-US" dirty="0" smtClean="0"/>
          </a:p>
          <a:p>
            <a:pPr eaLnBrk="1" hangingPunct="1"/>
            <a:r>
              <a:rPr lang="en-US" b="1" i="1" dirty="0" smtClean="0"/>
              <a:t>Best practice</a:t>
            </a:r>
            <a:r>
              <a:rPr lang="en-US" dirty="0" smtClean="0"/>
              <a:t> is the gold standard of protection.  It is the most acceptable way to transport a child safely on the basis of their age, weight, height, and body development.  Often, parents/caregivers do not choose the best practice because they do not understand the reason for it.  It is important</a:t>
            </a:r>
            <a:r>
              <a:rPr lang="en-US" baseline="0" dirty="0" smtClean="0"/>
              <a:t> </a:t>
            </a:r>
            <a:r>
              <a:rPr lang="en-US" dirty="0" smtClean="0"/>
              <a:t>to understand the reason for the best practice.</a:t>
            </a:r>
          </a:p>
          <a:p>
            <a:pPr eaLnBrk="1" hangingPunct="1"/>
            <a:endParaRPr lang="en-US" dirty="0" smtClean="0"/>
          </a:p>
          <a:p>
            <a:pPr eaLnBrk="1" hangingPunct="1"/>
            <a:r>
              <a:rPr lang="en-US" b="1" dirty="0" smtClean="0"/>
              <a:t>For Example: </a:t>
            </a:r>
            <a:r>
              <a:rPr lang="en-US" dirty="0" smtClean="0"/>
              <a:t>Many parents will think their 5 year old is too big for a “car seat”.   </a:t>
            </a:r>
            <a:r>
              <a:rPr lang="en-US" b="1" dirty="0" smtClean="0"/>
              <a:t>Best practice </a:t>
            </a:r>
            <a:r>
              <a:rPr lang="en-US" dirty="0" smtClean="0"/>
              <a:t>for a 5-9 year-old child is to use a booster seat with a lap/shoulder belt in the vehicle.</a:t>
            </a:r>
          </a:p>
          <a:p>
            <a:pPr eaLnBrk="1" hangingPunct="1"/>
            <a:endParaRPr lang="en-US" dirty="0" smtClean="0"/>
          </a:p>
          <a:p>
            <a:pPr eaLnBrk="1" hangingPunct="1"/>
            <a:r>
              <a:rPr lang="en-US" b="1" i="1" dirty="0" smtClean="0"/>
              <a:t>Tough choices</a:t>
            </a:r>
            <a:r>
              <a:rPr lang="en-US" dirty="0" smtClean="0"/>
              <a:t> are made when there may not be a clear answer for the safest way to transport a child. </a:t>
            </a:r>
            <a:r>
              <a:rPr lang="en-US" b="1" dirty="0" smtClean="0"/>
              <a:t> Parent/caregivers </a:t>
            </a:r>
            <a:r>
              <a:rPr lang="en-US" dirty="0" smtClean="0"/>
              <a:t>will then need to decide among the options.</a:t>
            </a:r>
          </a:p>
          <a:p>
            <a:pPr eaLnBrk="1" hangingPunct="1"/>
            <a:endParaRPr lang="en-US" dirty="0" smtClean="0"/>
          </a:p>
          <a:p>
            <a:pPr eaLnBrk="1" hangingPunct="1"/>
            <a:r>
              <a:rPr lang="en-US" dirty="0" smtClean="0"/>
              <a:t>In many cases, there will be best practices related to the tough choices.  You must provide parent/caregivers with available options.  Then they can make the tough choices about how best to restrain their own child.</a:t>
            </a:r>
          </a:p>
          <a:p>
            <a:pPr eaLnBrk="1" hangingPunct="1"/>
            <a:endParaRPr lang="en-US" dirty="0" smtClean="0"/>
          </a:p>
          <a:p>
            <a:pPr eaLnBrk="1" hangingPunct="1"/>
            <a:r>
              <a:rPr lang="en-US" b="1" dirty="0" smtClean="0"/>
              <a:t>Another Example</a:t>
            </a:r>
            <a:r>
              <a:rPr lang="en-US" dirty="0" smtClean="0"/>
              <a:t>: Where do you put three children and a driver in a single cab pick-up truck that has three seatbelts?  Some options: </a:t>
            </a:r>
          </a:p>
          <a:p>
            <a:pPr eaLnBrk="1" hangingPunct="1"/>
            <a:r>
              <a:rPr lang="en-US" dirty="0" smtClean="0"/>
              <a:t>● Use a different vehicle with more seating,</a:t>
            </a:r>
          </a:p>
          <a:p>
            <a:pPr eaLnBrk="1" hangingPunct="1"/>
            <a:r>
              <a:rPr lang="en-US" dirty="0" smtClean="0"/>
              <a:t>● leave the children at home or,</a:t>
            </a:r>
          </a:p>
          <a:p>
            <a:pPr eaLnBrk="1" hangingPunct="1"/>
            <a:r>
              <a:rPr lang="en-US" dirty="0" smtClean="0"/>
              <a:t>● tell the parent/caregiver “I can’t tell you a safe way to do this”.</a:t>
            </a:r>
          </a:p>
          <a:p>
            <a:pPr eaLnBrk="1" hangingPunct="1"/>
            <a:endParaRPr lang="en-US" dirty="0" smtClean="0"/>
          </a:p>
          <a:p>
            <a:pPr eaLnBrk="1" hangingPunct="1"/>
            <a:r>
              <a:rPr lang="en-US" b="1" dirty="0" smtClean="0"/>
              <a:t>TOUGH CHOICES ARE ALWAYS MADE BY THE PARENT/CAREGIVER</a:t>
            </a:r>
          </a:p>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1184275" y="698500"/>
            <a:ext cx="4654550" cy="3490913"/>
          </a:xfrm>
          <a:ln/>
        </p:spPr>
      </p:sp>
      <p:sp>
        <p:nvSpPr>
          <p:cNvPr id="15363" name="Rectangle 3"/>
          <p:cNvSpPr>
            <a:spLocks noGrp="1" noChangeArrowheads="1"/>
          </p:cNvSpPr>
          <p:nvPr>
            <p:ph type="body" idx="1"/>
          </p:nvPr>
        </p:nvSpPr>
        <p:spPr>
          <a:noFill/>
          <a:ln/>
        </p:spPr>
        <p:txBody>
          <a:bodyPr/>
          <a:lstStyle/>
          <a:p>
            <a:r>
              <a:rPr lang="en-US" dirty="0" smtClean="0"/>
              <a:t>To be safe, everyone who rides in a vehicle needs to wear a seat belt</a:t>
            </a:r>
            <a:r>
              <a:rPr lang="en-US" baseline="0" dirty="0" smtClean="0"/>
              <a:t> OR a child restraint.  </a:t>
            </a:r>
          </a:p>
          <a:p>
            <a:endParaRPr lang="en-US" dirty="0" smtClean="0"/>
          </a:p>
          <a:p>
            <a:r>
              <a:rPr lang="en-US" dirty="0" smtClean="0"/>
              <a:t>Many tribal</a:t>
            </a:r>
            <a:r>
              <a:rPr lang="en-US" baseline="0" dirty="0" smtClean="0"/>
              <a:t> </a:t>
            </a:r>
            <a:r>
              <a:rPr lang="en-US" dirty="0" smtClean="0"/>
              <a:t>communities use pick up trucks or community vans as their main way to travel.  How many of you have seen people riding in the bed of pickup trucks?  As a child, when I</a:t>
            </a:r>
            <a:r>
              <a:rPr lang="en-US" baseline="0" dirty="0" smtClean="0"/>
              <a:t> was with my grandpa, </a:t>
            </a:r>
            <a:r>
              <a:rPr lang="en-US" dirty="0" smtClean="0"/>
              <a:t>I remember</a:t>
            </a:r>
            <a:r>
              <a:rPr lang="en-US" baseline="0" dirty="0" smtClean="0"/>
              <a:t> bouncing around on the wheel well or standing up behind the cab.  </a:t>
            </a:r>
            <a:r>
              <a:rPr lang="en-US" dirty="0" smtClean="0"/>
              <a:t>Remember, there is </a:t>
            </a:r>
            <a:r>
              <a:rPr lang="en-US" b="1" dirty="0" smtClean="0"/>
              <a:t>no safe way </a:t>
            </a:r>
            <a:r>
              <a:rPr lang="en-US" dirty="0" smtClean="0"/>
              <a:t>to ride in the bed of a pickup truck.</a:t>
            </a:r>
          </a:p>
          <a:p>
            <a:endParaRPr lang="en-US" dirty="0" smtClean="0"/>
          </a:p>
          <a:p>
            <a:r>
              <a:rPr lang="en-US" dirty="0" smtClean="0"/>
              <a:t>Some families also use community vans for travel to appointments without using a CR. The standards for pickup trucks and community vans are the same as passenger cars.  So it is important to use a CR with these vehicles.  This may mean the community van will need to have CR or the family will need to bring their own CR.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36078772-6B3C-4A28-AE0D-733AA5D6309E}" type="slidenum">
              <a:rPr lang="en-US"/>
              <a:pPr/>
              <a:t>9</a:t>
            </a:fld>
            <a:endParaRPr lang="en-US" dirty="0"/>
          </a:p>
        </p:txBody>
      </p:sp>
      <p:sp>
        <p:nvSpPr>
          <p:cNvPr id="21507" name="Rectangle 2"/>
          <p:cNvSpPr>
            <a:spLocks noGrp="1" noRot="1" noChangeAspect="1" noChangeArrowheads="1" noTextEdit="1"/>
          </p:cNvSpPr>
          <p:nvPr>
            <p:ph type="sldImg"/>
          </p:nvPr>
        </p:nvSpPr>
        <p:spPr>
          <a:xfrm>
            <a:off x="1184275" y="698500"/>
            <a:ext cx="4654550" cy="3490913"/>
          </a:xfrm>
          <a:ln/>
        </p:spPr>
      </p:sp>
      <p:sp>
        <p:nvSpPr>
          <p:cNvPr id="21508" name="Rectangle 3"/>
          <p:cNvSpPr>
            <a:spLocks noGrp="1" noChangeArrowheads="1"/>
          </p:cNvSpPr>
          <p:nvPr>
            <p:ph type="body" idx="1"/>
          </p:nvPr>
        </p:nvSpPr>
        <p:spPr>
          <a:noFill/>
          <a:ln/>
        </p:spPr>
        <p:txBody>
          <a:bodyPr/>
          <a:lstStyle/>
          <a:p>
            <a:pPr eaLnBrk="1" hangingPunct="1"/>
            <a:r>
              <a:rPr lang="en-US" b="0" dirty="0" smtClean="0"/>
              <a:t>Compared to adults they have</a:t>
            </a:r>
            <a:r>
              <a:rPr lang="en-US" b="0" baseline="0" dirty="0" smtClean="0"/>
              <a:t> a</a:t>
            </a:r>
            <a:r>
              <a:rPr lang="en-US" b="0" dirty="0" smtClean="0"/>
              <a:t> larger head compared to the rest of their body. </a:t>
            </a:r>
            <a:r>
              <a:rPr lang="en-US" b="0" dirty="0" smtClean="0">
                <a:latin typeface="Arial" pitchFamily="34" charset="0"/>
              </a:rPr>
              <a:t>They</a:t>
            </a:r>
            <a:r>
              <a:rPr lang="en-US" b="0" baseline="0" dirty="0" smtClean="0">
                <a:latin typeface="Arial" pitchFamily="34" charset="0"/>
              </a:rPr>
              <a:t> have s</a:t>
            </a:r>
            <a:r>
              <a:rPr lang="en-US" b="0" dirty="0" smtClean="0">
                <a:latin typeface="Arial" pitchFamily="34" charset="0"/>
              </a:rPr>
              <a:t>maller bodies,</a:t>
            </a:r>
            <a:r>
              <a:rPr lang="en-US" b="0" baseline="0" dirty="0" smtClean="0">
                <a:latin typeface="Arial" pitchFamily="34" charset="0"/>
              </a:rPr>
              <a:t> s</a:t>
            </a:r>
            <a:r>
              <a:rPr lang="en-US" b="0" dirty="0" smtClean="0">
                <a:latin typeface="Arial" pitchFamily="34" charset="0"/>
              </a:rPr>
              <a:t>oft skull bones, rounded hip bones, and weak stomach muscles.</a:t>
            </a:r>
            <a:endParaRPr lang="en-US" b="0" dirty="0" smtClean="0"/>
          </a:p>
          <a:p>
            <a:pPr defTabSz="933237">
              <a:defRPr/>
            </a:pPr>
            <a:endParaRPr lang="en-US" dirty="0" smtClean="0"/>
          </a:p>
          <a:p>
            <a:pPr defTabSz="933237">
              <a:defRPr/>
            </a:pPr>
            <a:r>
              <a:rPr lang="en-US" dirty="0" smtClean="0"/>
              <a:t>Most safety features in vehicles are built for adults not children. Therefore, children are at greater risk of getting hurt than adults.   Young children’s rounded hips do not work well with the lap portion of the seat belt. These young children are too short for the shoulder belt to fit properly across the shoulder and chest.</a:t>
            </a:r>
            <a:endParaRPr lang="en-US" i="1" dirty="0" smtClean="0"/>
          </a:p>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258882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a:xfrm>
            <a:off x="304800" y="457200"/>
            <a:ext cx="8686800" cy="838200"/>
          </a:xfrm>
          <a:prstGeom prst="rect">
            <a:avLst/>
          </a:prstGeom>
        </p:spPr>
        <p:txBody>
          <a:bodyPr/>
          <a:lstStyle/>
          <a:p>
            <a:r>
              <a:rPr kumimoji="0" lang="en-US" smtClean="0"/>
              <a:t>Click to edit Master title style</a:t>
            </a:r>
            <a:endParaRPr kumimoji="0" lang="en-US"/>
          </a:p>
        </p:txBody>
      </p:sp>
      <p:sp>
        <p:nvSpPr>
          <p:cNvPr id="27" name="Content Placeholder 26"/>
          <p:cNvSpPr>
            <a:spLocks noGrp="1"/>
          </p:cNvSpPr>
          <p:nvPr>
            <p:ph idx="1"/>
          </p:nvPr>
        </p:nvSpPr>
        <p:spPr>
          <a:xfrm>
            <a:off x="304800" y="1554164"/>
            <a:ext cx="8686800" cy="4525963"/>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a:xfrm>
            <a:off x="6477000" y="76202"/>
            <a:ext cx="2514600" cy="288925"/>
          </a:xfrm>
          <a:prstGeom prst="rect">
            <a:avLst/>
          </a:prstGeom>
        </p:spPr>
        <p:txBody>
          <a:bodyPr/>
          <a:lstStyle/>
          <a:p>
            <a:fld id="{41AC7662-2DE4-3C4F-B556-9E074A8110BE}" type="datetime1">
              <a:rPr lang="en-US" smtClean="0"/>
              <a:pPr/>
              <a:t>4/24/2015</a:t>
            </a:fld>
            <a:endParaRPr lang="en-US"/>
          </a:p>
        </p:txBody>
      </p:sp>
      <p:sp>
        <p:nvSpPr>
          <p:cNvPr id="19" name="Footer Placeholder 18"/>
          <p:cNvSpPr>
            <a:spLocks noGrp="1"/>
          </p:cNvSpPr>
          <p:nvPr>
            <p:ph type="ftr" sz="quarter" idx="11"/>
          </p:nvPr>
        </p:nvSpPr>
        <p:spPr>
          <a:xfrm>
            <a:off x="3581400" y="76202"/>
            <a:ext cx="2895600" cy="288925"/>
          </a:xfrm>
          <a:prstGeom prst="rect">
            <a:avLst/>
          </a:prstGeom>
        </p:spPr>
        <p:txBody>
          <a:bodyPr/>
          <a:lstStyle/>
          <a:p>
            <a:endParaRPr lang="en-US"/>
          </a:p>
        </p:txBody>
      </p:sp>
      <p:sp>
        <p:nvSpPr>
          <p:cNvPr id="16" name="Slide Number Placeholder 15"/>
          <p:cNvSpPr>
            <a:spLocks noGrp="1"/>
          </p:cNvSpPr>
          <p:nvPr>
            <p:ph type="sldNum" sz="quarter" idx="12"/>
          </p:nvPr>
        </p:nvSpPr>
        <p:spPr>
          <a:xfrm>
            <a:off x="8229600" y="6473952"/>
            <a:ext cx="758952" cy="246888"/>
          </a:xfrm>
          <a:prstGeom prst="rect">
            <a:avLst/>
          </a:prstGeom>
        </p:spPr>
        <p:txBody>
          <a:bodyPr/>
          <a:lstStyle/>
          <a:p>
            <a:fld id="{A3A94432-25B0-402D-8BB3-CFEE0D3F87AF}" type="slidenum">
              <a:rPr lang="en-US" smtClean="0"/>
              <a:pPr/>
              <a:t>‹#›</a:t>
            </a:fld>
            <a:endParaRPr lang="en-US"/>
          </a:p>
        </p:txBody>
      </p:sp>
    </p:spTree>
    <p:extLst>
      <p:ext uri="{BB962C8B-B14F-4D97-AF65-F5344CB8AC3E}">
        <p14:creationId xmlns="" xmlns:p14="http://schemas.microsoft.com/office/powerpoint/2010/main" val="958607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477000" y="76202"/>
            <a:ext cx="2514600" cy="288925"/>
          </a:xfrm>
          <a:prstGeom prst="rect">
            <a:avLst/>
          </a:prstGeom>
        </p:spPr>
        <p:txBody>
          <a:bodyPr/>
          <a:lstStyle/>
          <a:p>
            <a:fld id="{07D85AB5-6E15-D645-999E-7DF480F8C3BB}" type="datetime1">
              <a:rPr lang="en-US" smtClean="0"/>
              <a:pPr/>
              <a:t>4/24/2015</a:t>
            </a:fld>
            <a:endParaRPr lang="en-US"/>
          </a:p>
        </p:txBody>
      </p:sp>
      <p:sp>
        <p:nvSpPr>
          <p:cNvPr id="24" name="Footer Placeholder 23"/>
          <p:cNvSpPr>
            <a:spLocks noGrp="1"/>
          </p:cNvSpPr>
          <p:nvPr>
            <p:ph type="ftr" sz="quarter" idx="11"/>
          </p:nvPr>
        </p:nvSpPr>
        <p:spPr>
          <a:xfrm>
            <a:off x="3124200" y="76202"/>
            <a:ext cx="3352800" cy="288925"/>
          </a:xfrm>
          <a:prstGeom prst="rect">
            <a:avLst/>
          </a:prstGeom>
        </p:spPr>
        <p:txBody>
          <a:bodyPr/>
          <a:lstStyle/>
          <a:p>
            <a:endParaRPr lang="en-US"/>
          </a:p>
        </p:txBody>
      </p:sp>
      <p:sp>
        <p:nvSpPr>
          <p:cNvPr id="7" name="Slide Number Placeholder 6"/>
          <p:cNvSpPr>
            <a:spLocks noGrp="1"/>
          </p:cNvSpPr>
          <p:nvPr>
            <p:ph type="sldNum" sz="quarter" idx="12"/>
          </p:nvPr>
        </p:nvSpPr>
        <p:spPr>
          <a:xfrm>
            <a:off x="8229600" y="6477002"/>
            <a:ext cx="762000" cy="244475"/>
          </a:xfrm>
          <a:prstGeom prst="rect">
            <a:avLst/>
          </a:prstGeom>
        </p:spPr>
        <p:txBody>
          <a:bodyPr/>
          <a:lstStyle/>
          <a:p>
            <a:fld id="{A3A94432-25B0-402D-8BB3-CFEE0D3F87AF}" type="slidenum">
              <a:rPr lang="en-US" smtClean="0"/>
              <a:pPr/>
              <a:t>‹#›</a:t>
            </a:fld>
            <a:endParaRPr lang="en-US"/>
          </a:p>
        </p:txBody>
      </p:sp>
    </p:spTree>
    <p:extLst>
      <p:ext uri="{BB962C8B-B14F-4D97-AF65-F5344CB8AC3E}">
        <p14:creationId xmlns="" xmlns:p14="http://schemas.microsoft.com/office/powerpoint/2010/main" val="17951042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IMG_1500 copy.jpg"/>
          <p:cNvPicPr>
            <a:picLocks noChangeAspect="1"/>
          </p:cNvPicPr>
          <p:nvPr userDrawn="1"/>
        </p:nvPicPr>
        <p:blipFill>
          <a:blip r:embed="rId5">
            <a:alphaModFix amt="50000"/>
            <a:extLst>
              <a:ext uri="{28A0092B-C50C-407E-A947-70E740481C1C}">
                <a14:useLocalDpi xmlns="" xmlns:a14="http://schemas.microsoft.com/office/drawing/2010/main" val="0"/>
              </a:ext>
            </a:extLst>
          </a:blip>
          <a:stretch>
            <a:fillRect/>
          </a:stretch>
        </p:blipFill>
        <p:spPr>
          <a:xfrm rot="16200000">
            <a:off x="-3109787" y="3109798"/>
            <a:ext cx="6857992" cy="638417"/>
          </a:xfrm>
          <a:prstGeom prst="rect">
            <a:avLst/>
          </a:prstGeom>
        </p:spPr>
      </p:pic>
      <p:pic>
        <p:nvPicPr>
          <p:cNvPr id="6" name="Picture 5" descr="NCARS 9.png"/>
          <p:cNvPicPr>
            <a:picLocks noChangeAspect="1"/>
          </p:cNvPicPr>
          <p:nvPr userDrawn="1"/>
        </p:nvPicPr>
        <p:blipFill>
          <a:blip r:embed="rId6">
            <a:extLst>
              <a:ext uri="{28A0092B-C50C-407E-A947-70E740481C1C}">
                <a14:useLocalDpi xmlns="" xmlns:a14="http://schemas.microsoft.com/office/drawing/2010/main" val="0"/>
              </a:ext>
            </a:extLst>
          </a:blip>
          <a:stretch>
            <a:fillRect/>
          </a:stretch>
        </p:blipFill>
        <p:spPr>
          <a:xfrm>
            <a:off x="74081" y="21166"/>
            <a:ext cx="2944035" cy="2624328"/>
          </a:xfrm>
          <a:prstGeom prst="rect">
            <a:avLst/>
          </a:prstGeom>
        </p:spPr>
      </p:pic>
    </p:spTree>
    <p:extLst>
      <p:ext uri="{BB962C8B-B14F-4D97-AF65-F5344CB8AC3E}">
        <p14:creationId xmlns="" xmlns:p14="http://schemas.microsoft.com/office/powerpoint/2010/main" val="94657912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5"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www.nhtsa.gov/" TargetMode="External"/><Relationship Id="rId7"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www.nsc.org/Pages/Home.aspx" TargetMode="External"/><Relationship Id="rId11" Type="http://schemas.openxmlformats.org/officeDocument/2006/relationships/image" Target="../media/image19.jpeg"/><Relationship Id="rId5" Type="http://schemas.openxmlformats.org/officeDocument/2006/relationships/hyperlink" Target="http://www.carseat.org/" TargetMode="External"/><Relationship Id="rId10" Type="http://schemas.openxmlformats.org/officeDocument/2006/relationships/hyperlink" Target="http://images.google.com/imgres?imgurl=http://www.peakcare.com/images/nsc-logo.gif&amp;imgrefurl=http://www.peakcare.com/&amp;usg=__wk9_y1reDGQ3yTmjhwcL4OspG-I=&amp;h=448&amp;w=443&amp;sz=12&amp;hl=en&amp;start=14&amp;tbnid=wBMjLtralFassM:&amp;tbnh=127&amp;tbnw=126&amp;prev=/images?q=National+Safety+Council&amp;hl=en&amp;safe=active&amp;rlz=1T4ADBR_enUS273US277" TargetMode="External"/><Relationship Id="rId4" Type="http://schemas.openxmlformats.org/officeDocument/2006/relationships/hyperlink" Target="http://www.safekids.org/" TargetMode="External"/><Relationship Id="rId9"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50000"/>
          </a:blip>
          <a:tile tx="0" ty="0" sx="100000" sy="100000" flip="none" algn="tl"/>
        </a:blipFill>
        <a:effectLst/>
      </p:bgPr>
    </p:bg>
    <p:spTree>
      <p:nvGrpSpPr>
        <p:cNvPr id="1" name=""/>
        <p:cNvGrpSpPr/>
        <p:nvPr/>
      </p:nvGrpSpPr>
      <p:grpSpPr>
        <a:xfrm>
          <a:off x="0" y="0"/>
          <a:ext cx="0" cy="0"/>
          <a:chOff x="0" y="0"/>
          <a:chExt cx="0" cy="0"/>
        </a:xfrm>
      </p:grpSpPr>
      <p:sp>
        <p:nvSpPr>
          <p:cNvPr id="5" name="Subtitle 2"/>
          <p:cNvSpPr txBox="1">
            <a:spLocks/>
          </p:cNvSpPr>
          <p:nvPr/>
        </p:nvSpPr>
        <p:spPr>
          <a:xfrm>
            <a:off x="2325525" y="1"/>
            <a:ext cx="6594188" cy="1821116"/>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000" b="1" dirty="0" smtClean="0">
                <a:latin typeface="Candara"/>
                <a:cs typeface="Candara"/>
              </a:rPr>
              <a:t>Safely Transport </a:t>
            </a:r>
          </a:p>
          <a:p>
            <a:pPr marL="0" indent="0" algn="ctr">
              <a:buNone/>
            </a:pPr>
            <a:r>
              <a:rPr lang="en-US" sz="3000" b="1" dirty="0" smtClean="0">
                <a:latin typeface="Candara"/>
                <a:cs typeface="Candara"/>
              </a:rPr>
              <a:t>Native </a:t>
            </a:r>
            <a:r>
              <a:rPr lang="en-US" sz="3000" b="1" dirty="0">
                <a:latin typeface="Candara"/>
                <a:cs typeface="Candara"/>
              </a:rPr>
              <a:t>Children </a:t>
            </a:r>
            <a:r>
              <a:rPr lang="en-US" sz="3000" b="1" dirty="0" smtClean="0">
                <a:latin typeface="Candara"/>
                <a:cs typeface="Candara"/>
              </a:rPr>
              <a:t>Training:</a:t>
            </a:r>
          </a:p>
          <a:p>
            <a:pPr marL="0" indent="0" algn="ctr">
              <a:buNone/>
            </a:pPr>
            <a:r>
              <a:rPr lang="en-US" sz="3000" b="1" dirty="0" smtClean="0">
                <a:latin typeface="Candara"/>
                <a:cs typeface="Candara"/>
              </a:rPr>
              <a:t>Booster Seats</a:t>
            </a:r>
          </a:p>
          <a:p>
            <a:pPr marL="0" indent="0" algn="ctr">
              <a:buNone/>
            </a:pPr>
            <a:endParaRPr lang="en-US" sz="3000" b="1" dirty="0">
              <a:latin typeface="Candara"/>
              <a:cs typeface="Candara"/>
            </a:endParaRPr>
          </a:p>
        </p:txBody>
      </p:sp>
      <p:sp>
        <p:nvSpPr>
          <p:cNvPr id="7" name="TextBox 6"/>
          <p:cNvSpPr txBox="1"/>
          <p:nvPr/>
        </p:nvSpPr>
        <p:spPr>
          <a:xfrm>
            <a:off x="2035836" y="5972683"/>
            <a:ext cx="7108165" cy="646331"/>
          </a:xfrm>
          <a:prstGeom prst="rect">
            <a:avLst/>
          </a:prstGeom>
          <a:noFill/>
        </p:spPr>
        <p:txBody>
          <a:bodyPr wrap="square" rtlCol="0">
            <a:spAutoFit/>
          </a:bodyPr>
          <a:lstStyle/>
          <a:p>
            <a:pPr algn="ctr"/>
            <a:r>
              <a:rPr lang="en-US" dirty="0" smtClean="0">
                <a:latin typeface="Candara"/>
                <a:cs typeface="Candara"/>
              </a:rPr>
              <a:t>Adapted from </a:t>
            </a:r>
            <a:r>
              <a:rPr lang="en-US" dirty="0">
                <a:latin typeface="Candara"/>
                <a:cs typeface="Candara"/>
              </a:rPr>
              <a:t>t</a:t>
            </a:r>
            <a:r>
              <a:rPr lang="en-US" dirty="0" smtClean="0">
                <a:latin typeface="Candara"/>
                <a:cs typeface="Candara"/>
              </a:rPr>
              <a:t>he </a:t>
            </a:r>
            <a:r>
              <a:rPr lang="en-US" i="1" dirty="0">
                <a:latin typeface="Candara"/>
                <a:cs typeface="Candara"/>
              </a:rPr>
              <a:t>Indian Health Service </a:t>
            </a:r>
            <a:r>
              <a:rPr lang="en-US" i="1" dirty="0" smtClean="0">
                <a:latin typeface="Candara"/>
                <a:cs typeface="Candara"/>
              </a:rPr>
              <a:t>Safe </a:t>
            </a:r>
            <a:r>
              <a:rPr lang="en-US" i="1" dirty="0">
                <a:latin typeface="Candara"/>
                <a:cs typeface="Candara"/>
              </a:rPr>
              <a:t>Native American Passengers (SNAP) </a:t>
            </a:r>
            <a:r>
              <a:rPr lang="en-US" i="1" dirty="0" smtClean="0">
                <a:latin typeface="Candara"/>
                <a:cs typeface="Candara"/>
              </a:rPr>
              <a:t>Training </a:t>
            </a:r>
            <a:r>
              <a:rPr lang="en-US" i="1" dirty="0">
                <a:latin typeface="Candara"/>
                <a:cs typeface="Candara"/>
              </a:rPr>
              <a:t>for </a:t>
            </a:r>
            <a:r>
              <a:rPr lang="en-US" i="1" dirty="0" smtClean="0">
                <a:latin typeface="Candara"/>
                <a:cs typeface="Candara"/>
              </a:rPr>
              <a:t>Child Passenger </a:t>
            </a:r>
            <a:r>
              <a:rPr lang="en-US" i="1" dirty="0">
                <a:latin typeface="Candara"/>
                <a:cs typeface="Candara"/>
              </a:rPr>
              <a:t>S</a:t>
            </a:r>
            <a:r>
              <a:rPr lang="en-US" i="1" dirty="0" smtClean="0">
                <a:latin typeface="Candara"/>
                <a:cs typeface="Candara"/>
              </a:rPr>
              <a:t>afety</a:t>
            </a:r>
            <a:endParaRPr lang="en-US" i="1" dirty="0">
              <a:latin typeface="Candara"/>
              <a:cs typeface="Candara"/>
            </a:endParaRPr>
          </a:p>
        </p:txBody>
      </p:sp>
      <p:pic>
        <p:nvPicPr>
          <p:cNvPr id="1026" name="Picture 2" descr="C:\Users\Rebecca\Dropbox\Native CARS Photos\Shoshone Bannock\sho16.JPG"/>
          <p:cNvPicPr>
            <a:picLocks noChangeAspect="1" noChangeArrowheads="1"/>
          </p:cNvPicPr>
          <p:nvPr/>
        </p:nvPicPr>
        <p:blipFill>
          <a:blip r:embed="rId4"/>
          <a:srcRect/>
          <a:stretch>
            <a:fillRect/>
          </a:stretch>
        </p:blipFill>
        <p:spPr bwMode="auto">
          <a:xfrm>
            <a:off x="4226941" y="1895668"/>
            <a:ext cx="2683504" cy="4025256"/>
          </a:xfrm>
          <a:prstGeom prst="rect">
            <a:avLst/>
          </a:prstGeom>
          <a:noFill/>
        </p:spPr>
      </p:pic>
    </p:spTree>
    <p:extLst>
      <p:ext uri="{BB962C8B-B14F-4D97-AF65-F5344CB8AC3E}">
        <p14:creationId xmlns="" xmlns:p14="http://schemas.microsoft.com/office/powerpoint/2010/main" val="8935002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2585438" y="928059"/>
            <a:ext cx="6558564" cy="838200"/>
          </a:xfrm>
        </p:spPr>
        <p:txBody>
          <a:bodyPr/>
          <a:lstStyle/>
          <a:p>
            <a:pPr algn="ctr" eaLnBrk="1" hangingPunct="1"/>
            <a:r>
              <a:rPr lang="en-US" sz="4000" b="1" dirty="0" smtClean="0">
                <a:latin typeface="Candara"/>
                <a:cs typeface="Candara"/>
              </a:rPr>
              <a:t>Belt Positioning Boosters</a:t>
            </a:r>
          </a:p>
        </p:txBody>
      </p:sp>
      <p:sp>
        <p:nvSpPr>
          <p:cNvPr id="8197" name="Rectangle 3"/>
          <p:cNvSpPr>
            <a:spLocks noGrp="1" noChangeArrowheads="1"/>
          </p:cNvSpPr>
          <p:nvPr>
            <p:ph idx="1"/>
          </p:nvPr>
        </p:nvSpPr>
        <p:spPr>
          <a:xfrm>
            <a:off x="683993" y="2609481"/>
            <a:ext cx="4416043" cy="3864472"/>
          </a:xfrm>
        </p:spPr>
        <p:txBody>
          <a:bodyPr>
            <a:normAutofit/>
          </a:bodyPr>
          <a:lstStyle/>
          <a:p>
            <a:pPr eaLnBrk="1" hangingPunct="1">
              <a:lnSpc>
                <a:spcPct val="90000"/>
              </a:lnSpc>
            </a:pPr>
            <a:r>
              <a:rPr lang="en-US" sz="2600" dirty="0" smtClean="0">
                <a:latin typeface="Candara"/>
                <a:cs typeface="Candara"/>
              </a:rPr>
              <a:t>Lap/shoulder belt only</a:t>
            </a:r>
          </a:p>
          <a:p>
            <a:pPr eaLnBrk="1" hangingPunct="1">
              <a:lnSpc>
                <a:spcPct val="90000"/>
              </a:lnSpc>
            </a:pPr>
            <a:endParaRPr lang="en-US" sz="2600" dirty="0" smtClean="0">
              <a:latin typeface="Candara"/>
              <a:cs typeface="Candara"/>
            </a:endParaRPr>
          </a:p>
          <a:p>
            <a:pPr eaLnBrk="1" hangingPunct="1">
              <a:lnSpc>
                <a:spcPct val="90000"/>
              </a:lnSpc>
            </a:pPr>
            <a:r>
              <a:rPr lang="en-US" sz="2600" dirty="0" smtClean="0">
                <a:latin typeface="Candara"/>
                <a:cs typeface="Candara"/>
              </a:rPr>
              <a:t>Head restraint</a:t>
            </a:r>
          </a:p>
          <a:p>
            <a:pPr eaLnBrk="1" hangingPunct="1">
              <a:lnSpc>
                <a:spcPct val="90000"/>
              </a:lnSpc>
            </a:pPr>
            <a:endParaRPr lang="en-US" sz="2600" dirty="0" smtClean="0">
              <a:latin typeface="Candara"/>
              <a:cs typeface="Candara"/>
            </a:endParaRPr>
          </a:p>
          <a:p>
            <a:pPr eaLnBrk="1" hangingPunct="1">
              <a:lnSpc>
                <a:spcPct val="90000"/>
              </a:lnSpc>
            </a:pPr>
            <a:r>
              <a:rPr lang="en-US" sz="2600" dirty="0" smtClean="0">
                <a:latin typeface="Candara"/>
                <a:cs typeface="Candara"/>
              </a:rPr>
              <a:t>Shoulder belt positioners</a:t>
            </a:r>
          </a:p>
          <a:p>
            <a:pPr eaLnBrk="1" hangingPunct="1">
              <a:lnSpc>
                <a:spcPct val="90000"/>
              </a:lnSpc>
            </a:pPr>
            <a:endParaRPr lang="en-US" sz="2600" dirty="0" smtClean="0">
              <a:latin typeface="Candara"/>
              <a:cs typeface="Candara"/>
            </a:endParaRPr>
          </a:p>
          <a:p>
            <a:pPr eaLnBrk="1" hangingPunct="1">
              <a:lnSpc>
                <a:spcPct val="90000"/>
              </a:lnSpc>
            </a:pPr>
            <a:r>
              <a:rPr lang="en-US" sz="2600" dirty="0" smtClean="0">
                <a:latin typeface="Candara"/>
                <a:cs typeface="Candara"/>
              </a:rPr>
              <a:t>Use the 5 Step Test</a:t>
            </a:r>
          </a:p>
          <a:p>
            <a:pPr eaLnBrk="1" hangingPunct="1">
              <a:lnSpc>
                <a:spcPct val="90000"/>
              </a:lnSpc>
              <a:buFont typeface="Wingdings" pitchFamily="2" charset="2"/>
              <a:buNone/>
            </a:pPr>
            <a:endParaRPr lang="en-US" sz="2600" dirty="0" smtClean="0">
              <a:latin typeface="Candara"/>
              <a:cs typeface="Candara"/>
            </a:endParaRPr>
          </a:p>
        </p:txBody>
      </p:sp>
      <p:sp>
        <p:nvSpPr>
          <p:cNvPr id="7" name="Slide Number Placeholder 5"/>
          <p:cNvSpPr>
            <a:spLocks noGrp="1"/>
          </p:cNvSpPr>
          <p:nvPr>
            <p:ph type="sldNum" sz="quarter" idx="12"/>
          </p:nvPr>
        </p:nvSpPr>
        <p:spPr/>
        <p:txBody>
          <a:bodyPr/>
          <a:lstStyle/>
          <a:p>
            <a:pPr>
              <a:defRPr/>
            </a:pPr>
            <a:fld id="{84E4EAC4-6D35-4218-BBF8-6969E03CCC59}" type="slidenum">
              <a:rPr lang="en-US">
                <a:latin typeface="Candara"/>
                <a:cs typeface="Candara"/>
              </a:rPr>
              <a:pPr>
                <a:defRPr/>
              </a:pPr>
              <a:t>10</a:t>
            </a:fld>
            <a:endParaRPr lang="en-US" dirty="0">
              <a:latin typeface="Candara"/>
              <a:cs typeface="Candara"/>
            </a:endParaRPr>
          </a:p>
        </p:txBody>
      </p:sp>
      <p:grpSp>
        <p:nvGrpSpPr>
          <p:cNvPr id="8" name="Group 7" descr="booster seats"/>
          <p:cNvGrpSpPr/>
          <p:nvPr/>
        </p:nvGrpSpPr>
        <p:grpSpPr>
          <a:xfrm>
            <a:off x="4679888" y="2961352"/>
            <a:ext cx="4308664" cy="2816225"/>
            <a:chOff x="4019367" y="2514600"/>
            <a:chExt cx="4308664" cy="2816225"/>
          </a:xfrm>
        </p:grpSpPr>
        <p:pic>
          <p:nvPicPr>
            <p:cNvPr id="9" name="Picture 6" descr="Picture"/>
            <p:cNvPicPr>
              <a:picLocks noChangeAspect="1" noChangeArrowheads="1"/>
            </p:cNvPicPr>
            <p:nvPr/>
          </p:nvPicPr>
          <p:blipFill>
            <a:blip r:embed="rId3">
              <a:extLst>
                <a:ext uri="{28A0092B-C50C-407E-A947-70E740481C1C}">
                  <a14:useLocalDpi xmlns="" xmlns:a14="http://schemas.microsoft.com/office/drawing/2010/main" val="0"/>
                </a:ext>
              </a:extLst>
            </a:blip>
            <a:stretch>
              <a:fillRect/>
            </a:stretch>
          </p:blipFill>
          <p:spPr bwMode="auto">
            <a:xfrm>
              <a:off x="4019367" y="2514600"/>
              <a:ext cx="2172066" cy="186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7" descr="Picture"/>
            <p:cNvPicPr>
              <a:picLocks noChangeAspect="1" noChangeArrowheads="1"/>
            </p:cNvPicPr>
            <p:nvPr/>
          </p:nvPicPr>
          <p:blipFill>
            <a:blip r:embed="rId4">
              <a:extLst>
                <a:ext uri="{28A0092B-C50C-407E-A947-70E740481C1C}">
                  <a14:useLocalDpi xmlns="" xmlns:a14="http://schemas.microsoft.com/office/drawing/2010/main" val="0"/>
                </a:ext>
              </a:extLst>
            </a:blip>
            <a:srcRect r="13987"/>
            <a:stretch>
              <a:fillRect/>
            </a:stretch>
          </p:blipFill>
          <p:spPr bwMode="auto">
            <a:xfrm>
              <a:off x="6629400" y="3048000"/>
              <a:ext cx="1698631" cy="2282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2481716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ruler_height_measure.png"/>
          <p:cNvPicPr>
            <a:picLocks noChangeAspect="1"/>
          </p:cNvPicPr>
          <p:nvPr/>
        </p:nvPicPr>
        <p:blipFill>
          <a:blip r:embed="rId3"/>
          <a:stretch>
            <a:fillRect/>
          </a:stretch>
        </p:blipFill>
        <p:spPr>
          <a:xfrm>
            <a:off x="3454254" y="1408466"/>
            <a:ext cx="5312374" cy="5312374"/>
          </a:xfrm>
          <a:prstGeom prst="rect">
            <a:avLst/>
          </a:prstGeom>
        </p:spPr>
      </p:pic>
      <p:sp>
        <p:nvSpPr>
          <p:cNvPr id="4100" name="Rectangle 2"/>
          <p:cNvSpPr>
            <a:spLocks noGrp="1" noChangeArrowheads="1"/>
          </p:cNvSpPr>
          <p:nvPr>
            <p:ph type="title"/>
          </p:nvPr>
        </p:nvSpPr>
        <p:spPr>
          <a:xfrm>
            <a:off x="2596776" y="982286"/>
            <a:ext cx="6547224" cy="684981"/>
          </a:xfrm>
        </p:spPr>
        <p:txBody>
          <a:bodyPr/>
          <a:lstStyle/>
          <a:p>
            <a:pPr algn="ctr" eaLnBrk="1" hangingPunct="1"/>
            <a:r>
              <a:rPr lang="en-US" sz="4000" b="1" dirty="0" smtClean="0">
                <a:latin typeface="Candara"/>
                <a:cs typeface="Candara"/>
              </a:rPr>
              <a:t>Who needs a booster seat?</a:t>
            </a:r>
          </a:p>
        </p:txBody>
      </p:sp>
      <p:sp>
        <p:nvSpPr>
          <p:cNvPr id="4101" name="Rectangle 3"/>
          <p:cNvSpPr>
            <a:spLocks noGrp="1" noChangeArrowheads="1"/>
          </p:cNvSpPr>
          <p:nvPr>
            <p:ph idx="1"/>
          </p:nvPr>
        </p:nvSpPr>
        <p:spPr>
          <a:xfrm>
            <a:off x="638357" y="2655106"/>
            <a:ext cx="4859475" cy="3797659"/>
          </a:xfrm>
        </p:spPr>
        <p:txBody>
          <a:bodyPr>
            <a:normAutofit/>
          </a:bodyPr>
          <a:lstStyle/>
          <a:p>
            <a:pPr eaLnBrk="1" hangingPunct="1"/>
            <a:r>
              <a:rPr lang="en-US" sz="2600" dirty="0" smtClean="0">
                <a:latin typeface="Candara"/>
                <a:cs typeface="Candara"/>
              </a:rPr>
              <a:t>Children over the age of 4 years.</a:t>
            </a:r>
          </a:p>
          <a:p>
            <a:pPr eaLnBrk="1" hangingPunct="1"/>
            <a:endParaRPr lang="en-US" sz="2600" dirty="0" smtClean="0">
              <a:latin typeface="Candara"/>
              <a:cs typeface="Candara"/>
            </a:endParaRPr>
          </a:p>
          <a:p>
            <a:r>
              <a:rPr lang="en-US" sz="2600" dirty="0" smtClean="0">
                <a:latin typeface="Candara"/>
                <a:cs typeface="Candara"/>
              </a:rPr>
              <a:t>Most children between the ages of 10-12 years.</a:t>
            </a:r>
          </a:p>
          <a:p>
            <a:endParaRPr lang="en-US" sz="2600" dirty="0" smtClean="0">
              <a:latin typeface="Candara"/>
              <a:cs typeface="Candara"/>
            </a:endParaRPr>
          </a:p>
          <a:p>
            <a:r>
              <a:rPr lang="en-US" sz="2600" dirty="0" smtClean="0">
                <a:latin typeface="Candara"/>
                <a:cs typeface="Candara"/>
              </a:rPr>
              <a:t>Children under 4’9” tall.</a:t>
            </a:r>
          </a:p>
          <a:p>
            <a:pPr>
              <a:buNone/>
            </a:pPr>
            <a:endParaRPr lang="en-US" sz="2600" dirty="0" smtClean="0">
              <a:latin typeface="Candara"/>
              <a:cs typeface="Candara"/>
            </a:endParaRPr>
          </a:p>
        </p:txBody>
      </p:sp>
      <p:sp>
        <p:nvSpPr>
          <p:cNvPr id="5" name="Slide Number Placeholder 5"/>
          <p:cNvSpPr>
            <a:spLocks noGrp="1"/>
          </p:cNvSpPr>
          <p:nvPr>
            <p:ph type="sldNum" sz="quarter" idx="12"/>
          </p:nvPr>
        </p:nvSpPr>
        <p:spPr/>
        <p:txBody>
          <a:bodyPr/>
          <a:lstStyle/>
          <a:p>
            <a:pPr>
              <a:defRPr/>
            </a:pPr>
            <a:fld id="{C59479DE-C8BB-44A3-8E07-455C47166287}" type="slidenum">
              <a:rPr lang="en-US">
                <a:latin typeface="Candara"/>
                <a:cs typeface="Candara"/>
              </a:rPr>
              <a:pPr>
                <a:defRPr/>
              </a:pPr>
              <a:t>11</a:t>
            </a:fld>
            <a:endParaRPr lang="en-US">
              <a:latin typeface="Candara"/>
              <a:cs typeface="Candara"/>
            </a:endParaRPr>
          </a:p>
        </p:txBody>
      </p:sp>
      <p:pic>
        <p:nvPicPr>
          <p:cNvPr id="6" name="Picture 5" descr="fourfootnine.jpg"/>
          <p:cNvPicPr>
            <a:picLocks noChangeAspect="1"/>
          </p:cNvPicPr>
          <p:nvPr/>
        </p:nvPicPr>
        <p:blipFill>
          <a:blip r:embed="rId4"/>
          <a:stretch>
            <a:fillRect/>
          </a:stretch>
        </p:blipFill>
        <p:spPr>
          <a:xfrm>
            <a:off x="6843101" y="1988216"/>
            <a:ext cx="1416556" cy="4153791"/>
          </a:xfrm>
          <a:prstGeom prst="rect">
            <a:avLst/>
          </a:prstGeom>
        </p:spPr>
      </p:pic>
    </p:spTree>
    <p:extLst>
      <p:ext uri="{BB962C8B-B14F-4D97-AF65-F5344CB8AC3E}">
        <p14:creationId xmlns="" xmlns:p14="http://schemas.microsoft.com/office/powerpoint/2010/main" val="236473556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585437" y="876300"/>
            <a:ext cx="6558563" cy="838200"/>
          </a:xfrm>
        </p:spPr>
        <p:txBody>
          <a:bodyPr/>
          <a:lstStyle/>
          <a:p>
            <a:pPr algn="ctr"/>
            <a:r>
              <a:rPr lang="en-US" sz="4000" b="1" dirty="0" smtClean="0">
                <a:latin typeface="Candara"/>
                <a:cs typeface="Candara"/>
              </a:rPr>
              <a:t>Common Booster Seat Questions</a:t>
            </a:r>
            <a:endParaRPr lang="en-US" sz="4000" b="1" dirty="0">
              <a:latin typeface="Candara"/>
              <a:cs typeface="Candara"/>
            </a:endParaRPr>
          </a:p>
        </p:txBody>
      </p:sp>
      <p:sp>
        <p:nvSpPr>
          <p:cNvPr id="15363" name="Rectangle 3"/>
          <p:cNvSpPr>
            <a:spLocks noGrp="1" noChangeArrowheads="1"/>
          </p:cNvSpPr>
          <p:nvPr>
            <p:ph idx="1"/>
          </p:nvPr>
        </p:nvSpPr>
        <p:spPr>
          <a:xfrm>
            <a:off x="621105" y="2548295"/>
            <a:ext cx="7814561" cy="3752299"/>
          </a:xfrm>
        </p:spPr>
        <p:txBody>
          <a:bodyPr/>
          <a:lstStyle/>
          <a:p>
            <a:r>
              <a:rPr lang="en-US" sz="2600" dirty="0" smtClean="0">
                <a:latin typeface="Candara"/>
                <a:cs typeface="Candara"/>
              </a:rPr>
              <a:t>My child is eight years old. Isn't she old enough to use a regular safety belt now? </a:t>
            </a:r>
          </a:p>
          <a:p>
            <a:r>
              <a:rPr lang="en-US" sz="2600" dirty="0" smtClean="0">
                <a:latin typeface="Candara"/>
                <a:cs typeface="Candara"/>
              </a:rPr>
              <a:t>How can I tell when my child has outgrown his safety seat?</a:t>
            </a:r>
          </a:p>
          <a:p>
            <a:r>
              <a:rPr lang="en-US" sz="2600" dirty="0" smtClean="0">
                <a:latin typeface="Candara"/>
                <a:cs typeface="Candara"/>
              </a:rPr>
              <a:t>What about children who outgrow their safety seats before age four?</a:t>
            </a:r>
          </a:p>
          <a:p>
            <a:r>
              <a:rPr lang="en-US" sz="2600" dirty="0" smtClean="0">
                <a:latin typeface="Candara"/>
                <a:cs typeface="Candara"/>
              </a:rPr>
              <a:t>Why is it important for a child who has outgrown a regular safety seat to use a booster? </a:t>
            </a:r>
          </a:p>
          <a:p>
            <a:r>
              <a:rPr lang="en-US" sz="2600" dirty="0" smtClean="0">
                <a:latin typeface="Candara"/>
                <a:cs typeface="Candara"/>
              </a:rPr>
              <a:t>What about cars with only lap belts in the back seat?</a:t>
            </a:r>
          </a:p>
        </p:txBody>
      </p:sp>
      <p:sp>
        <p:nvSpPr>
          <p:cNvPr id="5" name="Slide Number Placeholder 5"/>
          <p:cNvSpPr>
            <a:spLocks noGrp="1"/>
          </p:cNvSpPr>
          <p:nvPr>
            <p:ph type="sldNum" sz="quarter" idx="12"/>
          </p:nvPr>
        </p:nvSpPr>
        <p:spPr/>
        <p:txBody>
          <a:bodyPr/>
          <a:lstStyle/>
          <a:p>
            <a:fld id="{47D1B108-0D44-4389-927B-AD6457339B18}" type="slidenum">
              <a:rPr lang="en-US">
                <a:latin typeface="Candara"/>
                <a:cs typeface="Candara"/>
              </a:rPr>
              <a:pPr/>
              <a:t>12</a:t>
            </a:fld>
            <a:endParaRPr lang="en-US">
              <a:latin typeface="Candara"/>
              <a:cs typeface="Candara"/>
            </a:endParaRPr>
          </a:p>
        </p:txBody>
      </p:sp>
    </p:spTree>
    <p:extLst>
      <p:ext uri="{BB962C8B-B14F-4D97-AF65-F5344CB8AC3E}">
        <p14:creationId xmlns="" xmlns:p14="http://schemas.microsoft.com/office/powerpoint/2010/main" val="36509226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a:xfrm>
            <a:off x="2596779" y="876300"/>
            <a:ext cx="6547223" cy="838200"/>
          </a:xfrm>
        </p:spPr>
        <p:txBody>
          <a:bodyPr/>
          <a:lstStyle/>
          <a:p>
            <a:pPr algn="ctr" eaLnBrk="1" hangingPunct="1"/>
            <a:r>
              <a:rPr lang="en-US" sz="4000" b="1" dirty="0" smtClean="0">
                <a:latin typeface="Candara"/>
                <a:cs typeface="Candara"/>
              </a:rPr>
              <a:t>The 5-Step Test</a:t>
            </a:r>
          </a:p>
        </p:txBody>
      </p:sp>
      <p:sp>
        <p:nvSpPr>
          <p:cNvPr id="9221" name="Rectangle 3"/>
          <p:cNvSpPr>
            <a:spLocks noGrp="1" noChangeArrowheads="1"/>
          </p:cNvSpPr>
          <p:nvPr>
            <p:ph idx="1"/>
          </p:nvPr>
        </p:nvSpPr>
        <p:spPr>
          <a:xfrm>
            <a:off x="603851" y="2610226"/>
            <a:ext cx="8185820" cy="3817316"/>
          </a:xfrm>
        </p:spPr>
        <p:txBody>
          <a:bodyPr>
            <a:normAutofit fontScale="85000" lnSpcReduction="10000"/>
          </a:bodyPr>
          <a:lstStyle/>
          <a:p>
            <a:pPr marL="514350" indent="-514350">
              <a:buFont typeface="+mj-lt"/>
              <a:buAutoNum type="arabicPeriod"/>
            </a:pPr>
            <a:r>
              <a:rPr lang="en-US" sz="2800" dirty="0" smtClean="0">
                <a:latin typeface="Times New Roman" pitchFamily="18" charset="0"/>
              </a:rPr>
              <a:t>Does </a:t>
            </a:r>
            <a:r>
              <a:rPr lang="en-US" sz="2800" dirty="0">
                <a:latin typeface="Times New Roman" pitchFamily="18" charset="0"/>
              </a:rPr>
              <a:t>the child sit all the way back against the vehicle seat? </a:t>
            </a:r>
          </a:p>
          <a:p>
            <a:pPr marL="514350" indent="-514350">
              <a:buFont typeface="+mj-lt"/>
              <a:buAutoNum type="arabicPeriod"/>
            </a:pPr>
            <a:r>
              <a:rPr lang="en-US" sz="2800" dirty="0" smtClean="0">
                <a:latin typeface="Times New Roman" pitchFamily="18" charset="0"/>
              </a:rPr>
              <a:t>Do </a:t>
            </a:r>
            <a:r>
              <a:rPr lang="en-US" sz="2800" dirty="0">
                <a:latin typeface="Times New Roman" pitchFamily="18" charset="0"/>
              </a:rPr>
              <a:t>the child's knees bend comfortably at the edge of the vehicle seat? </a:t>
            </a:r>
          </a:p>
          <a:p>
            <a:pPr marL="514350" indent="-514350">
              <a:buFont typeface="+mj-lt"/>
              <a:buAutoNum type="arabicPeriod"/>
            </a:pPr>
            <a:r>
              <a:rPr lang="en-US" sz="2800" dirty="0" smtClean="0">
                <a:latin typeface="Times New Roman" pitchFamily="18" charset="0"/>
              </a:rPr>
              <a:t>Does </a:t>
            </a:r>
            <a:r>
              <a:rPr lang="en-US" sz="2800" dirty="0">
                <a:latin typeface="Times New Roman" pitchFamily="18" charset="0"/>
              </a:rPr>
              <a:t>the belt cross the shoulder between the neck and arm? </a:t>
            </a:r>
          </a:p>
          <a:p>
            <a:pPr marL="514350" indent="-514350">
              <a:buFont typeface="+mj-lt"/>
              <a:buAutoNum type="arabicPeriod"/>
            </a:pPr>
            <a:r>
              <a:rPr lang="en-US" sz="2800" dirty="0" smtClean="0">
                <a:latin typeface="Times New Roman" pitchFamily="18" charset="0"/>
              </a:rPr>
              <a:t> </a:t>
            </a:r>
            <a:r>
              <a:rPr lang="en-US" sz="2800" dirty="0">
                <a:latin typeface="Times New Roman" pitchFamily="18" charset="0"/>
              </a:rPr>
              <a:t>Is the lap belt as low as possible, touching the thighs? </a:t>
            </a:r>
            <a:endParaRPr lang="en-US" sz="2800" dirty="0" smtClean="0">
              <a:latin typeface="Times New Roman" pitchFamily="18" charset="0"/>
            </a:endParaRPr>
          </a:p>
          <a:p>
            <a:pPr marL="514350" indent="-514350">
              <a:buFont typeface="+mj-lt"/>
              <a:buAutoNum type="arabicPeriod"/>
            </a:pPr>
            <a:r>
              <a:rPr lang="en-US" sz="2800" dirty="0" smtClean="0">
                <a:latin typeface="Times New Roman" pitchFamily="18" charset="0"/>
              </a:rPr>
              <a:t> </a:t>
            </a:r>
            <a:r>
              <a:rPr lang="en-US" sz="2800" dirty="0">
                <a:latin typeface="Times New Roman" pitchFamily="18" charset="0"/>
              </a:rPr>
              <a:t>Can the child stay seated like this for the whole trip? </a:t>
            </a:r>
          </a:p>
          <a:p>
            <a:pPr eaLnBrk="1" hangingPunct="1">
              <a:lnSpc>
                <a:spcPct val="90000"/>
              </a:lnSpc>
              <a:buFont typeface="Wingdings" pitchFamily="2" charset="2"/>
              <a:buNone/>
            </a:pPr>
            <a:endParaRPr lang="en-US" sz="2600" dirty="0" smtClean="0">
              <a:latin typeface="Candara"/>
              <a:cs typeface="Candara"/>
            </a:endParaRPr>
          </a:p>
          <a:p>
            <a:pPr>
              <a:lnSpc>
                <a:spcPct val="90000"/>
              </a:lnSpc>
              <a:buNone/>
            </a:pPr>
            <a:r>
              <a:rPr lang="en-US" sz="2600" dirty="0" smtClean="0">
                <a:latin typeface="Candara"/>
                <a:cs typeface="Candara"/>
              </a:rPr>
              <a:t>If “</a:t>
            </a:r>
            <a:r>
              <a:rPr lang="en-US" sz="2600" b="1" dirty="0" smtClean="0">
                <a:solidFill>
                  <a:srgbClr val="FF0000"/>
                </a:solidFill>
                <a:latin typeface="Candara"/>
                <a:cs typeface="Candara"/>
              </a:rPr>
              <a:t>No</a:t>
            </a:r>
            <a:r>
              <a:rPr lang="en-US" sz="2600" dirty="0" smtClean="0">
                <a:latin typeface="Candara"/>
                <a:cs typeface="Candara"/>
              </a:rPr>
              <a:t>” </a:t>
            </a:r>
            <a:r>
              <a:rPr lang="en-US" sz="2600" dirty="0" smtClean="0">
                <a:latin typeface="Candara"/>
                <a:cs typeface="Candara"/>
                <a:sym typeface="Wingdings" pitchFamily="2" charset="2"/>
              </a:rPr>
              <a:t>	</a:t>
            </a:r>
            <a:r>
              <a:rPr lang="en-US" sz="2600" b="1" dirty="0" smtClean="0">
                <a:latin typeface="Candara"/>
                <a:cs typeface="Candara"/>
              </a:rPr>
              <a:t>Booster seat is needed</a:t>
            </a:r>
          </a:p>
          <a:p>
            <a:pPr>
              <a:lnSpc>
                <a:spcPct val="90000"/>
              </a:lnSpc>
              <a:buFont typeface="Wingdings" pitchFamily="2" charset="2"/>
              <a:buNone/>
            </a:pPr>
            <a:r>
              <a:rPr lang="en-US" sz="2600" dirty="0" smtClean="0">
                <a:latin typeface="Candara"/>
                <a:cs typeface="Candara"/>
              </a:rPr>
              <a:t>If “</a:t>
            </a:r>
            <a:r>
              <a:rPr lang="en-US" sz="2600" b="1" dirty="0" smtClean="0">
                <a:solidFill>
                  <a:srgbClr val="00B050"/>
                </a:solidFill>
                <a:latin typeface="Candara"/>
                <a:cs typeface="Candara"/>
              </a:rPr>
              <a:t>Yes</a:t>
            </a:r>
            <a:r>
              <a:rPr lang="en-US" sz="2600" dirty="0" smtClean="0">
                <a:latin typeface="Candara"/>
                <a:cs typeface="Candara"/>
              </a:rPr>
              <a:t>” </a:t>
            </a:r>
            <a:r>
              <a:rPr lang="en-US" sz="2600" dirty="0" smtClean="0">
                <a:latin typeface="Candara"/>
                <a:cs typeface="Candara"/>
                <a:sym typeface="Wingdings" pitchFamily="2" charset="2"/>
              </a:rPr>
              <a:t>	</a:t>
            </a:r>
            <a:r>
              <a:rPr lang="en-US" sz="2600" b="1" dirty="0" smtClean="0">
                <a:latin typeface="Candara"/>
                <a:cs typeface="Candara"/>
                <a:sym typeface="Wingdings" pitchFamily="2" charset="2"/>
              </a:rPr>
              <a:t>Ready for the vehicle seat belt</a:t>
            </a:r>
            <a:endParaRPr lang="en-US" sz="2600" b="1" dirty="0" smtClean="0">
              <a:latin typeface="Candara"/>
              <a:cs typeface="Candara"/>
            </a:endParaRPr>
          </a:p>
          <a:p>
            <a:pPr eaLnBrk="1" hangingPunct="1">
              <a:lnSpc>
                <a:spcPct val="90000"/>
              </a:lnSpc>
              <a:buFont typeface="Wingdings" pitchFamily="2" charset="2"/>
              <a:buNone/>
            </a:pPr>
            <a:endParaRPr lang="en-US" sz="2600" dirty="0" smtClean="0">
              <a:latin typeface="Candara"/>
              <a:cs typeface="Candara"/>
            </a:endParaRPr>
          </a:p>
        </p:txBody>
      </p:sp>
      <p:sp>
        <p:nvSpPr>
          <p:cNvPr id="5" name="Slide Number Placeholder 5"/>
          <p:cNvSpPr>
            <a:spLocks noGrp="1"/>
          </p:cNvSpPr>
          <p:nvPr>
            <p:ph type="sldNum" sz="quarter" idx="12"/>
          </p:nvPr>
        </p:nvSpPr>
        <p:spPr/>
        <p:txBody>
          <a:bodyPr/>
          <a:lstStyle/>
          <a:p>
            <a:pPr>
              <a:defRPr/>
            </a:pPr>
            <a:fld id="{C6DB9BAC-4E64-4BDC-BFA7-257D637F59D5}" type="slidenum">
              <a:rPr lang="en-US">
                <a:latin typeface="Candara"/>
                <a:cs typeface="Candara"/>
              </a:rPr>
              <a:pPr>
                <a:defRPr/>
              </a:pPr>
              <a:t>13</a:t>
            </a:fld>
            <a:endParaRPr lang="en-US" dirty="0">
              <a:latin typeface="Candara"/>
              <a:cs typeface="Candara"/>
            </a:endParaRPr>
          </a:p>
        </p:txBody>
      </p:sp>
    </p:spTree>
    <p:extLst>
      <p:ext uri="{BB962C8B-B14F-4D97-AF65-F5344CB8AC3E}">
        <p14:creationId xmlns="" xmlns:p14="http://schemas.microsoft.com/office/powerpoint/2010/main" val="3666992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a:xfrm>
            <a:off x="2608118" y="917277"/>
            <a:ext cx="6535884" cy="838200"/>
          </a:xfrm>
        </p:spPr>
        <p:txBody>
          <a:bodyPr/>
          <a:lstStyle/>
          <a:p>
            <a:pPr algn="ctr" eaLnBrk="1" hangingPunct="1"/>
            <a:r>
              <a:rPr lang="en-US" sz="4000" b="1" dirty="0" smtClean="0">
                <a:latin typeface="Candara"/>
                <a:cs typeface="Candara"/>
              </a:rPr>
              <a:t>Misuse issues for all types of CR’s not just booster seats</a:t>
            </a:r>
          </a:p>
        </p:txBody>
      </p:sp>
      <p:sp>
        <p:nvSpPr>
          <p:cNvPr id="11269" name="Rectangle 3"/>
          <p:cNvSpPr>
            <a:spLocks noGrp="1" noChangeArrowheads="1"/>
          </p:cNvSpPr>
          <p:nvPr>
            <p:ph idx="1"/>
          </p:nvPr>
        </p:nvSpPr>
        <p:spPr>
          <a:xfrm>
            <a:off x="638356" y="2848337"/>
            <a:ext cx="7591245" cy="3420612"/>
          </a:xfrm>
        </p:spPr>
        <p:txBody>
          <a:bodyPr/>
          <a:lstStyle/>
          <a:p>
            <a:pPr>
              <a:buSzPct val="800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Recalled child restraint or too old</a:t>
            </a:r>
          </a:p>
          <a:p>
            <a:pPr>
              <a:buSzPct val="800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Loose harness</a:t>
            </a:r>
          </a:p>
          <a:p>
            <a:pPr>
              <a:buSzPct val="800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Loose seat belt</a:t>
            </a:r>
          </a:p>
          <a:p>
            <a:pPr>
              <a:buSzPct val="800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Wrong belt path</a:t>
            </a:r>
          </a:p>
          <a:p>
            <a:pPr>
              <a:buSzPct val="800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Wrong angle</a:t>
            </a:r>
          </a:p>
          <a:p>
            <a:pPr>
              <a:buSzPct val="800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Unknown history</a:t>
            </a:r>
          </a:p>
          <a:p>
            <a:pPr>
              <a:buSzPct val="80000"/>
            </a:pPr>
            <a:r>
              <a:rPr lang="en-US" sz="2000" dirty="0" smtClean="0">
                <a:latin typeface="Verdana" panose="020B0604030504040204" pitchFamily="34" charset="0"/>
                <a:ea typeface="Verdana" panose="020B0604030504040204" pitchFamily="34" charset="0"/>
                <a:cs typeface="Verdana" panose="020B0604030504040204" pitchFamily="34" charset="0"/>
              </a:rPr>
              <a:t>Missing parts</a:t>
            </a:r>
          </a:p>
          <a:p>
            <a:pPr>
              <a:buSzPct val="800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Not buckling child into child restraint</a:t>
            </a:r>
          </a:p>
          <a:p>
            <a:pPr>
              <a:buSzPct val="800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Not anchoring child restraint to vehicle</a:t>
            </a:r>
          </a:p>
          <a:p>
            <a:pPr>
              <a:buSzPct val="80000"/>
              <a:buFont typeface="Arial" panose="020B0604020202020204" pitchFamily="34" charset="0"/>
              <a:buChar char="•"/>
            </a:pPr>
            <a:endParaRPr lang="en-US" sz="2400" dirty="0" smtClean="0">
              <a:latin typeface="Verdana" panose="020B0604030504040204" pitchFamily="34" charset="0"/>
              <a:ea typeface="Verdana" panose="020B0604030504040204" pitchFamily="34" charset="0"/>
              <a:cs typeface="Verdana" panose="020B0604030504040204" pitchFamily="34" charset="0"/>
            </a:endParaRPr>
          </a:p>
          <a:p>
            <a:pPr eaLnBrk="1" hangingPunct="1"/>
            <a:endParaRPr lang="en-US" sz="2400" dirty="0" smtClean="0">
              <a:latin typeface="Candara"/>
              <a:cs typeface="Candara"/>
            </a:endParaRPr>
          </a:p>
        </p:txBody>
      </p:sp>
      <p:sp>
        <p:nvSpPr>
          <p:cNvPr id="6" name="Slide Number Placeholder 5"/>
          <p:cNvSpPr>
            <a:spLocks noGrp="1"/>
          </p:cNvSpPr>
          <p:nvPr>
            <p:ph type="sldNum" sz="quarter" idx="12"/>
          </p:nvPr>
        </p:nvSpPr>
        <p:spPr/>
        <p:txBody>
          <a:bodyPr/>
          <a:lstStyle/>
          <a:p>
            <a:pPr>
              <a:defRPr/>
            </a:pPr>
            <a:fld id="{5A7ACDE0-A23D-4230-9F9D-22BD4D5BCDB4}" type="slidenum">
              <a:rPr lang="en-US">
                <a:latin typeface="Candara"/>
                <a:cs typeface="Candara"/>
              </a:rPr>
              <a:pPr>
                <a:defRPr/>
              </a:pPr>
              <a:t>14</a:t>
            </a:fld>
            <a:endParaRPr lang="en-US" dirty="0">
              <a:latin typeface="Candara"/>
              <a:cs typeface="Candara"/>
            </a:endParaRPr>
          </a:p>
        </p:txBody>
      </p:sp>
    </p:spTree>
    <p:extLst>
      <p:ext uri="{BB962C8B-B14F-4D97-AF65-F5344CB8AC3E}">
        <p14:creationId xmlns="" xmlns:p14="http://schemas.microsoft.com/office/powerpoint/2010/main" val="26035521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a:xfrm>
            <a:off x="2596776" y="876300"/>
            <a:ext cx="6547224" cy="838200"/>
          </a:xfrm>
        </p:spPr>
        <p:txBody>
          <a:bodyPr/>
          <a:lstStyle/>
          <a:p>
            <a:r>
              <a:rPr lang="en-US" sz="4000" b="1" dirty="0" smtClean="0">
                <a:latin typeface="Candara"/>
                <a:cs typeface="Candara"/>
              </a:rPr>
              <a:t>Booster seat/seat belt </a:t>
            </a:r>
            <a:r>
              <a:rPr lang="en-US" sz="4000" b="1" dirty="0">
                <a:latin typeface="Candara"/>
                <a:cs typeface="Candara"/>
              </a:rPr>
              <a:t>Misuse</a:t>
            </a:r>
            <a:endParaRPr lang="en-US" sz="4000" b="1" dirty="0" smtClean="0">
              <a:latin typeface="Candara"/>
              <a:cs typeface="Candara"/>
            </a:endParaRPr>
          </a:p>
        </p:txBody>
      </p:sp>
      <p:sp>
        <p:nvSpPr>
          <p:cNvPr id="10" name="Slide Number Placeholder 5"/>
          <p:cNvSpPr>
            <a:spLocks noGrp="1"/>
          </p:cNvSpPr>
          <p:nvPr>
            <p:ph type="sldNum" sz="quarter" idx="12"/>
          </p:nvPr>
        </p:nvSpPr>
        <p:spPr/>
        <p:txBody>
          <a:bodyPr/>
          <a:lstStyle/>
          <a:p>
            <a:pPr>
              <a:defRPr/>
            </a:pPr>
            <a:fld id="{AF176EC8-79B6-498C-82E6-876552841C12}" type="slidenum">
              <a:rPr lang="en-US">
                <a:latin typeface="Candara"/>
                <a:cs typeface="Candara"/>
              </a:rPr>
              <a:pPr>
                <a:defRPr/>
              </a:pPr>
              <a:t>15</a:t>
            </a:fld>
            <a:endParaRPr lang="en-US">
              <a:latin typeface="Candara"/>
              <a:cs typeface="Candara"/>
            </a:endParaRPr>
          </a:p>
        </p:txBody>
      </p:sp>
      <p:sp>
        <p:nvSpPr>
          <p:cNvPr id="12294" name="Text Box 5"/>
          <p:cNvSpPr txBox="1">
            <a:spLocks noChangeArrowheads="1"/>
          </p:cNvSpPr>
          <p:nvPr/>
        </p:nvSpPr>
        <p:spPr bwMode="auto">
          <a:xfrm>
            <a:off x="5946621" y="5735288"/>
            <a:ext cx="2438400" cy="646331"/>
          </a:xfrm>
          <a:prstGeom prst="rect">
            <a:avLst/>
          </a:prstGeom>
          <a:noFill/>
          <a:ln w="9525">
            <a:noFill/>
            <a:miter lim="800000"/>
            <a:headEnd/>
            <a:tailEnd/>
          </a:ln>
        </p:spPr>
        <p:txBody>
          <a:bodyPr>
            <a:spAutoFit/>
          </a:bodyPr>
          <a:lstStyle/>
          <a:p>
            <a:pPr algn="ctr" eaLnBrk="1" hangingPunct="1"/>
            <a:r>
              <a:rPr lang="en-US" dirty="0">
                <a:solidFill>
                  <a:srgbClr val="000000"/>
                </a:solidFill>
                <a:latin typeface="Candara"/>
                <a:cs typeface="Candara"/>
              </a:rPr>
              <a:t>Shoulder </a:t>
            </a:r>
            <a:r>
              <a:rPr lang="en-US" dirty="0" smtClean="0">
                <a:solidFill>
                  <a:srgbClr val="000000"/>
                </a:solidFill>
                <a:latin typeface="Candara"/>
                <a:cs typeface="Candara"/>
              </a:rPr>
              <a:t>belt</a:t>
            </a:r>
          </a:p>
          <a:p>
            <a:pPr algn="ctr" eaLnBrk="1" hangingPunct="1"/>
            <a:r>
              <a:rPr lang="en-US" dirty="0" smtClean="0">
                <a:solidFill>
                  <a:srgbClr val="000000"/>
                </a:solidFill>
                <a:latin typeface="Candara"/>
                <a:cs typeface="Candara"/>
              </a:rPr>
              <a:t> </a:t>
            </a:r>
            <a:r>
              <a:rPr lang="en-US" dirty="0">
                <a:solidFill>
                  <a:srgbClr val="000000"/>
                </a:solidFill>
                <a:latin typeface="Candara"/>
                <a:cs typeface="Candara"/>
              </a:rPr>
              <a:t>behind back</a:t>
            </a:r>
          </a:p>
        </p:txBody>
      </p:sp>
      <p:sp>
        <p:nvSpPr>
          <p:cNvPr id="12295" name="Rectangle 6"/>
          <p:cNvSpPr>
            <a:spLocks noChangeArrowheads="1"/>
          </p:cNvSpPr>
          <p:nvPr/>
        </p:nvSpPr>
        <p:spPr bwMode="auto">
          <a:xfrm>
            <a:off x="3574356" y="5700783"/>
            <a:ext cx="2819400" cy="738664"/>
          </a:xfrm>
          <a:prstGeom prst="rect">
            <a:avLst/>
          </a:prstGeom>
          <a:noFill/>
          <a:ln w="9525">
            <a:noFill/>
            <a:miter lim="800000"/>
            <a:headEnd/>
            <a:tailEnd/>
          </a:ln>
        </p:spPr>
        <p:txBody>
          <a:bodyPr/>
          <a:lstStyle/>
          <a:p>
            <a:pPr indent="-457200" algn="ctr">
              <a:buClr>
                <a:schemeClr val="tx1"/>
              </a:buClr>
              <a:buFont typeface="Wingdings" pitchFamily="2" charset="2"/>
              <a:buNone/>
            </a:pPr>
            <a:r>
              <a:rPr lang="en-US" dirty="0">
                <a:solidFill>
                  <a:srgbClr val="000000"/>
                </a:solidFill>
                <a:latin typeface="Candara"/>
                <a:cs typeface="Candara"/>
              </a:rPr>
              <a:t>Lap </a:t>
            </a:r>
            <a:r>
              <a:rPr lang="en-US" dirty="0" smtClean="0">
                <a:solidFill>
                  <a:srgbClr val="000000"/>
                </a:solidFill>
                <a:latin typeface="Candara"/>
                <a:cs typeface="Candara"/>
              </a:rPr>
              <a:t>belt</a:t>
            </a:r>
          </a:p>
          <a:p>
            <a:pPr indent="-457200" algn="ctr">
              <a:buClr>
                <a:schemeClr val="tx1"/>
              </a:buClr>
              <a:buFont typeface="Wingdings" pitchFamily="2" charset="2"/>
              <a:buNone/>
            </a:pPr>
            <a:r>
              <a:rPr lang="en-US" dirty="0" smtClean="0">
                <a:solidFill>
                  <a:srgbClr val="000000"/>
                </a:solidFill>
                <a:latin typeface="Candara"/>
                <a:cs typeface="Candara"/>
              </a:rPr>
              <a:t>Too high/across neck</a:t>
            </a:r>
            <a:endParaRPr lang="en-US" dirty="0">
              <a:solidFill>
                <a:srgbClr val="000000"/>
              </a:solidFill>
              <a:latin typeface="Candara"/>
              <a:cs typeface="Candara"/>
            </a:endParaRPr>
          </a:p>
          <a:p>
            <a:pPr marL="457200" indent="-457200">
              <a:buFont typeface="Wingdings" pitchFamily="2" charset="2"/>
              <a:buNone/>
            </a:pPr>
            <a:endParaRPr lang="en-US" dirty="0">
              <a:solidFill>
                <a:schemeClr val="tx2"/>
              </a:solidFill>
              <a:latin typeface="Candara"/>
              <a:cs typeface="Candara"/>
            </a:endParaRPr>
          </a:p>
        </p:txBody>
      </p:sp>
      <p:pic>
        <p:nvPicPr>
          <p:cNvPr id="1026" name="Picture 2" descr="C:\Users\Rebecca\Dropbox\Photo Feb 06, 4 30 24 PM.jpg"/>
          <p:cNvPicPr>
            <a:picLocks noChangeAspect="1" noChangeArrowheads="1"/>
          </p:cNvPicPr>
          <p:nvPr/>
        </p:nvPicPr>
        <p:blipFill>
          <a:blip r:embed="rId3"/>
          <a:srcRect l="7640" t="12031" r="3685"/>
          <a:stretch>
            <a:fillRect/>
          </a:stretch>
        </p:blipFill>
        <p:spPr bwMode="auto">
          <a:xfrm>
            <a:off x="1725283" y="2346207"/>
            <a:ext cx="6228272" cy="3389082"/>
          </a:xfrm>
          <a:prstGeom prst="rect">
            <a:avLst/>
          </a:prstGeom>
          <a:noFill/>
        </p:spPr>
      </p:pic>
      <p:sp>
        <p:nvSpPr>
          <p:cNvPr id="11" name="Text Box 5"/>
          <p:cNvSpPr txBox="1">
            <a:spLocks noChangeArrowheads="1"/>
          </p:cNvSpPr>
          <p:nvPr/>
        </p:nvSpPr>
        <p:spPr bwMode="auto">
          <a:xfrm>
            <a:off x="1360245" y="5706851"/>
            <a:ext cx="2645436" cy="646331"/>
          </a:xfrm>
          <a:prstGeom prst="rect">
            <a:avLst/>
          </a:prstGeom>
          <a:noFill/>
          <a:ln w="9525">
            <a:noFill/>
            <a:miter lim="800000"/>
            <a:headEnd/>
            <a:tailEnd/>
          </a:ln>
        </p:spPr>
        <p:txBody>
          <a:bodyPr wrap="square">
            <a:spAutoFit/>
          </a:bodyPr>
          <a:lstStyle/>
          <a:p>
            <a:pPr algn="ctr" eaLnBrk="1" hangingPunct="1"/>
            <a:r>
              <a:rPr lang="en-US" dirty="0">
                <a:solidFill>
                  <a:srgbClr val="000000"/>
                </a:solidFill>
                <a:latin typeface="Candara"/>
                <a:cs typeface="Candara"/>
              </a:rPr>
              <a:t>Shoulder </a:t>
            </a:r>
            <a:r>
              <a:rPr lang="en-US" dirty="0" smtClean="0">
                <a:solidFill>
                  <a:srgbClr val="000000"/>
                </a:solidFill>
                <a:latin typeface="Candara"/>
                <a:cs typeface="Candara"/>
              </a:rPr>
              <a:t>belt</a:t>
            </a:r>
          </a:p>
          <a:p>
            <a:pPr algn="ctr" eaLnBrk="1" hangingPunct="1"/>
            <a:r>
              <a:rPr lang="en-US" dirty="0" smtClean="0">
                <a:solidFill>
                  <a:srgbClr val="000000"/>
                </a:solidFill>
                <a:latin typeface="Candara"/>
                <a:cs typeface="Candara"/>
              </a:rPr>
              <a:t>Under arm/behind head</a:t>
            </a:r>
            <a:endParaRPr lang="en-US" dirty="0">
              <a:solidFill>
                <a:srgbClr val="000000"/>
              </a:solidFill>
              <a:latin typeface="Candara"/>
              <a:cs typeface="Candara"/>
            </a:endParaRPr>
          </a:p>
        </p:txBody>
      </p:sp>
    </p:spTree>
    <p:extLst>
      <p:ext uri="{BB962C8B-B14F-4D97-AF65-F5344CB8AC3E}">
        <p14:creationId xmlns="" xmlns:p14="http://schemas.microsoft.com/office/powerpoint/2010/main" val="40174249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585437" y="876300"/>
            <a:ext cx="6558563" cy="838200"/>
          </a:xfrm>
        </p:spPr>
        <p:txBody>
          <a:bodyPr/>
          <a:lstStyle/>
          <a:p>
            <a:pPr algn="ctr"/>
            <a:r>
              <a:rPr lang="en-US" sz="4000" b="1" dirty="0">
                <a:latin typeface="Candara"/>
                <a:cs typeface="Candara"/>
              </a:rPr>
              <a:t>Wrap Up</a:t>
            </a:r>
          </a:p>
        </p:txBody>
      </p:sp>
      <p:sp>
        <p:nvSpPr>
          <p:cNvPr id="15363" name="Rectangle 3"/>
          <p:cNvSpPr>
            <a:spLocks noGrp="1" noChangeArrowheads="1"/>
          </p:cNvSpPr>
          <p:nvPr>
            <p:ph idx="1"/>
          </p:nvPr>
        </p:nvSpPr>
        <p:spPr>
          <a:xfrm>
            <a:off x="621105" y="2755331"/>
            <a:ext cx="7814561" cy="3752299"/>
          </a:xfrm>
        </p:spPr>
        <p:txBody>
          <a:bodyPr/>
          <a:lstStyle/>
          <a:p>
            <a:r>
              <a:rPr lang="en-US" sz="2600" dirty="0">
                <a:latin typeface="Candara"/>
                <a:cs typeface="Candara"/>
              </a:rPr>
              <a:t>Low restraint use in communities</a:t>
            </a:r>
          </a:p>
          <a:p>
            <a:r>
              <a:rPr lang="en-US" sz="2600" dirty="0">
                <a:latin typeface="Candara"/>
                <a:cs typeface="Candara"/>
              </a:rPr>
              <a:t>Everyone should buckle up</a:t>
            </a:r>
          </a:p>
          <a:p>
            <a:r>
              <a:rPr lang="en-US" sz="2600" dirty="0">
                <a:latin typeface="Candara"/>
                <a:cs typeface="Candara"/>
              </a:rPr>
              <a:t>Selection, direction, location and installation </a:t>
            </a:r>
            <a:r>
              <a:rPr lang="en-US" sz="2600" dirty="0" smtClean="0">
                <a:latin typeface="Candara"/>
                <a:cs typeface="Candara"/>
              </a:rPr>
              <a:t>are important</a:t>
            </a:r>
            <a:endParaRPr lang="en-US" sz="2600" dirty="0">
              <a:latin typeface="Candara"/>
              <a:cs typeface="Candara"/>
            </a:endParaRPr>
          </a:p>
          <a:p>
            <a:r>
              <a:rPr lang="en-US" sz="2600" dirty="0">
                <a:latin typeface="Candara"/>
                <a:cs typeface="Candara"/>
              </a:rPr>
              <a:t>Best CR</a:t>
            </a:r>
          </a:p>
          <a:p>
            <a:r>
              <a:rPr lang="en-US" sz="2600" dirty="0">
                <a:latin typeface="Candara"/>
                <a:cs typeface="Candara"/>
              </a:rPr>
              <a:t>Learn correct use, recognize misuse</a:t>
            </a:r>
          </a:p>
          <a:p>
            <a:r>
              <a:rPr lang="en-US" sz="2600" dirty="0">
                <a:latin typeface="Candara"/>
                <a:cs typeface="Candara"/>
              </a:rPr>
              <a:t>Practice, help with confidence</a:t>
            </a:r>
          </a:p>
        </p:txBody>
      </p:sp>
      <p:sp>
        <p:nvSpPr>
          <p:cNvPr id="5" name="Slide Number Placeholder 5"/>
          <p:cNvSpPr>
            <a:spLocks noGrp="1"/>
          </p:cNvSpPr>
          <p:nvPr>
            <p:ph type="sldNum" sz="quarter" idx="12"/>
          </p:nvPr>
        </p:nvSpPr>
        <p:spPr/>
        <p:txBody>
          <a:bodyPr/>
          <a:lstStyle/>
          <a:p>
            <a:fld id="{47D1B108-0D44-4389-927B-AD6457339B18}" type="slidenum">
              <a:rPr lang="en-US">
                <a:latin typeface="Candara"/>
                <a:cs typeface="Candara"/>
              </a:rPr>
              <a:pPr/>
              <a:t>16</a:t>
            </a:fld>
            <a:endParaRPr lang="en-US">
              <a:latin typeface="Candara"/>
              <a:cs typeface="Candara"/>
            </a:endParaRPr>
          </a:p>
        </p:txBody>
      </p:sp>
    </p:spTree>
    <p:extLst>
      <p:ext uri="{BB962C8B-B14F-4D97-AF65-F5344CB8AC3E}">
        <p14:creationId xmlns="" xmlns:p14="http://schemas.microsoft.com/office/powerpoint/2010/main" val="36509226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2896" y="888525"/>
            <a:ext cx="6581104" cy="838200"/>
          </a:xfrm>
        </p:spPr>
        <p:txBody>
          <a:bodyPr/>
          <a:lstStyle/>
          <a:p>
            <a:r>
              <a:rPr lang="en-US" sz="4000" dirty="0" smtClean="0">
                <a:latin typeface="Candara" pitchFamily="34" charset="0"/>
              </a:rPr>
              <a:t>Additional Resources</a:t>
            </a:r>
            <a:endParaRPr lang="en-US" sz="4000" dirty="0">
              <a:latin typeface="Candara" pitchFamily="34" charset="0"/>
            </a:endParaRPr>
          </a:p>
        </p:txBody>
      </p:sp>
      <p:sp>
        <p:nvSpPr>
          <p:cNvPr id="3" name="Content Placeholder 2"/>
          <p:cNvSpPr>
            <a:spLocks noGrp="1"/>
          </p:cNvSpPr>
          <p:nvPr>
            <p:ph idx="1"/>
          </p:nvPr>
        </p:nvSpPr>
        <p:spPr>
          <a:xfrm>
            <a:off x="1100104" y="1947991"/>
            <a:ext cx="7510531" cy="4525963"/>
          </a:xfrm>
        </p:spPr>
        <p:txBody>
          <a:bodyPr/>
          <a:lstStyle/>
          <a:p>
            <a:endParaRPr lang="en-US" dirty="0" smtClean="0">
              <a:hlinkClick r:id="rId3"/>
            </a:endParaRPr>
          </a:p>
          <a:p>
            <a:r>
              <a:rPr lang="en-US" dirty="0" smtClean="0">
                <a:hlinkClick r:id="rId3"/>
              </a:rPr>
              <a:t>www.nhtsa.gov</a:t>
            </a:r>
            <a:r>
              <a:rPr lang="en-US" dirty="0" smtClean="0"/>
              <a:t>  </a:t>
            </a:r>
            <a:endParaRPr lang="en-US" dirty="0"/>
          </a:p>
          <a:p>
            <a:endParaRPr lang="en-US" dirty="0"/>
          </a:p>
          <a:p>
            <a:r>
              <a:rPr lang="en-US" dirty="0">
                <a:hlinkClick r:id="rId4"/>
              </a:rPr>
              <a:t>www.safekids.org</a:t>
            </a:r>
            <a:endParaRPr lang="en-US" dirty="0"/>
          </a:p>
          <a:p>
            <a:endParaRPr lang="en-US" dirty="0"/>
          </a:p>
          <a:p>
            <a:r>
              <a:rPr lang="en-US" dirty="0">
                <a:hlinkClick r:id="rId5"/>
              </a:rPr>
              <a:t>www.carseat.org</a:t>
            </a:r>
            <a:endParaRPr lang="en-US" dirty="0"/>
          </a:p>
          <a:p>
            <a:pPr>
              <a:buNone/>
            </a:pPr>
            <a:endParaRPr lang="en-US" dirty="0"/>
          </a:p>
          <a:p>
            <a:r>
              <a:rPr lang="en-US" dirty="0">
                <a:hlinkClick r:id="rId6"/>
              </a:rPr>
              <a:t>www.nsc.org</a:t>
            </a:r>
            <a:endParaRPr lang="en-US" dirty="0"/>
          </a:p>
          <a:p>
            <a:endParaRPr lang="en-US" dirty="0"/>
          </a:p>
        </p:txBody>
      </p:sp>
      <p:sp>
        <p:nvSpPr>
          <p:cNvPr id="4" name="Slide Number Placeholder 3"/>
          <p:cNvSpPr>
            <a:spLocks noGrp="1"/>
          </p:cNvSpPr>
          <p:nvPr>
            <p:ph type="sldNum" sz="quarter" idx="12"/>
          </p:nvPr>
        </p:nvSpPr>
        <p:spPr/>
        <p:txBody>
          <a:bodyPr/>
          <a:lstStyle/>
          <a:p>
            <a:fld id="{A3A94432-25B0-402D-8BB3-CFEE0D3F87AF}" type="slidenum">
              <a:rPr lang="en-US" smtClean="0"/>
              <a:pPr/>
              <a:t>17</a:t>
            </a:fld>
            <a:endParaRPr lang="en-US"/>
          </a:p>
        </p:txBody>
      </p:sp>
      <p:pic>
        <p:nvPicPr>
          <p:cNvPr id="5" name="Picture 12" descr="NHTSA Logo">
            <a:hlinkClick r:id="rId3" tooltip="National Highway Traffic Safety Administration"/>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5346699" y="2250583"/>
            <a:ext cx="2476500" cy="762000"/>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14" descr="Safe Kids USA"/>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930900" y="3192887"/>
            <a:ext cx="939800" cy="1143000"/>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18" descr="Family"/>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5366196" y="4542632"/>
            <a:ext cx="1981200" cy="855663"/>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16" descr="National Safety Council Logo">
            <a:hlinkClick r:id="rId10"/>
          </p:cNvPr>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5930903" y="5537722"/>
            <a:ext cx="982663" cy="990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78262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7123" y="189714"/>
            <a:ext cx="6506879" cy="2298065"/>
          </a:xfrm>
        </p:spPr>
        <p:txBody>
          <a:bodyPr/>
          <a:lstStyle/>
          <a:p>
            <a:pPr marL="0" indent="0"/>
            <a:r>
              <a:rPr lang="en-US" sz="2000" dirty="0">
                <a:solidFill>
                  <a:srgbClr val="00B050"/>
                </a:solidFill>
              </a:rPr>
              <a:t/>
            </a:r>
            <a:br>
              <a:rPr lang="en-US" sz="2000" dirty="0">
                <a:solidFill>
                  <a:srgbClr val="00B050"/>
                </a:solidFill>
              </a:rPr>
            </a:br>
            <a:r>
              <a:rPr lang="en-US" sz="2000" dirty="0" smtClean="0">
                <a:solidFill>
                  <a:srgbClr val="00B050"/>
                </a:solidFill>
                <a:latin typeface="Candara" pitchFamily="34" charset="0"/>
              </a:rPr>
              <a:t>(Your contact information here)</a:t>
            </a:r>
            <a:endParaRPr lang="en-US" sz="2000" dirty="0">
              <a:solidFill>
                <a:srgbClr val="00B050"/>
              </a:solidFill>
              <a:latin typeface="Candara" pitchFamily="34" charset="0"/>
            </a:endParaRPr>
          </a:p>
        </p:txBody>
      </p:sp>
      <p:sp>
        <p:nvSpPr>
          <p:cNvPr id="3" name="Content Placeholder 2"/>
          <p:cNvSpPr>
            <a:spLocks noGrp="1"/>
          </p:cNvSpPr>
          <p:nvPr>
            <p:ph idx="1"/>
          </p:nvPr>
        </p:nvSpPr>
        <p:spPr>
          <a:xfrm>
            <a:off x="2225900" y="3161282"/>
            <a:ext cx="6918101" cy="3684655"/>
          </a:xfrm>
        </p:spPr>
        <p:txBody>
          <a:bodyPr/>
          <a:lstStyle/>
          <a:p>
            <a:pPr marL="0" indent="0" algn="ctr">
              <a:buNone/>
            </a:pPr>
            <a:endParaRPr lang="en-US" dirty="0" smtClean="0">
              <a:latin typeface="Candara" pitchFamily="34" charset="0"/>
            </a:endParaRPr>
          </a:p>
          <a:p>
            <a:pPr marL="0" indent="0" algn="ctr">
              <a:buNone/>
            </a:pPr>
            <a:r>
              <a:rPr lang="en-US" dirty="0" smtClean="0">
                <a:solidFill>
                  <a:srgbClr val="0070C0"/>
                </a:solidFill>
                <a:latin typeface="Candara" pitchFamily="34" charset="0"/>
              </a:rPr>
              <a:t>Questions?</a:t>
            </a:r>
          </a:p>
          <a:p>
            <a:pPr marL="0" indent="0" algn="ctr">
              <a:buNone/>
            </a:pPr>
            <a:endParaRPr lang="en-US" dirty="0" smtClean="0">
              <a:latin typeface="Candara" pitchFamily="34" charset="0"/>
            </a:endParaRPr>
          </a:p>
          <a:p>
            <a:pPr marL="0" indent="0" algn="ctr">
              <a:buNone/>
            </a:pPr>
            <a:r>
              <a:rPr lang="en-US" dirty="0">
                <a:latin typeface="Candara" pitchFamily="34" charset="0"/>
              </a:rPr>
              <a:t>Thank you</a:t>
            </a:r>
          </a:p>
          <a:p>
            <a:pPr marL="0" indent="0" algn="ctr">
              <a:buNone/>
            </a:pPr>
            <a:r>
              <a:rPr lang="en-US" dirty="0">
                <a:latin typeface="Candara" pitchFamily="34" charset="0"/>
              </a:rPr>
              <a:t>Safe Journey Home</a:t>
            </a:r>
          </a:p>
          <a:p>
            <a:pPr marL="0" indent="0">
              <a:buNone/>
            </a:pPr>
            <a:endParaRPr lang="en-US" dirty="0"/>
          </a:p>
        </p:txBody>
      </p:sp>
      <p:sp>
        <p:nvSpPr>
          <p:cNvPr id="4" name="Slide Number Placeholder 3"/>
          <p:cNvSpPr>
            <a:spLocks noGrp="1"/>
          </p:cNvSpPr>
          <p:nvPr>
            <p:ph type="sldNum" sz="quarter" idx="12"/>
          </p:nvPr>
        </p:nvSpPr>
        <p:spPr/>
        <p:txBody>
          <a:bodyPr/>
          <a:lstStyle/>
          <a:p>
            <a:fld id="{A3A94432-25B0-402D-8BB3-CFEE0D3F87AF}" type="slidenum">
              <a:rPr lang="en-US" smtClean="0"/>
              <a:pPr/>
              <a:t>18</a:t>
            </a:fld>
            <a:endParaRPr lang="en-US"/>
          </a:p>
        </p:txBody>
      </p:sp>
    </p:spTree>
    <p:extLst>
      <p:ext uri="{BB962C8B-B14F-4D97-AF65-F5344CB8AC3E}">
        <p14:creationId xmlns="" xmlns:p14="http://schemas.microsoft.com/office/powerpoint/2010/main" val="3909314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ebecca\AppData\Local\Microsoft\Windows\INetCache\IE\RPFVNNSZ\3434424707_c7bc33c402[1].jpg"/>
          <p:cNvPicPr>
            <a:picLocks noChangeAspect="1" noChangeArrowheads="1"/>
          </p:cNvPicPr>
          <p:nvPr/>
        </p:nvPicPr>
        <p:blipFill>
          <a:blip r:embed="rId3"/>
          <a:srcRect/>
          <a:stretch>
            <a:fillRect/>
          </a:stretch>
        </p:blipFill>
        <p:spPr bwMode="auto">
          <a:xfrm>
            <a:off x="4513081" y="2605177"/>
            <a:ext cx="4165092" cy="3176977"/>
          </a:xfrm>
          <a:prstGeom prst="rect">
            <a:avLst/>
          </a:prstGeom>
          <a:noFill/>
        </p:spPr>
      </p:pic>
      <p:sp>
        <p:nvSpPr>
          <p:cNvPr id="2" name="Title 1"/>
          <p:cNvSpPr>
            <a:spLocks noGrp="1"/>
          </p:cNvSpPr>
          <p:nvPr>
            <p:ph type="title"/>
          </p:nvPr>
        </p:nvSpPr>
        <p:spPr>
          <a:xfrm>
            <a:off x="2587925" y="876300"/>
            <a:ext cx="6556075" cy="838200"/>
          </a:xfrm>
        </p:spPr>
        <p:txBody>
          <a:bodyPr/>
          <a:lstStyle/>
          <a:p>
            <a:r>
              <a:rPr lang="en-US" sz="4000" b="1" dirty="0" smtClean="0">
                <a:latin typeface="Candara" pitchFamily="34" charset="0"/>
              </a:rPr>
              <a:t>Getting Started</a:t>
            </a:r>
            <a:endParaRPr lang="en-US" sz="4000" b="1" dirty="0">
              <a:latin typeface="Candara" pitchFamily="34" charset="0"/>
            </a:endParaRPr>
          </a:p>
        </p:txBody>
      </p:sp>
      <p:sp>
        <p:nvSpPr>
          <p:cNvPr id="3" name="Content Placeholder 2"/>
          <p:cNvSpPr>
            <a:spLocks noGrp="1"/>
          </p:cNvSpPr>
          <p:nvPr>
            <p:ph idx="1"/>
          </p:nvPr>
        </p:nvSpPr>
        <p:spPr>
          <a:xfrm>
            <a:off x="638357" y="2605177"/>
            <a:ext cx="4692768" cy="3474948"/>
          </a:xfrm>
        </p:spPr>
        <p:txBody>
          <a:bodyPr/>
          <a:lstStyle/>
          <a:p>
            <a:pPr marL="457200" indent="-457200">
              <a:lnSpc>
                <a:spcPct val="200000"/>
              </a:lnSpc>
              <a:buFont typeface="Arial" panose="020B0604020202020204" pitchFamily="34" charset="0"/>
              <a:buChar char="•"/>
            </a:pPr>
            <a:r>
              <a:rPr lang="en-US" sz="2800" dirty="0" smtClean="0">
                <a:latin typeface="Candara" pitchFamily="34" charset="0"/>
              </a:rPr>
              <a:t>Who you are?</a:t>
            </a:r>
          </a:p>
          <a:p>
            <a:pPr marL="457200" indent="-457200">
              <a:lnSpc>
                <a:spcPct val="200000"/>
              </a:lnSpc>
              <a:buFont typeface="Arial" panose="020B0604020202020204" pitchFamily="34" charset="0"/>
              <a:buChar char="•"/>
            </a:pPr>
            <a:endParaRPr lang="en-US" sz="2800" dirty="0" smtClean="0">
              <a:latin typeface="Candara" pitchFamily="34" charset="0"/>
            </a:endParaRPr>
          </a:p>
          <a:p>
            <a:pPr marL="457200" indent="-457200">
              <a:buFont typeface="Arial" panose="020B0604020202020204" pitchFamily="34" charset="0"/>
              <a:buChar char="•"/>
            </a:pPr>
            <a:r>
              <a:rPr lang="en-US" sz="2800" dirty="0" smtClean="0">
                <a:latin typeface="Candara" pitchFamily="34" charset="0"/>
              </a:rPr>
              <a:t>Why are you interested in Child Passenger Safety?</a:t>
            </a:r>
          </a:p>
          <a:p>
            <a:pPr>
              <a:buNone/>
            </a:pPr>
            <a:endParaRPr lang="en-US" dirty="0"/>
          </a:p>
        </p:txBody>
      </p:sp>
      <p:sp>
        <p:nvSpPr>
          <p:cNvPr id="4" name="Slide Number Placeholder 3"/>
          <p:cNvSpPr>
            <a:spLocks noGrp="1"/>
          </p:cNvSpPr>
          <p:nvPr>
            <p:ph type="sldNum" sz="quarter" idx="12"/>
          </p:nvPr>
        </p:nvSpPr>
        <p:spPr/>
        <p:txBody>
          <a:bodyPr/>
          <a:lstStyle/>
          <a:p>
            <a:fld id="{A3A94432-25B0-402D-8BB3-CFEE0D3F87AF}" type="slidenum">
              <a:rPr lang="en-US" smtClean="0"/>
              <a:pPr/>
              <a:t>2</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6165" y="940284"/>
            <a:ext cx="6607835" cy="838200"/>
          </a:xfrm>
        </p:spPr>
        <p:txBody>
          <a:bodyPr/>
          <a:lstStyle/>
          <a:p>
            <a:r>
              <a:rPr lang="en-US" b="1" dirty="0" smtClean="0">
                <a:latin typeface="Candara" pitchFamily="34" charset="0"/>
              </a:rPr>
              <a:t>Expectations</a:t>
            </a:r>
            <a:endParaRPr lang="en-US" b="1" dirty="0">
              <a:latin typeface="Candara" pitchFamily="34" charset="0"/>
            </a:endParaRPr>
          </a:p>
        </p:txBody>
      </p:sp>
      <p:sp>
        <p:nvSpPr>
          <p:cNvPr id="3" name="Content Placeholder 2"/>
          <p:cNvSpPr>
            <a:spLocks noGrp="1"/>
          </p:cNvSpPr>
          <p:nvPr>
            <p:ph idx="1"/>
          </p:nvPr>
        </p:nvSpPr>
        <p:spPr>
          <a:xfrm>
            <a:off x="621101" y="2037248"/>
            <a:ext cx="8370499" cy="4525963"/>
          </a:xfrm>
        </p:spPr>
        <p:txBody>
          <a:bodyPr/>
          <a:lstStyle/>
          <a:p>
            <a:pPr>
              <a:lnSpc>
                <a:spcPct val="80000"/>
              </a:lnSpc>
              <a:buFont typeface="Arial" panose="020B0604020202020204" pitchFamily="34" charset="0"/>
              <a:buChar char="•"/>
            </a:pPr>
            <a:endParaRPr lang="en-US" sz="2800" dirty="0" smtClean="0">
              <a:latin typeface="Verdana" panose="020B0604030504040204" pitchFamily="34" charset="0"/>
              <a:ea typeface="Verdana" panose="020B0604030504040204" pitchFamily="34" charset="0"/>
              <a:cs typeface="Verdana" panose="020B0604030504040204" pitchFamily="34" charset="0"/>
            </a:endParaRPr>
          </a:p>
          <a:p>
            <a:pPr>
              <a:lnSpc>
                <a:spcPct val="80000"/>
              </a:lnSpc>
              <a:buFont typeface="Arial" panose="020B0604020202020204" pitchFamily="34" charset="0"/>
              <a:buChar char="•"/>
            </a:pPr>
            <a:endParaRPr lang="en-US" sz="2800" dirty="0" smtClean="0">
              <a:latin typeface="Verdana" panose="020B0604030504040204" pitchFamily="34" charset="0"/>
              <a:ea typeface="Verdana" panose="020B0604030504040204" pitchFamily="34" charset="0"/>
              <a:cs typeface="Verdana" panose="020B0604030504040204" pitchFamily="34" charset="0"/>
            </a:endParaRPr>
          </a:p>
          <a:p>
            <a:pPr>
              <a:lnSpc>
                <a:spcPct val="80000"/>
              </a:lnSpc>
              <a:buFont typeface="Arial" panose="020B0604020202020204" pitchFamily="34" charset="0"/>
              <a:buChar char="•"/>
            </a:pPr>
            <a:r>
              <a:rPr lang="en-US" sz="2800" b="1" dirty="0" smtClean="0">
                <a:latin typeface="Candara" pitchFamily="34" charset="0"/>
                <a:ea typeface="Verdana" panose="020B0604030504040204" pitchFamily="34" charset="0"/>
                <a:cs typeface="Verdana" panose="020B0604030504040204" pitchFamily="34" charset="0"/>
              </a:rPr>
              <a:t>What You Will Learn in the Classroom</a:t>
            </a:r>
          </a:p>
          <a:p>
            <a:pPr lvl="1">
              <a:lnSpc>
                <a:spcPct val="80000"/>
              </a:lnSpc>
              <a:buFont typeface="Arial" panose="020B0604020202020204" pitchFamily="34" charset="0"/>
              <a:buChar char="•"/>
            </a:pPr>
            <a:r>
              <a:rPr lang="en-US" sz="2100" dirty="0" smtClean="0">
                <a:latin typeface="Candara" pitchFamily="34" charset="0"/>
                <a:ea typeface="Verdana" panose="020B0604030504040204" pitchFamily="34" charset="0"/>
                <a:cs typeface="Verdana" panose="020B0604030504040204" pitchFamily="34" charset="0"/>
              </a:rPr>
              <a:t>What is your state law?</a:t>
            </a:r>
          </a:p>
          <a:p>
            <a:pPr lvl="1">
              <a:lnSpc>
                <a:spcPct val="80000"/>
              </a:lnSpc>
              <a:buFont typeface="Arial" panose="020B0604020202020204" pitchFamily="34" charset="0"/>
              <a:buChar char="•"/>
            </a:pPr>
            <a:r>
              <a:rPr lang="en-US" sz="2100" dirty="0" smtClean="0">
                <a:latin typeface="Candara" pitchFamily="34" charset="0"/>
                <a:ea typeface="Verdana" panose="020B0604030504040204" pitchFamily="34" charset="0"/>
                <a:cs typeface="Verdana" panose="020B0604030504040204" pitchFamily="34" charset="0"/>
              </a:rPr>
              <a:t>Why should you use a child restraints?</a:t>
            </a:r>
          </a:p>
          <a:p>
            <a:pPr lvl="1">
              <a:lnSpc>
                <a:spcPct val="80000"/>
              </a:lnSpc>
              <a:buFont typeface="Arial" panose="020B0604020202020204" pitchFamily="34" charset="0"/>
              <a:buChar char="•"/>
            </a:pPr>
            <a:r>
              <a:rPr lang="en-US" sz="2100" dirty="0" smtClean="0">
                <a:latin typeface="Candara" pitchFamily="34" charset="0"/>
                <a:ea typeface="Verdana" panose="020B0604030504040204" pitchFamily="34" charset="0"/>
                <a:cs typeface="Verdana" panose="020B0604030504040204" pitchFamily="34" charset="0"/>
              </a:rPr>
              <a:t>Booster seats for school aged children</a:t>
            </a:r>
          </a:p>
          <a:p>
            <a:pPr lvl="1">
              <a:lnSpc>
                <a:spcPct val="80000"/>
              </a:lnSpc>
              <a:buFont typeface="Arial" panose="020B0604020202020204" pitchFamily="34" charset="0"/>
              <a:buChar char="•"/>
            </a:pPr>
            <a:r>
              <a:rPr lang="en-US" sz="2100" dirty="0" smtClean="0">
                <a:latin typeface="Candara" pitchFamily="34" charset="0"/>
                <a:ea typeface="Verdana" panose="020B0604030504040204" pitchFamily="34" charset="0"/>
                <a:cs typeface="Verdana" panose="020B0604030504040204" pitchFamily="34" charset="0"/>
              </a:rPr>
              <a:t>How long should a child use a booster seat?</a:t>
            </a:r>
          </a:p>
          <a:p>
            <a:pPr lvl="1">
              <a:lnSpc>
                <a:spcPct val="80000"/>
              </a:lnSpc>
              <a:buFont typeface="Arial" panose="020B0604020202020204" pitchFamily="34" charset="0"/>
              <a:buChar char="•"/>
            </a:pPr>
            <a:r>
              <a:rPr lang="en-US" sz="2100" dirty="0" smtClean="0">
                <a:latin typeface="Candara" pitchFamily="34" charset="0"/>
                <a:ea typeface="Verdana" panose="020B0604030504040204" pitchFamily="34" charset="0"/>
                <a:cs typeface="Verdana" panose="020B0604030504040204" pitchFamily="34" charset="0"/>
              </a:rPr>
              <a:t>Identifying Misuse </a:t>
            </a:r>
          </a:p>
          <a:p>
            <a:pPr lvl="1">
              <a:lnSpc>
                <a:spcPct val="80000"/>
              </a:lnSpc>
              <a:buFont typeface="Arial" panose="020B0604020202020204" pitchFamily="34" charset="0"/>
              <a:buChar char="•"/>
            </a:pPr>
            <a:endParaRPr lang="en-US" sz="800" dirty="0" smtClean="0">
              <a:latin typeface="Candara" pitchFamily="34" charset="0"/>
              <a:ea typeface="Verdana" panose="020B0604030504040204" pitchFamily="34" charset="0"/>
              <a:cs typeface="Verdana" panose="020B0604030504040204" pitchFamily="34" charset="0"/>
            </a:endParaRPr>
          </a:p>
          <a:p>
            <a:pPr>
              <a:lnSpc>
                <a:spcPct val="80000"/>
              </a:lnSpc>
              <a:buFont typeface="Arial" panose="020B0604020202020204" pitchFamily="34" charset="0"/>
              <a:buChar char="•"/>
            </a:pPr>
            <a:r>
              <a:rPr lang="en-US" sz="2800" b="1" dirty="0" smtClean="0">
                <a:latin typeface="Candara" pitchFamily="34" charset="0"/>
                <a:ea typeface="Verdana" panose="020B0604030504040204" pitchFamily="34" charset="0"/>
                <a:cs typeface="Verdana" panose="020B0604030504040204" pitchFamily="34" charset="0"/>
              </a:rPr>
              <a:t>Wrap-up</a:t>
            </a:r>
            <a:endParaRPr lang="en-US" dirty="0"/>
          </a:p>
        </p:txBody>
      </p:sp>
      <p:sp>
        <p:nvSpPr>
          <p:cNvPr id="4" name="Slide Number Placeholder 3"/>
          <p:cNvSpPr>
            <a:spLocks noGrp="1"/>
          </p:cNvSpPr>
          <p:nvPr>
            <p:ph type="sldNum" sz="quarter" idx="12"/>
          </p:nvPr>
        </p:nvSpPr>
        <p:spPr/>
        <p:txBody>
          <a:bodyPr/>
          <a:lstStyle/>
          <a:p>
            <a:fld id="{A3A94432-25B0-402D-8BB3-CFEE0D3F87AF}" type="slidenum">
              <a:rPr lang="en-US" smtClean="0"/>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a:xfrm>
            <a:off x="2575196" y="979818"/>
            <a:ext cx="6568805" cy="838200"/>
          </a:xfrm>
        </p:spPr>
        <p:txBody>
          <a:bodyPr/>
          <a:lstStyle/>
          <a:p>
            <a:pPr algn="ctr" eaLnBrk="1" hangingPunct="1"/>
            <a:r>
              <a:rPr lang="en-US" sz="4000" b="1" dirty="0" smtClean="0">
                <a:latin typeface="Candara"/>
                <a:cs typeface="Candara"/>
              </a:rPr>
              <a:t>Child Safety Seat Laws</a:t>
            </a:r>
          </a:p>
        </p:txBody>
      </p:sp>
      <p:sp>
        <p:nvSpPr>
          <p:cNvPr id="15365" name="Rectangle 3"/>
          <p:cNvSpPr>
            <a:spLocks noGrp="1" noChangeArrowheads="1"/>
          </p:cNvSpPr>
          <p:nvPr>
            <p:ph idx="1"/>
          </p:nvPr>
        </p:nvSpPr>
        <p:spPr>
          <a:xfrm>
            <a:off x="621105" y="2727243"/>
            <a:ext cx="4522399" cy="3816588"/>
          </a:xfrm>
        </p:spPr>
        <p:txBody>
          <a:bodyPr>
            <a:normAutofit fontScale="77500" lnSpcReduction="20000"/>
          </a:bodyPr>
          <a:lstStyle/>
          <a:p>
            <a:pPr eaLnBrk="1" hangingPunct="1">
              <a:lnSpc>
                <a:spcPct val="90000"/>
              </a:lnSpc>
              <a:buSzPct val="80000"/>
            </a:pPr>
            <a:endParaRPr lang="en-US" sz="2400" dirty="0" smtClean="0">
              <a:latin typeface="Candara"/>
              <a:cs typeface="Candara"/>
            </a:endParaRPr>
          </a:p>
          <a:p>
            <a:pPr eaLnBrk="1" hangingPunct="1">
              <a:lnSpc>
                <a:spcPct val="90000"/>
              </a:lnSpc>
              <a:buSzPct val="80000"/>
            </a:pPr>
            <a:r>
              <a:rPr lang="en-US" sz="3400" dirty="0" smtClean="0">
                <a:latin typeface="Candara"/>
                <a:cs typeface="Candara"/>
              </a:rPr>
              <a:t>All 50 states have child restraint laws</a:t>
            </a:r>
          </a:p>
          <a:p>
            <a:pPr eaLnBrk="1" hangingPunct="1">
              <a:lnSpc>
                <a:spcPct val="90000"/>
              </a:lnSpc>
              <a:buSzPct val="80000"/>
            </a:pPr>
            <a:endParaRPr lang="en-US" sz="3400" dirty="0" smtClean="0">
              <a:latin typeface="Candara"/>
              <a:cs typeface="Candara"/>
            </a:endParaRPr>
          </a:p>
          <a:p>
            <a:pPr lvl="0">
              <a:lnSpc>
                <a:spcPct val="90000"/>
              </a:lnSpc>
              <a:buSzPct val="80000"/>
            </a:pPr>
            <a:r>
              <a:rPr lang="en-US" sz="3400" dirty="0" smtClean="0">
                <a:latin typeface="Candara"/>
                <a:cs typeface="Candara"/>
              </a:rPr>
              <a:t>Some </a:t>
            </a:r>
            <a:r>
              <a:rPr lang="en-US" sz="3400" dirty="0">
                <a:latin typeface="Candara"/>
                <a:cs typeface="Candara"/>
              </a:rPr>
              <a:t>R</a:t>
            </a:r>
            <a:r>
              <a:rPr lang="en-US" sz="3400" dirty="0" smtClean="0">
                <a:latin typeface="Candara"/>
                <a:cs typeface="Candara"/>
              </a:rPr>
              <a:t>eservations have their own set of Passenger  Transportation Safety laws.</a:t>
            </a:r>
          </a:p>
          <a:p>
            <a:pPr eaLnBrk="1" hangingPunct="1">
              <a:lnSpc>
                <a:spcPct val="90000"/>
              </a:lnSpc>
              <a:buSzPct val="80000"/>
            </a:pPr>
            <a:endParaRPr lang="en-US" sz="3400" dirty="0" smtClean="0">
              <a:latin typeface="Candara"/>
              <a:cs typeface="Candara"/>
            </a:endParaRPr>
          </a:p>
          <a:p>
            <a:pPr eaLnBrk="1" hangingPunct="1">
              <a:lnSpc>
                <a:spcPct val="90000"/>
              </a:lnSpc>
              <a:buSzPct val="80000"/>
            </a:pPr>
            <a:r>
              <a:rPr lang="en-US" sz="3400" dirty="0" smtClean="0">
                <a:latin typeface="Candara"/>
                <a:cs typeface="Candara"/>
              </a:rPr>
              <a:t>What’s the law in your  community or state?</a:t>
            </a:r>
          </a:p>
        </p:txBody>
      </p:sp>
      <p:sp>
        <p:nvSpPr>
          <p:cNvPr id="8" name="Slide Number Placeholder 5"/>
          <p:cNvSpPr>
            <a:spLocks noGrp="1"/>
          </p:cNvSpPr>
          <p:nvPr>
            <p:ph type="sldNum" sz="quarter" idx="12"/>
          </p:nvPr>
        </p:nvSpPr>
        <p:spPr/>
        <p:txBody>
          <a:bodyPr/>
          <a:lstStyle/>
          <a:p>
            <a:pPr>
              <a:defRPr/>
            </a:pPr>
            <a:fld id="{E3080BDD-6CDD-4C6D-B3D9-D4D21F259B10}" type="slidenum">
              <a:rPr lang="en-US">
                <a:latin typeface="Candara"/>
                <a:cs typeface="Candara"/>
              </a:rPr>
              <a:pPr>
                <a:defRPr/>
              </a:pPr>
              <a:t>4</a:t>
            </a:fld>
            <a:endParaRPr lang="en-US" dirty="0">
              <a:latin typeface="Candara"/>
              <a:cs typeface="Candara"/>
            </a:endParaRPr>
          </a:p>
        </p:txBody>
      </p:sp>
      <p:pic>
        <p:nvPicPr>
          <p:cNvPr id="7" name="Picture 6" descr="Coll79.JPG"/>
          <p:cNvPicPr>
            <a:picLocks noChangeAspect="1"/>
          </p:cNvPicPr>
          <p:nvPr/>
        </p:nvPicPr>
        <p:blipFill>
          <a:blip r:embed="rId3" cstate="print"/>
          <a:srcRect t="8889" r="10000" b="49269"/>
          <a:stretch>
            <a:fillRect/>
          </a:stretch>
        </p:blipFill>
        <p:spPr>
          <a:xfrm>
            <a:off x="5272429" y="3087902"/>
            <a:ext cx="3605843" cy="2514600"/>
          </a:xfrm>
          <a:prstGeom prst="rect">
            <a:avLst/>
          </a:prstGeom>
        </p:spPr>
      </p:pic>
    </p:spTree>
    <p:extLst>
      <p:ext uri="{BB962C8B-B14F-4D97-AF65-F5344CB8AC3E}">
        <p14:creationId xmlns="" xmlns:p14="http://schemas.microsoft.com/office/powerpoint/2010/main" val="228070153"/>
      </p:ext>
    </p:extLst>
  </p:cSld>
  <p:clrMapOvr>
    <a:masterClrMapping/>
  </p:clrMapOvr>
  <p:transition>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5"/>
          <p:cNvSpPr>
            <a:spLocks noGrp="1" noChangeArrowheads="1"/>
          </p:cNvSpPr>
          <p:nvPr>
            <p:ph type="title"/>
          </p:nvPr>
        </p:nvSpPr>
        <p:spPr>
          <a:xfrm>
            <a:off x="2576051" y="971975"/>
            <a:ext cx="6567951" cy="766845"/>
          </a:xfrm>
        </p:spPr>
        <p:txBody>
          <a:bodyPr/>
          <a:lstStyle/>
          <a:p>
            <a:pPr algn="ctr" eaLnBrk="1" hangingPunct="1"/>
            <a:r>
              <a:rPr lang="en-US" sz="4000" b="1" dirty="0" smtClean="0">
                <a:latin typeface="Candara"/>
                <a:cs typeface="Candara"/>
              </a:rPr>
              <a:t>Why Use Restraints?</a:t>
            </a:r>
          </a:p>
        </p:txBody>
      </p:sp>
      <p:sp>
        <p:nvSpPr>
          <p:cNvPr id="16389" name="Rectangle 6"/>
          <p:cNvSpPr>
            <a:spLocks noGrp="1" noChangeArrowheads="1"/>
          </p:cNvSpPr>
          <p:nvPr>
            <p:ph idx="1"/>
          </p:nvPr>
        </p:nvSpPr>
        <p:spPr>
          <a:xfrm>
            <a:off x="868237" y="2665968"/>
            <a:ext cx="5394339" cy="3807985"/>
          </a:xfrm>
        </p:spPr>
        <p:txBody>
          <a:bodyPr/>
          <a:lstStyle/>
          <a:p>
            <a:pPr eaLnBrk="1" hangingPunct="1"/>
            <a:r>
              <a:rPr lang="en-US" sz="2600" dirty="0" smtClean="0">
                <a:latin typeface="Candara"/>
                <a:cs typeface="Candara"/>
              </a:rPr>
              <a:t>Studies show restraints cut down:</a:t>
            </a:r>
          </a:p>
          <a:p>
            <a:pPr lvl="1" eaLnBrk="1" hangingPunct="1"/>
            <a:r>
              <a:rPr lang="en-US" sz="2600" dirty="0" smtClean="0">
                <a:latin typeface="Candara"/>
                <a:cs typeface="Candara"/>
              </a:rPr>
              <a:t>  Injury severity by 60%</a:t>
            </a:r>
          </a:p>
          <a:p>
            <a:pPr lvl="1" eaLnBrk="1" hangingPunct="1"/>
            <a:r>
              <a:rPr lang="en-US" sz="2600" dirty="0" smtClean="0">
                <a:latin typeface="Candara"/>
                <a:cs typeface="Candara"/>
              </a:rPr>
              <a:t>  Hospital admissions by 69%</a:t>
            </a:r>
          </a:p>
          <a:p>
            <a:pPr lvl="1" eaLnBrk="1" hangingPunct="1"/>
            <a:r>
              <a:rPr lang="en-US" sz="2600" dirty="0" smtClean="0">
                <a:latin typeface="Candara"/>
                <a:cs typeface="Candara"/>
              </a:rPr>
              <a:t>  Treatment costs by 66%</a:t>
            </a:r>
          </a:p>
          <a:p>
            <a:pPr eaLnBrk="1" hangingPunct="1"/>
            <a:r>
              <a:rPr lang="en-US" sz="2600" dirty="0" smtClean="0">
                <a:latin typeface="Candara"/>
                <a:cs typeface="Candara"/>
              </a:rPr>
              <a:t>Use a seatbelt!</a:t>
            </a:r>
          </a:p>
          <a:p>
            <a:pPr eaLnBrk="1" hangingPunct="1"/>
            <a:r>
              <a:rPr lang="en-US" sz="2600" dirty="0" smtClean="0">
                <a:latin typeface="Candara"/>
                <a:cs typeface="Candara"/>
              </a:rPr>
              <a:t>Use </a:t>
            </a:r>
            <a:r>
              <a:rPr lang="en-US" sz="2600" dirty="0">
                <a:latin typeface="Candara"/>
                <a:cs typeface="Candara"/>
              </a:rPr>
              <a:t>a</a:t>
            </a:r>
            <a:r>
              <a:rPr lang="en-US" sz="2600" dirty="0" smtClean="0">
                <a:latin typeface="Candara"/>
                <a:cs typeface="Candara"/>
              </a:rPr>
              <a:t> child restraint!</a:t>
            </a:r>
          </a:p>
          <a:p>
            <a:pPr eaLnBrk="1" hangingPunct="1"/>
            <a:r>
              <a:rPr lang="en-US" sz="2600" b="1" dirty="0" smtClean="0">
                <a:latin typeface="Candara"/>
                <a:cs typeface="Candara"/>
              </a:rPr>
              <a:t>YOU could save a life!</a:t>
            </a:r>
          </a:p>
          <a:p>
            <a:pPr eaLnBrk="1" hangingPunct="1"/>
            <a:endParaRPr lang="en-US" dirty="0" smtClean="0">
              <a:latin typeface="Candara"/>
              <a:cs typeface="Candara"/>
            </a:endParaRPr>
          </a:p>
        </p:txBody>
      </p:sp>
      <p:sp>
        <p:nvSpPr>
          <p:cNvPr id="7" name="Slide Number Placeholder 5"/>
          <p:cNvSpPr>
            <a:spLocks noGrp="1"/>
          </p:cNvSpPr>
          <p:nvPr>
            <p:ph type="sldNum" sz="quarter" idx="12"/>
          </p:nvPr>
        </p:nvSpPr>
        <p:spPr/>
        <p:txBody>
          <a:bodyPr/>
          <a:lstStyle/>
          <a:p>
            <a:pPr>
              <a:defRPr/>
            </a:pPr>
            <a:fld id="{C32A1838-87F4-4222-A099-F02099F6A0C2}" type="slidenum">
              <a:rPr lang="en-US">
                <a:latin typeface="Candara"/>
                <a:cs typeface="Candara"/>
              </a:rPr>
              <a:pPr>
                <a:defRPr/>
              </a:pPr>
              <a:t>5</a:t>
            </a:fld>
            <a:endParaRPr lang="en-US" dirty="0">
              <a:latin typeface="Candara"/>
              <a:cs typeface="Candara"/>
            </a:endParaRPr>
          </a:p>
        </p:txBody>
      </p:sp>
      <p:pic>
        <p:nvPicPr>
          <p:cNvPr id="6" name="Picture 5" descr="Nez52.JPG"/>
          <p:cNvPicPr>
            <a:picLocks noChangeAspect="1"/>
          </p:cNvPicPr>
          <p:nvPr/>
        </p:nvPicPr>
        <p:blipFill>
          <a:blip r:embed="rId3" cstate="print"/>
          <a:stretch>
            <a:fillRect/>
          </a:stretch>
        </p:blipFill>
        <p:spPr>
          <a:xfrm>
            <a:off x="6419739" y="2665966"/>
            <a:ext cx="2336800" cy="3505200"/>
          </a:xfrm>
          <a:prstGeom prst="rect">
            <a:avLst/>
          </a:prstGeom>
        </p:spPr>
      </p:pic>
    </p:spTree>
    <p:extLst>
      <p:ext uri="{BB962C8B-B14F-4D97-AF65-F5344CB8AC3E}">
        <p14:creationId xmlns="" xmlns:p14="http://schemas.microsoft.com/office/powerpoint/2010/main" val="3360132869"/>
      </p:ext>
    </p:extLst>
  </p:cSld>
  <p:clrMapOvr>
    <a:masterClrMapping/>
  </p:clrMapOvr>
  <p:transition>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3420" y="716474"/>
            <a:ext cx="6590581" cy="1251897"/>
          </a:xfrm>
        </p:spPr>
        <p:txBody>
          <a:bodyPr/>
          <a:lstStyle/>
          <a:p>
            <a:pPr algn="ctr"/>
            <a:r>
              <a:rPr lang="en-US" sz="4000" b="1" dirty="0" smtClean="0">
                <a:latin typeface="Candara"/>
                <a:cs typeface="Candara"/>
              </a:rPr>
              <a:t>Car Seat </a:t>
            </a:r>
            <a:br>
              <a:rPr lang="en-US" sz="4000" b="1" dirty="0" smtClean="0">
                <a:latin typeface="Candara"/>
                <a:cs typeface="Candara"/>
              </a:rPr>
            </a:br>
            <a:r>
              <a:rPr lang="en-US" sz="4000" b="1" dirty="0" smtClean="0">
                <a:latin typeface="Candara"/>
                <a:cs typeface="Candara"/>
              </a:rPr>
              <a:t>Recommendations</a:t>
            </a:r>
            <a:br>
              <a:rPr lang="en-US" sz="4000" b="1" dirty="0" smtClean="0">
                <a:latin typeface="Candara"/>
                <a:cs typeface="Candara"/>
              </a:rPr>
            </a:br>
            <a:r>
              <a:rPr lang="en-US" sz="4000" b="1" dirty="0" smtClean="0">
                <a:latin typeface="Candara"/>
                <a:cs typeface="Candara"/>
              </a:rPr>
              <a:t>for School Aged Children</a:t>
            </a:r>
            <a:endParaRPr lang="en-US" sz="4000" b="1" dirty="0">
              <a:latin typeface="Candara"/>
              <a:cs typeface="Candara"/>
            </a:endParaRPr>
          </a:p>
        </p:txBody>
      </p:sp>
      <p:sp>
        <p:nvSpPr>
          <p:cNvPr id="3" name="Content Placeholder 2"/>
          <p:cNvSpPr>
            <a:spLocks noGrp="1"/>
          </p:cNvSpPr>
          <p:nvPr>
            <p:ph idx="1"/>
          </p:nvPr>
        </p:nvSpPr>
        <p:spPr>
          <a:xfrm>
            <a:off x="617587" y="2189096"/>
            <a:ext cx="8526415" cy="4525963"/>
          </a:xfrm>
        </p:spPr>
        <p:txBody>
          <a:bodyPr>
            <a:normAutofit/>
          </a:bodyPr>
          <a:lstStyle/>
          <a:p>
            <a:endParaRPr lang="en-US" sz="2600" dirty="0" smtClean="0">
              <a:latin typeface="Candara"/>
              <a:cs typeface="Candara"/>
            </a:endParaRPr>
          </a:p>
          <a:p>
            <a:endParaRPr lang="en-US" sz="2600" dirty="0" smtClean="0">
              <a:latin typeface="Candara"/>
              <a:cs typeface="Candara"/>
            </a:endParaRPr>
          </a:p>
          <a:p>
            <a:r>
              <a:rPr lang="en-US" sz="2600" dirty="0" smtClean="0">
                <a:latin typeface="Candara"/>
                <a:cs typeface="Candara"/>
              </a:rPr>
              <a:t>Use each restraint type to the weight and/or height limit before progressing to the next type of restraint.</a:t>
            </a:r>
          </a:p>
          <a:p>
            <a:r>
              <a:rPr lang="en-US" sz="2600" dirty="0" smtClean="0">
                <a:latin typeface="Candara"/>
                <a:cs typeface="Candara"/>
              </a:rPr>
              <a:t>Children under 13 should ride in the back seat.</a:t>
            </a:r>
          </a:p>
          <a:p>
            <a:r>
              <a:rPr lang="en-US" sz="2600" dirty="0" smtClean="0">
                <a:latin typeface="Candara"/>
                <a:cs typeface="Candara"/>
              </a:rPr>
              <a:t>Read car seat manual as well as the vehicle’s manual for important installation instructions.</a:t>
            </a:r>
            <a:endParaRPr lang="en-US" sz="2600" dirty="0">
              <a:latin typeface="Candara"/>
              <a:cs typeface="Candara"/>
            </a:endParaRPr>
          </a:p>
        </p:txBody>
      </p:sp>
      <p:sp>
        <p:nvSpPr>
          <p:cNvPr id="9" name="Slide Number Placeholder 8"/>
          <p:cNvSpPr>
            <a:spLocks noGrp="1"/>
          </p:cNvSpPr>
          <p:nvPr>
            <p:ph type="sldNum" sz="quarter" idx="12"/>
          </p:nvPr>
        </p:nvSpPr>
        <p:spPr/>
        <p:txBody>
          <a:bodyPr/>
          <a:lstStyle/>
          <a:p>
            <a:fld id="{A3A94432-25B0-402D-8BB3-CFEE0D3F87AF}" type="slidenum">
              <a:rPr lang="en-US" smtClean="0"/>
              <a:pPr/>
              <a:t>6</a:t>
            </a:fld>
            <a:endParaRPr lang="en-US" dirty="0"/>
          </a:p>
        </p:txBody>
      </p:sp>
    </p:spTree>
    <p:extLst>
      <p:ext uri="{BB962C8B-B14F-4D97-AF65-F5344CB8AC3E}">
        <p14:creationId xmlns="" xmlns:p14="http://schemas.microsoft.com/office/powerpoint/2010/main" val="41846362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2"/>
          <p:cNvSpPr>
            <a:spLocks noGrp="1" noChangeArrowheads="1"/>
          </p:cNvSpPr>
          <p:nvPr>
            <p:ph type="title"/>
          </p:nvPr>
        </p:nvSpPr>
        <p:spPr>
          <a:xfrm>
            <a:off x="2574163" y="618390"/>
            <a:ext cx="6569839" cy="1339523"/>
          </a:xfrm>
        </p:spPr>
        <p:txBody>
          <a:bodyPr>
            <a:noAutofit/>
          </a:bodyPr>
          <a:lstStyle/>
          <a:p>
            <a:pPr eaLnBrk="1" hangingPunct="1"/>
            <a:r>
              <a:rPr lang="en-US" sz="4000" b="1" dirty="0" smtClean="0">
                <a:latin typeface="Candara"/>
                <a:cs typeface="Candara"/>
              </a:rPr>
              <a:t>Best Practice and </a:t>
            </a:r>
            <a:br>
              <a:rPr lang="en-US" sz="4000" b="1" dirty="0" smtClean="0">
                <a:latin typeface="Candara"/>
                <a:cs typeface="Candara"/>
              </a:rPr>
            </a:br>
            <a:r>
              <a:rPr lang="en-US" sz="4000" b="1" dirty="0" smtClean="0">
                <a:latin typeface="Candara"/>
                <a:cs typeface="Candara"/>
              </a:rPr>
              <a:t>Tough Choices</a:t>
            </a:r>
          </a:p>
        </p:txBody>
      </p:sp>
      <p:sp>
        <p:nvSpPr>
          <p:cNvPr id="6150" name="Rectangle 3"/>
          <p:cNvSpPr>
            <a:spLocks noGrp="1" noChangeArrowheads="1"/>
          </p:cNvSpPr>
          <p:nvPr>
            <p:ph idx="1"/>
          </p:nvPr>
        </p:nvSpPr>
        <p:spPr>
          <a:xfrm>
            <a:off x="1014412" y="2703656"/>
            <a:ext cx="4997221" cy="2286000"/>
          </a:xfrm>
        </p:spPr>
        <p:txBody>
          <a:bodyPr>
            <a:normAutofit fontScale="85000" lnSpcReduction="10000"/>
          </a:bodyPr>
          <a:lstStyle/>
          <a:p>
            <a:pPr eaLnBrk="1" hangingPunct="1"/>
            <a:r>
              <a:rPr lang="en-US" b="1" dirty="0" smtClean="0">
                <a:latin typeface="Candara"/>
                <a:cs typeface="Candara"/>
              </a:rPr>
              <a:t>Best practice  = gold standard</a:t>
            </a:r>
          </a:p>
          <a:p>
            <a:pPr marL="457200" lvl="1" indent="0" eaLnBrk="1" hangingPunct="1">
              <a:buNone/>
            </a:pPr>
            <a:endParaRPr lang="en-US" dirty="0" smtClean="0">
              <a:latin typeface="Candara"/>
              <a:cs typeface="Candara"/>
            </a:endParaRPr>
          </a:p>
          <a:p>
            <a:pPr eaLnBrk="1" hangingPunct="1"/>
            <a:r>
              <a:rPr lang="en-US" b="1" dirty="0" smtClean="0">
                <a:latin typeface="Candara"/>
                <a:cs typeface="Candara"/>
              </a:rPr>
              <a:t>Tough Choices</a:t>
            </a:r>
          </a:p>
          <a:p>
            <a:pPr lvl="1" eaLnBrk="1" hangingPunct="1"/>
            <a:r>
              <a:rPr lang="en-US" dirty="0" smtClean="0">
                <a:latin typeface="Candara"/>
                <a:cs typeface="Candara"/>
              </a:rPr>
              <a:t>No clear answer</a:t>
            </a:r>
          </a:p>
          <a:p>
            <a:pPr lvl="1" eaLnBrk="1" hangingPunct="1"/>
            <a:r>
              <a:rPr lang="en-US" dirty="0" smtClean="0">
                <a:latin typeface="Candara"/>
                <a:cs typeface="Candara"/>
              </a:rPr>
              <a:t>Give options</a:t>
            </a:r>
          </a:p>
          <a:p>
            <a:pPr lvl="1" eaLnBrk="1" hangingPunct="1">
              <a:buFontTx/>
              <a:buNone/>
            </a:pPr>
            <a:endParaRPr lang="en-US" dirty="0" smtClean="0">
              <a:latin typeface="Candara"/>
              <a:cs typeface="Candara"/>
            </a:endParaRPr>
          </a:p>
        </p:txBody>
      </p:sp>
      <p:sp>
        <p:nvSpPr>
          <p:cNvPr id="7" name="Rectangle 21"/>
          <p:cNvSpPr>
            <a:spLocks noGrp="1" noChangeArrowheads="1"/>
          </p:cNvSpPr>
          <p:nvPr>
            <p:ph type="sldNum" sz="quarter" idx="12"/>
          </p:nvPr>
        </p:nvSpPr>
        <p:spPr/>
        <p:txBody>
          <a:bodyPr/>
          <a:lstStyle/>
          <a:p>
            <a:pPr>
              <a:defRPr/>
            </a:pPr>
            <a:fld id="{9135220D-0EC2-4793-9F97-62B156F665D7}" type="slidenum">
              <a:rPr lang="en-US"/>
              <a:pPr>
                <a:defRPr/>
              </a:pPr>
              <a:t>7</a:t>
            </a:fld>
            <a:endParaRPr lang="en-US" dirty="0"/>
          </a:p>
        </p:txBody>
      </p:sp>
      <p:sp>
        <p:nvSpPr>
          <p:cNvPr id="6" name="TextBox 5"/>
          <p:cNvSpPr txBox="1"/>
          <p:nvPr/>
        </p:nvSpPr>
        <p:spPr>
          <a:xfrm>
            <a:off x="640251" y="5212068"/>
            <a:ext cx="5181600" cy="1261884"/>
          </a:xfrm>
          <a:prstGeom prst="rect">
            <a:avLst/>
          </a:prstGeom>
          <a:noFill/>
        </p:spPr>
        <p:txBody>
          <a:bodyPr wrap="square" rtlCol="0">
            <a:spAutoFit/>
          </a:bodyPr>
          <a:lstStyle/>
          <a:p>
            <a:pPr algn="ctr"/>
            <a:r>
              <a:rPr lang="en-US" sz="2600" b="1" dirty="0" smtClean="0">
                <a:solidFill>
                  <a:srgbClr val="FF0000"/>
                </a:solidFill>
                <a:latin typeface="Candara"/>
                <a:cs typeface="Candara"/>
              </a:rPr>
              <a:t>TOUGH CHOICES ARE ALWAYS MADE BY THE PARENT/CAREGIVER!</a:t>
            </a:r>
          </a:p>
          <a:p>
            <a:endParaRPr lang="en-US" sz="2400" dirty="0">
              <a:solidFill>
                <a:srgbClr val="FF0000"/>
              </a:solidFill>
            </a:endParaRPr>
          </a:p>
        </p:txBody>
      </p:sp>
      <p:pic>
        <p:nvPicPr>
          <p:cNvPr id="8" name="Picture 7" descr="DSC01165.JPG"/>
          <p:cNvPicPr>
            <a:picLocks noChangeAspect="1"/>
          </p:cNvPicPr>
          <p:nvPr/>
        </p:nvPicPr>
        <p:blipFill>
          <a:blip r:embed="rId3" cstate="print"/>
          <a:srcRect l="20000" t="2500" r="27500" b="11250"/>
          <a:stretch>
            <a:fillRect/>
          </a:stretch>
        </p:blipFill>
        <p:spPr>
          <a:xfrm>
            <a:off x="6011635" y="2703656"/>
            <a:ext cx="2782956" cy="3429000"/>
          </a:xfrm>
          <a:prstGeom prst="rect">
            <a:avLst/>
          </a:prstGeom>
          <a:effectLst>
            <a:softEdge rad="63500"/>
          </a:effectLst>
        </p:spPr>
      </p:pic>
    </p:spTree>
    <p:extLst>
      <p:ext uri="{BB962C8B-B14F-4D97-AF65-F5344CB8AC3E}">
        <p14:creationId xmlns="" xmlns:p14="http://schemas.microsoft.com/office/powerpoint/2010/main" val="792561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2574164" y="1010663"/>
            <a:ext cx="6569837" cy="838200"/>
          </a:xfrm>
        </p:spPr>
        <p:txBody>
          <a:bodyPr/>
          <a:lstStyle/>
          <a:p>
            <a:r>
              <a:rPr lang="en-US" sz="4000" b="1" dirty="0" smtClean="0">
                <a:latin typeface="Candara"/>
                <a:cs typeface="Candara"/>
              </a:rPr>
              <a:t>Best Practice</a:t>
            </a:r>
          </a:p>
        </p:txBody>
      </p:sp>
      <p:sp>
        <p:nvSpPr>
          <p:cNvPr id="7173" name="Rectangle 3"/>
          <p:cNvSpPr>
            <a:spLocks noGrp="1" noChangeArrowheads="1"/>
          </p:cNvSpPr>
          <p:nvPr>
            <p:ph idx="1"/>
          </p:nvPr>
        </p:nvSpPr>
        <p:spPr>
          <a:xfrm>
            <a:off x="621104" y="2732311"/>
            <a:ext cx="7953555" cy="1874197"/>
          </a:xfrm>
        </p:spPr>
        <p:txBody>
          <a:bodyPr/>
          <a:lstStyle/>
          <a:p>
            <a:r>
              <a:rPr lang="en-US" sz="2600" dirty="0" smtClean="0">
                <a:latin typeface="Candara"/>
                <a:cs typeface="Candara"/>
              </a:rPr>
              <a:t>Seat belts or child restraint for everyone</a:t>
            </a:r>
          </a:p>
          <a:p>
            <a:pPr lvl="1"/>
            <a:r>
              <a:rPr lang="en-US" sz="2600" dirty="0" smtClean="0">
                <a:latin typeface="Candara"/>
                <a:cs typeface="Candara"/>
              </a:rPr>
              <a:t>Pickup trucks</a:t>
            </a:r>
          </a:p>
          <a:p>
            <a:pPr lvl="1"/>
            <a:r>
              <a:rPr lang="en-US" sz="2600" dirty="0" smtClean="0">
                <a:latin typeface="Candara"/>
                <a:cs typeface="Candara"/>
              </a:rPr>
              <a:t>Community vehicles</a:t>
            </a:r>
          </a:p>
          <a:p>
            <a:pPr lvl="1"/>
            <a:endParaRPr lang="en-US" sz="2600" dirty="0" smtClean="0">
              <a:latin typeface="Candara"/>
              <a:cs typeface="Candara"/>
            </a:endParaRPr>
          </a:p>
          <a:p>
            <a:r>
              <a:rPr lang="en-US" sz="2600" dirty="0" smtClean="0">
                <a:latin typeface="Candara"/>
                <a:cs typeface="Candara"/>
              </a:rPr>
              <a:t>Use a Child Restraint</a:t>
            </a:r>
          </a:p>
          <a:p>
            <a:endParaRPr lang="en-US" sz="2600" dirty="0">
              <a:latin typeface="Candara"/>
              <a:cs typeface="Candara"/>
            </a:endParaRPr>
          </a:p>
          <a:p>
            <a:r>
              <a:rPr lang="en-US" sz="2600" dirty="0" smtClean="0">
                <a:latin typeface="Candara"/>
                <a:cs typeface="Candara"/>
              </a:rPr>
              <a:t>Every Trip, Every Time</a:t>
            </a:r>
          </a:p>
        </p:txBody>
      </p:sp>
      <p:sp>
        <p:nvSpPr>
          <p:cNvPr id="8" name="Slide Number Placeholder 7"/>
          <p:cNvSpPr>
            <a:spLocks noGrp="1"/>
          </p:cNvSpPr>
          <p:nvPr>
            <p:ph type="sldNum" sz="quarter" idx="12"/>
          </p:nvPr>
        </p:nvSpPr>
        <p:spPr/>
        <p:txBody>
          <a:bodyPr/>
          <a:lstStyle/>
          <a:p>
            <a:fld id="{A3A94432-25B0-402D-8BB3-CFEE0D3F87AF}" type="slidenum">
              <a:rPr lang="en-US" smtClean="0"/>
              <a:pPr/>
              <a:t>8</a:t>
            </a:fld>
            <a:endParaRPr lang="en-US" dirty="0"/>
          </a:p>
        </p:txBody>
      </p:sp>
      <p:pic>
        <p:nvPicPr>
          <p:cNvPr id="5" name="Picture 4" descr="truck bed.JPG"/>
          <p:cNvPicPr>
            <a:picLocks noChangeAspect="1"/>
          </p:cNvPicPr>
          <p:nvPr/>
        </p:nvPicPr>
        <p:blipFill>
          <a:blip r:embed="rId3"/>
          <a:srcRect b="1958"/>
          <a:stretch>
            <a:fillRect/>
          </a:stretch>
        </p:blipFill>
        <p:spPr>
          <a:xfrm>
            <a:off x="4892505" y="3643525"/>
            <a:ext cx="3595713" cy="2443540"/>
          </a:xfrm>
          <a:prstGeom prst="rect">
            <a:avLst/>
          </a:prstGeom>
        </p:spPr>
      </p:pic>
    </p:spTree>
    <p:extLst>
      <p:ext uri="{BB962C8B-B14F-4D97-AF65-F5344CB8AC3E}">
        <p14:creationId xmlns="" xmlns:p14="http://schemas.microsoft.com/office/powerpoint/2010/main" val="21786237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2516400" y="990600"/>
            <a:ext cx="6627600" cy="762000"/>
          </a:xfrm>
        </p:spPr>
        <p:txBody>
          <a:bodyPr/>
          <a:lstStyle/>
          <a:p>
            <a:pPr eaLnBrk="1" hangingPunct="1"/>
            <a:r>
              <a:rPr lang="en-US" sz="4000" b="1" dirty="0" smtClean="0">
                <a:latin typeface="Candara"/>
                <a:cs typeface="Candara"/>
              </a:rPr>
              <a:t>Why restrain children?</a:t>
            </a:r>
          </a:p>
        </p:txBody>
      </p:sp>
      <p:sp>
        <p:nvSpPr>
          <p:cNvPr id="6149" name="Rectangle 5"/>
          <p:cNvSpPr>
            <a:spLocks noGrp="1" noChangeArrowheads="1"/>
          </p:cNvSpPr>
          <p:nvPr>
            <p:ph idx="1"/>
          </p:nvPr>
        </p:nvSpPr>
        <p:spPr>
          <a:xfrm>
            <a:off x="638356" y="2700981"/>
            <a:ext cx="5419544" cy="3781312"/>
          </a:xfrm>
        </p:spPr>
        <p:txBody>
          <a:bodyPr/>
          <a:lstStyle/>
          <a:p>
            <a:pPr eaLnBrk="1" hangingPunct="1"/>
            <a:r>
              <a:rPr lang="en-US" sz="2600" dirty="0" smtClean="0">
                <a:latin typeface="Candara"/>
                <a:cs typeface="Candara"/>
              </a:rPr>
              <a:t> Larger head</a:t>
            </a:r>
          </a:p>
          <a:p>
            <a:pPr eaLnBrk="1" hangingPunct="1"/>
            <a:r>
              <a:rPr lang="en-US" sz="2600" dirty="0" smtClean="0">
                <a:latin typeface="Candara"/>
                <a:cs typeface="Candara"/>
              </a:rPr>
              <a:t> High center of gravity</a:t>
            </a:r>
          </a:p>
          <a:p>
            <a:pPr eaLnBrk="1" hangingPunct="1"/>
            <a:r>
              <a:rPr lang="en-US" sz="2600" dirty="0" smtClean="0">
                <a:latin typeface="Candara"/>
                <a:cs typeface="Candara"/>
              </a:rPr>
              <a:t> Smaller body</a:t>
            </a:r>
          </a:p>
          <a:p>
            <a:pPr eaLnBrk="1" hangingPunct="1"/>
            <a:r>
              <a:rPr lang="en-US" sz="2600" dirty="0" smtClean="0">
                <a:latin typeface="Candara"/>
                <a:cs typeface="Candara"/>
              </a:rPr>
              <a:t> Soft skull bones</a:t>
            </a:r>
          </a:p>
          <a:p>
            <a:pPr eaLnBrk="1" hangingPunct="1"/>
            <a:r>
              <a:rPr lang="en-US" sz="2600" dirty="0" smtClean="0">
                <a:latin typeface="Candara"/>
                <a:cs typeface="Candara"/>
              </a:rPr>
              <a:t> Rounded hip bones</a:t>
            </a:r>
          </a:p>
          <a:p>
            <a:pPr eaLnBrk="1" hangingPunct="1"/>
            <a:r>
              <a:rPr lang="en-US" sz="2600" dirty="0" smtClean="0">
                <a:latin typeface="Candara"/>
                <a:cs typeface="Candara"/>
              </a:rPr>
              <a:t> Weak stomach muscles</a:t>
            </a:r>
          </a:p>
          <a:p>
            <a:pPr eaLnBrk="1" hangingPunct="1"/>
            <a:r>
              <a:rPr lang="en-US" sz="2600" dirty="0" smtClean="0">
                <a:latin typeface="Candara"/>
                <a:cs typeface="Candara"/>
              </a:rPr>
              <a:t> Vehicles are built for adults</a:t>
            </a:r>
          </a:p>
          <a:p>
            <a:pPr eaLnBrk="1" hangingPunct="1"/>
            <a:endParaRPr lang="en-US" sz="2600" dirty="0" smtClean="0">
              <a:latin typeface="Candara"/>
              <a:cs typeface="Candara"/>
            </a:endParaRPr>
          </a:p>
        </p:txBody>
      </p:sp>
      <p:sp>
        <p:nvSpPr>
          <p:cNvPr id="7" name="Slide Number Placeholder 5"/>
          <p:cNvSpPr>
            <a:spLocks noGrp="1"/>
          </p:cNvSpPr>
          <p:nvPr>
            <p:ph type="sldNum" sz="quarter" idx="12"/>
          </p:nvPr>
        </p:nvSpPr>
        <p:spPr/>
        <p:txBody>
          <a:bodyPr/>
          <a:lstStyle/>
          <a:p>
            <a:pPr>
              <a:defRPr/>
            </a:pPr>
            <a:fld id="{B90DB127-81C5-467E-B05A-A0BE96F15111}" type="slidenum">
              <a:rPr lang="en-US">
                <a:latin typeface="Candara"/>
                <a:cs typeface="Candara"/>
              </a:rPr>
              <a:pPr>
                <a:defRPr/>
              </a:pPr>
              <a:t>9</a:t>
            </a:fld>
            <a:endParaRPr lang="en-US" dirty="0">
              <a:latin typeface="Candara"/>
              <a:cs typeface="Candara"/>
            </a:endParaRPr>
          </a:p>
        </p:txBody>
      </p:sp>
      <p:pic>
        <p:nvPicPr>
          <p:cNvPr id="6" name="Picture 5" descr="calliepink.jpg"/>
          <p:cNvPicPr>
            <a:picLocks noChangeAspect="1"/>
          </p:cNvPicPr>
          <p:nvPr/>
        </p:nvPicPr>
        <p:blipFill>
          <a:blip r:embed="rId3"/>
          <a:srcRect r="8199"/>
          <a:stretch>
            <a:fillRect/>
          </a:stretch>
        </p:blipFill>
        <p:spPr>
          <a:xfrm>
            <a:off x="5249173" y="2297318"/>
            <a:ext cx="3265008" cy="3556620"/>
          </a:xfrm>
          <a:prstGeom prst="rect">
            <a:avLst/>
          </a:prstGeom>
        </p:spPr>
      </p:pic>
    </p:spTree>
    <p:extLst>
      <p:ext uri="{BB962C8B-B14F-4D97-AF65-F5344CB8AC3E}">
        <p14:creationId xmlns="" xmlns:p14="http://schemas.microsoft.com/office/powerpoint/2010/main" val="3788024036"/>
      </p:ext>
    </p:extLst>
  </p:cSld>
  <p:clrMapOvr>
    <a:masterClrMapping/>
  </p:clrMapOvr>
  <p:transition>
    <p:cu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Trek</Template>
  <TotalTime>3927</TotalTime>
  <Words>3025</Words>
  <Application>Microsoft Office PowerPoint</Application>
  <PresentationFormat>On-screen Show (4:3)</PresentationFormat>
  <Paragraphs>298</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Getting Started</vt:lpstr>
      <vt:lpstr>Expectations</vt:lpstr>
      <vt:lpstr>Child Safety Seat Laws</vt:lpstr>
      <vt:lpstr>Why Use Restraints?</vt:lpstr>
      <vt:lpstr>Car Seat  Recommendations for School Aged Children</vt:lpstr>
      <vt:lpstr>Best Practice and  Tough Choices</vt:lpstr>
      <vt:lpstr>Best Practice</vt:lpstr>
      <vt:lpstr>Why restrain children?</vt:lpstr>
      <vt:lpstr>Belt Positioning Boosters</vt:lpstr>
      <vt:lpstr>Who needs a booster seat?</vt:lpstr>
      <vt:lpstr>Common Booster Seat Questions</vt:lpstr>
      <vt:lpstr>The 5-Step Test</vt:lpstr>
      <vt:lpstr>Misuse issues for all types of CR’s not just booster seats</vt:lpstr>
      <vt:lpstr>Booster seat/seat belt Misuse</vt:lpstr>
      <vt:lpstr>Wrap Up</vt:lpstr>
      <vt:lpstr>Additional Resources</vt:lpstr>
      <vt:lpstr> (Your contact information here)</vt:lpstr>
    </vt:vector>
  </TitlesOfParts>
  <Company>NPAIHB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Candice Jimenez</dc:creator>
  <cp:lastModifiedBy>Rebecca Hunt</cp:lastModifiedBy>
  <cp:revision>322</cp:revision>
  <cp:lastPrinted>2014-07-17T22:37:20Z</cp:lastPrinted>
  <dcterms:created xsi:type="dcterms:W3CDTF">2014-05-09T16:01:20Z</dcterms:created>
  <dcterms:modified xsi:type="dcterms:W3CDTF">2015-04-25T02:19:24Z</dcterms:modified>
</cp:coreProperties>
</file>