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1856" r:id="rId2"/>
    <p:sldId id="279" r:id="rId3"/>
    <p:sldId id="281" r:id="rId4"/>
    <p:sldId id="282" r:id="rId5"/>
    <p:sldId id="283" r:id="rId6"/>
    <p:sldId id="309" r:id="rId7"/>
    <p:sldId id="285" r:id="rId8"/>
    <p:sldId id="291" r:id="rId9"/>
    <p:sldId id="287" r:id="rId10"/>
    <p:sldId id="288" r:id="rId11"/>
    <p:sldId id="289" r:id="rId12"/>
    <p:sldId id="292" r:id="rId13"/>
    <p:sldId id="294" r:id="rId14"/>
    <p:sldId id="310"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280"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ena Patil" initials="MP" lastIdx="3" clrIdx="0">
    <p:extLst>
      <p:ext uri="{19B8F6BF-5375-455C-9EA6-DF929625EA0E}">
        <p15:presenceInfo xmlns:p15="http://schemas.microsoft.com/office/powerpoint/2012/main" userId="S-1-5-21-1390067357-616249376-682003330-7149" providerId="AD"/>
      </p:ext>
    </p:extLst>
  </p:cmAuthor>
  <p:cmAuthor id="2" name="Olivia Whiting" initials="OW" lastIdx="1" clrIdx="1">
    <p:extLst>
      <p:ext uri="{19B8F6BF-5375-455C-9EA6-DF929625EA0E}">
        <p15:presenceInfo xmlns:p15="http://schemas.microsoft.com/office/powerpoint/2012/main" userId="S-1-5-21-1390067357-616249376-682003330-10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9" autoAdjust="0"/>
    <p:restoredTop sz="77185" autoAdjust="0"/>
  </p:normalViewPr>
  <p:slideViewPr>
    <p:cSldViewPr snapToGrid="0">
      <p:cViewPr varScale="1">
        <p:scale>
          <a:sx n="80" d="100"/>
          <a:sy n="80" d="100"/>
        </p:scale>
        <p:origin x="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t>Unintentional Motor Vehicle Traffic and Non-Traffic Injury Death</a:t>
            </a:r>
            <a:r>
              <a:rPr lang="en-US" sz="1400" b="1" baseline="0"/>
              <a:t> Rates</a:t>
            </a:r>
            <a:r>
              <a:rPr lang="en-US" sz="1400" b="1"/>
              <a:t>, WA 1999-2020</a:t>
            </a:r>
            <a:r>
              <a:rPr lang="en-US" sz="1400" b="1" baseline="0"/>
              <a:t> (CDC WONDER)</a:t>
            </a:r>
            <a:endParaRPr lang="en-US" sz="14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American Indian &amp; Alaska Native</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4752475247524754E-2"/>
                  <c:y val="-3.8585195977687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9F-4708-AED7-C17F15DBFEE9}"/>
                </c:ext>
              </c:extLst>
            </c:dLbl>
            <c:dLbl>
              <c:idx val="21"/>
              <c:layout>
                <c:manualLayout>
                  <c:x val="-1.65016501650165E-2"/>
                  <c:y val="-3.8585195977687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9F-4708-AED7-C17F15DBFEE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'MV fatalities over time'!$B$3:$B$24</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'MV fatalities over time'!$F$3:$F$24</c:f>
              <c:numCache>
                <c:formatCode>General</c:formatCode>
                <c:ptCount val="22"/>
                <c:pt idx="0">
                  <c:v>33.1</c:v>
                </c:pt>
                <c:pt idx="1">
                  <c:v>21.4</c:v>
                </c:pt>
                <c:pt idx="2">
                  <c:v>27.6</c:v>
                </c:pt>
                <c:pt idx="3">
                  <c:v>28.1</c:v>
                </c:pt>
                <c:pt idx="4">
                  <c:v>34.200000000000003</c:v>
                </c:pt>
                <c:pt idx="5">
                  <c:v>23</c:v>
                </c:pt>
                <c:pt idx="6">
                  <c:v>39.1</c:v>
                </c:pt>
                <c:pt idx="7">
                  <c:v>27</c:v>
                </c:pt>
                <c:pt idx="8">
                  <c:v>28.2</c:v>
                </c:pt>
                <c:pt idx="9">
                  <c:v>22.1</c:v>
                </c:pt>
                <c:pt idx="10">
                  <c:v>29.8</c:v>
                </c:pt>
                <c:pt idx="11">
                  <c:v>23.6</c:v>
                </c:pt>
                <c:pt idx="12">
                  <c:v>14.8</c:v>
                </c:pt>
                <c:pt idx="13">
                  <c:v>21</c:v>
                </c:pt>
                <c:pt idx="14">
                  <c:v>19.600000000000001</c:v>
                </c:pt>
                <c:pt idx="15">
                  <c:v>18.8</c:v>
                </c:pt>
                <c:pt idx="16">
                  <c:v>23.6</c:v>
                </c:pt>
                <c:pt idx="17">
                  <c:v>25.9</c:v>
                </c:pt>
                <c:pt idx="18">
                  <c:v>19.899999999999999</c:v>
                </c:pt>
                <c:pt idx="19">
                  <c:v>21.3</c:v>
                </c:pt>
                <c:pt idx="20">
                  <c:v>14.2</c:v>
                </c:pt>
                <c:pt idx="21">
                  <c:v>18.600000000000001</c:v>
                </c:pt>
              </c:numCache>
            </c:numRef>
          </c:val>
          <c:smooth val="0"/>
          <c:extLst>
            <c:ext xmlns:c16="http://schemas.microsoft.com/office/drawing/2014/chart" uri="{C3380CC4-5D6E-409C-BE32-E72D297353CC}">
              <c16:uniqueId val="{00000002-779F-4708-AED7-C17F15DBFEE9}"/>
            </c:ext>
          </c:extLst>
        </c:ser>
        <c:ser>
          <c:idx val="3"/>
          <c:order val="1"/>
          <c:tx>
            <c:v>Non-Hispanic White</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3.3003300330033E-2"/>
                  <c:y val="-4.7159683972729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9F-4708-AED7-C17F15DBFEE9}"/>
                </c:ext>
              </c:extLst>
            </c:dLbl>
            <c:dLbl>
              <c:idx val="21"/>
              <c:layout>
                <c:manualLayout>
                  <c:x val="-3.30033003300330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9F-4708-AED7-C17F15DBFEE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'MV fatalities over time'!$B$3:$B$24</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numCache>
            </c:numRef>
          </c:cat>
          <c:val>
            <c:numRef>
              <c:f>'MV fatalities over time'!$F$28:$F$49</c:f>
              <c:numCache>
                <c:formatCode>General</c:formatCode>
                <c:ptCount val="22"/>
                <c:pt idx="0">
                  <c:v>11.7</c:v>
                </c:pt>
                <c:pt idx="1">
                  <c:v>11.8</c:v>
                </c:pt>
                <c:pt idx="2">
                  <c:v>11.8</c:v>
                </c:pt>
                <c:pt idx="3">
                  <c:v>11.9</c:v>
                </c:pt>
                <c:pt idx="4">
                  <c:v>10.8</c:v>
                </c:pt>
                <c:pt idx="5">
                  <c:v>10.4</c:v>
                </c:pt>
                <c:pt idx="6">
                  <c:v>11.2</c:v>
                </c:pt>
                <c:pt idx="7">
                  <c:v>11</c:v>
                </c:pt>
                <c:pt idx="8">
                  <c:v>10</c:v>
                </c:pt>
                <c:pt idx="9">
                  <c:v>9.3000000000000007</c:v>
                </c:pt>
                <c:pt idx="10">
                  <c:v>8.1999999999999993</c:v>
                </c:pt>
                <c:pt idx="11">
                  <c:v>7.8</c:v>
                </c:pt>
                <c:pt idx="12">
                  <c:v>7.6</c:v>
                </c:pt>
                <c:pt idx="13">
                  <c:v>7.4</c:v>
                </c:pt>
                <c:pt idx="14">
                  <c:v>7.8</c:v>
                </c:pt>
                <c:pt idx="15">
                  <c:v>8.4</c:v>
                </c:pt>
                <c:pt idx="16">
                  <c:v>8.6999999999999993</c:v>
                </c:pt>
                <c:pt idx="17">
                  <c:v>7.6</c:v>
                </c:pt>
                <c:pt idx="18">
                  <c:v>8.3000000000000007</c:v>
                </c:pt>
                <c:pt idx="19">
                  <c:v>8.4</c:v>
                </c:pt>
                <c:pt idx="20">
                  <c:v>8</c:v>
                </c:pt>
                <c:pt idx="21">
                  <c:v>8.5</c:v>
                </c:pt>
              </c:numCache>
            </c:numRef>
          </c:val>
          <c:smooth val="0"/>
          <c:extLst>
            <c:ext xmlns:c16="http://schemas.microsoft.com/office/drawing/2014/chart" uri="{C3380CC4-5D6E-409C-BE32-E72D297353CC}">
              <c16:uniqueId val="{00000005-779F-4708-AED7-C17F15DBFEE9}"/>
            </c:ext>
          </c:extLst>
        </c:ser>
        <c:dLbls>
          <c:showLegendKey val="0"/>
          <c:showVal val="0"/>
          <c:showCatName val="0"/>
          <c:showSerName val="0"/>
          <c:showPercent val="0"/>
          <c:showBubbleSize val="0"/>
        </c:dLbls>
        <c:marker val="1"/>
        <c:smooth val="0"/>
        <c:axId val="899847616"/>
        <c:axId val="899465184"/>
      </c:lineChart>
      <c:catAx>
        <c:axId val="899847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Year of death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99465184"/>
        <c:crosses val="autoZero"/>
        <c:auto val="1"/>
        <c:lblAlgn val="ctr"/>
        <c:lblOffset val="100"/>
        <c:noMultiLvlLbl val="0"/>
      </c:catAx>
      <c:valAx>
        <c:axId val="8994651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a:t>Age-adjusted rates per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9984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12-12T13:33:21.901" idx="1">
    <p:pos x="10" y="10"/>
    <p:text>“You don’t need to do any data user agreements or create an account to use this free, publicly accessible resource.
This tutorial will show you how to make a graph using CDC WONDER.”</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9BA8A-68FA-40F2-B73D-E33FC2901D4D}"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FEA42-3B25-4E76-B019-F86E1E6602F0}" type="slidenum">
              <a:rPr lang="en-US" smtClean="0"/>
              <a:t>‹#›</a:t>
            </a:fld>
            <a:endParaRPr lang="en-US"/>
          </a:p>
        </p:txBody>
      </p:sp>
    </p:spTree>
    <p:extLst>
      <p:ext uri="{BB962C8B-B14F-4D97-AF65-F5344CB8AC3E}">
        <p14:creationId xmlns:p14="http://schemas.microsoft.com/office/powerpoint/2010/main" val="129441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ativecars.org/section/3-2-explore-existing-dat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onder.cdc.gov/wonder/help/bridged-race.html#About%201990-20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data sources you can use to make a motor vehicle fatality</a:t>
            </a:r>
            <a:r>
              <a:rPr lang="en-US" baseline="0" dirty="0"/>
              <a:t> chart. The </a:t>
            </a:r>
            <a:r>
              <a:rPr lang="en-US" dirty="0"/>
              <a:t>CDC WONDER stands for Wide-ranging Online Data for Epidemiologic Research. It gives access to public health information for professionals and the public. </a:t>
            </a:r>
            <a:r>
              <a:rPr lang="en-US" u="sng" dirty="0">
                <a:highlight>
                  <a:srgbClr val="FFFF00"/>
                </a:highlight>
              </a:rPr>
              <a:t>You don’t need to do any data user agreements or create user accounts to login.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highlight>
                <a:srgbClr val="FFFF00"/>
              </a:highlight>
            </a:endParaRPr>
          </a:p>
          <a:p>
            <a:r>
              <a:rPr lang="en-US" u="sng" baseline="0" dirty="0">
                <a:highlight>
                  <a:srgbClr val="FFFF00"/>
                </a:highlight>
              </a:rPr>
              <a:t>This tutorial will show you how to make a graph using CDC WONDER, which is free and available to the public online.</a:t>
            </a:r>
            <a:endParaRPr lang="en-US" u="sng" dirty="0">
              <a:highlight>
                <a:srgbClr val="FFFF00"/>
              </a:highlight>
            </a:endParaRPr>
          </a:p>
        </p:txBody>
      </p:sp>
      <p:sp>
        <p:nvSpPr>
          <p:cNvPr id="4" name="Slide Number Placeholder 3"/>
          <p:cNvSpPr>
            <a:spLocks noGrp="1"/>
          </p:cNvSpPr>
          <p:nvPr>
            <p:ph type="sldNum" sz="quarter" idx="10"/>
          </p:nvPr>
        </p:nvSpPr>
        <p:spPr/>
        <p:txBody>
          <a:bodyPr/>
          <a:lstStyle/>
          <a:p>
            <a:fld id="{06FF69EB-0C28-46A0-BF34-FCD158F6CBCA}" type="slidenum">
              <a:rPr lang="en-US" smtClean="0"/>
              <a:t>1</a:t>
            </a:fld>
            <a:endParaRPr lang="en-US"/>
          </a:p>
        </p:txBody>
      </p:sp>
    </p:spTree>
    <p:extLst>
      <p:ext uri="{BB962C8B-B14F-4D97-AF65-F5344CB8AC3E}">
        <p14:creationId xmlns:p14="http://schemas.microsoft.com/office/powerpoint/2010/main" val="305888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the option to give our results a title</a:t>
            </a:r>
            <a:r>
              <a:rPr lang="en-US" baseline="0" dirty="0"/>
              <a:t> here. It’s a good opportunity to spell out what exactly we are searching for in this system and also this will be seen on your charts if you choose to create charts on this website.</a:t>
            </a:r>
            <a:endParaRPr lang="en-US" dirty="0"/>
          </a:p>
          <a:p>
            <a:endParaRPr lang="en-US" dirty="0"/>
          </a:p>
        </p:txBody>
      </p:sp>
      <p:sp>
        <p:nvSpPr>
          <p:cNvPr id="4" name="Slide Number Placeholder 3"/>
          <p:cNvSpPr>
            <a:spLocks noGrp="1"/>
          </p:cNvSpPr>
          <p:nvPr>
            <p:ph type="sldNum" sz="quarter" idx="5"/>
          </p:nvPr>
        </p:nvSpPr>
        <p:spPr/>
        <p:txBody>
          <a:bodyPr/>
          <a:lstStyle/>
          <a:p>
            <a:fld id="{1FEFEA42-3B25-4E76-B019-F86E1E6602F0}" type="slidenum">
              <a:rPr lang="en-US" smtClean="0"/>
              <a:t>10</a:t>
            </a:fld>
            <a:endParaRPr lang="en-US"/>
          </a:p>
        </p:txBody>
      </p:sp>
    </p:spTree>
    <p:extLst>
      <p:ext uri="{BB962C8B-B14F-4D97-AF65-F5344CB8AC3E}">
        <p14:creationId xmlns:p14="http://schemas.microsoft.com/office/powerpoint/2010/main" val="228853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interested in state-level data for Washington</a:t>
            </a:r>
            <a:r>
              <a:rPr lang="en-US" baseline="0" dirty="0"/>
              <a:t> State, so I scroll and select it here. I could choose multiple states, or a Census Region. If I had picked “County” in the “by group” section above, this would return county-level data for the state or states I select.</a:t>
            </a:r>
          </a:p>
          <a:p>
            <a:endParaRPr lang="en-US" baseline="0" dirty="0"/>
          </a:p>
          <a:p>
            <a:r>
              <a:rPr lang="en-US" baseline="0" dirty="0"/>
              <a:t>In 2.a. you could select urbanization classifications, if you’re interested in comparing metro and nonmetro rates. I’m leaving that section alone, which will give me fatalities in all areas.</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11</a:t>
            </a:fld>
            <a:endParaRPr lang="en-US"/>
          </a:p>
        </p:txBody>
      </p:sp>
    </p:spTree>
    <p:extLst>
      <p:ext uri="{BB962C8B-B14F-4D97-AF65-F5344CB8AC3E}">
        <p14:creationId xmlns:p14="http://schemas.microsoft.com/office/powerpoint/2010/main" val="73661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where I have a chance to pick demographic subsets for my data. Unlike the “group by” fields above, which</a:t>
            </a:r>
            <a:r>
              <a:rPr lang="en-US" baseline="0" dirty="0"/>
              <a:t> reports rates for each level of a factor, this section lets me restrict my data to certain groups. I’m going to leave this alone right now so I can see all ages, all genders, all races and Hispanic origins.</a:t>
            </a:r>
          </a:p>
        </p:txBody>
      </p:sp>
      <p:sp>
        <p:nvSpPr>
          <p:cNvPr id="4" name="Slide Number Placeholder 3"/>
          <p:cNvSpPr>
            <a:spLocks noGrp="1"/>
          </p:cNvSpPr>
          <p:nvPr>
            <p:ph type="sldNum" sz="quarter" idx="10"/>
          </p:nvPr>
        </p:nvSpPr>
        <p:spPr/>
        <p:txBody>
          <a:bodyPr/>
          <a:lstStyle/>
          <a:p>
            <a:fld id="{06FF69EB-0C28-46A0-BF34-FCD158F6CBCA}" type="slidenum">
              <a:rPr lang="en-US" smtClean="0"/>
              <a:t>12</a:t>
            </a:fld>
            <a:endParaRPr lang="en-US"/>
          </a:p>
        </p:txBody>
      </p:sp>
    </p:spTree>
    <p:extLst>
      <p:ext uri="{BB962C8B-B14F-4D97-AF65-F5344CB8AC3E}">
        <p14:creationId xmlns:p14="http://schemas.microsoft.com/office/powerpoint/2010/main" val="259079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Earlier I had selected Year as a “group by” variable, so I will get a rate reported for each year. If I’m not interested in older data, I can select to only report rates for recent years. </a:t>
            </a:r>
            <a:r>
              <a:rPr lang="en-US" dirty="0"/>
              <a:t>I can select a single year or multiple years for my report, I am choosing the default selection, which has 1999-2020 data.</a:t>
            </a:r>
          </a:p>
        </p:txBody>
      </p:sp>
      <p:sp>
        <p:nvSpPr>
          <p:cNvPr id="4" name="Slide Number Placeholder 3"/>
          <p:cNvSpPr>
            <a:spLocks noGrp="1"/>
          </p:cNvSpPr>
          <p:nvPr>
            <p:ph type="sldNum" sz="quarter" idx="10"/>
          </p:nvPr>
        </p:nvSpPr>
        <p:spPr/>
        <p:txBody>
          <a:bodyPr/>
          <a:lstStyle/>
          <a:p>
            <a:fld id="{06FF69EB-0C28-46A0-BF34-FCD158F6CBCA}" type="slidenum">
              <a:rPr lang="en-US" smtClean="0"/>
              <a:t>13</a:t>
            </a:fld>
            <a:endParaRPr lang="en-US"/>
          </a:p>
        </p:txBody>
      </p:sp>
    </p:spTree>
    <p:extLst>
      <p:ext uri="{BB962C8B-B14F-4D97-AF65-F5344CB8AC3E}">
        <p14:creationId xmlns:p14="http://schemas.microsoft.com/office/powerpoint/2010/main" val="366089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Under “Cause of death,” I click “ICD-10 113 cause list” then scroll to “Motor vehicle accidents”. Here in the brackets I can see all the ICD 10 codes used to create this motor vehicle accident group. I picked this because I want unintentional motor vehicle, both traffic and non-traffic deaths. If you click “Injury Intent and Mechanism,” you get two fields – Intent, and Mechanism separately, and motor vehicle traffic is an option under mechanism, but there is no option to choose both traffic and non-traffic.</a:t>
            </a:r>
            <a:endParaRPr lang="en-US" dirty="0"/>
          </a:p>
          <a:p>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14</a:t>
            </a:fld>
            <a:endParaRPr lang="en-US"/>
          </a:p>
        </p:txBody>
      </p:sp>
    </p:spTree>
    <p:extLst>
      <p:ext uri="{BB962C8B-B14F-4D97-AF65-F5344CB8AC3E}">
        <p14:creationId xmlns:p14="http://schemas.microsoft.com/office/powerpoint/2010/main" val="310861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ready to click “send.” If you check the “Export</a:t>
            </a:r>
            <a:r>
              <a:rPr lang="en-US" baseline="0" dirty="0"/>
              <a:t> Results” box, it downloads the data to a text file, which is great for reading the data into statistical software, but if you’re using Excel to make charts or want to view tables, it’s easier to copy and paste results from the next screen.</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15</a:t>
            </a:fld>
            <a:endParaRPr lang="en-US"/>
          </a:p>
        </p:txBody>
      </p:sp>
    </p:spTree>
    <p:extLst>
      <p:ext uri="{BB962C8B-B14F-4D97-AF65-F5344CB8AC3E}">
        <p14:creationId xmlns:p14="http://schemas.microsoft.com/office/powerpoint/2010/main" val="399743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a:t>
            </a:r>
            <a:r>
              <a:rPr lang="en-US" baseline="0" dirty="0"/>
              <a:t> the results of our query. We asked for the data by year and race. We have motor vehicle crash death counts, the populations of each race in Washington State each year, the crude rate, which is just the death count divided by the population. Then we have the age adjusted rate, which is what we want when we are comparing rates across populations. </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16</a:t>
            </a:fld>
            <a:endParaRPr lang="en-US"/>
          </a:p>
        </p:txBody>
      </p:sp>
    </p:spTree>
    <p:extLst>
      <p:ext uri="{BB962C8B-B14F-4D97-AF65-F5344CB8AC3E}">
        <p14:creationId xmlns:p14="http://schemas.microsoft.com/office/powerpoint/2010/main" val="363566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scroll down, we see Notes about</a:t>
            </a:r>
            <a:r>
              <a:rPr lang="en-US" baseline="0" dirty="0"/>
              <a:t> the specifics of our data. They used bridged race population estimates for denominators. It tells you the population they used for calculating age-adjusted rates and how they did it. It also reminds us how race gets reported on death certificate data and that for census data, race is self-reported. They give us a suggested citation. If we use this data for presentations or in our reports we can use this suggested citation. We’re also reminded of our query in ‘Query criteria’.</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17</a:t>
            </a:fld>
            <a:endParaRPr lang="en-US"/>
          </a:p>
        </p:txBody>
      </p:sp>
    </p:spTree>
    <p:extLst>
      <p:ext uri="{BB962C8B-B14F-4D97-AF65-F5344CB8AC3E}">
        <p14:creationId xmlns:p14="http://schemas.microsoft.com/office/powerpoint/2010/main" val="337381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Scroll</a:t>
            </a:r>
            <a:r>
              <a:rPr lang="en-US" baseline="0" dirty="0"/>
              <a:t> back up to your query results. </a:t>
            </a:r>
            <a:r>
              <a:rPr lang="en-US" dirty="0"/>
              <a:t>If you click on the</a:t>
            </a:r>
            <a:r>
              <a:rPr lang="en-US" baseline="0" dirty="0"/>
              <a:t> “Chart” tab, you’ll get this image, which you can save. It saves within the CDC WONDER system and gives you a link to the chart. You could also take a screen shot of it and use the picture as you need. If you click on “Chart options,” you have the chance to customize your chart.</a:t>
            </a:r>
            <a:endParaRPr lang="en-US" dirty="0"/>
          </a:p>
          <a:p>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18</a:t>
            </a:fld>
            <a:endParaRPr lang="en-US"/>
          </a:p>
        </p:txBody>
      </p:sp>
    </p:spTree>
    <p:extLst>
      <p:ext uri="{BB962C8B-B14F-4D97-AF65-F5344CB8AC3E}">
        <p14:creationId xmlns:p14="http://schemas.microsoft.com/office/powerpoint/2010/main" val="139627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pick</a:t>
            </a:r>
            <a:r>
              <a:rPr lang="en-US" baseline="0" dirty="0"/>
              <a:t> which measure we want to chart, as well as our chart type. </a:t>
            </a:r>
            <a:r>
              <a:rPr lang="en-US" dirty="0"/>
              <a:t>We want to graph “Age-adjusted Rate,” as a “Line Chart,” and select the Vertical option.</a:t>
            </a:r>
            <a:r>
              <a:rPr lang="en-US" baseline="0" dirty="0"/>
              <a:t> We have another chance to make a Chart Title or subtitle, but the title we already have is good.</a:t>
            </a:r>
            <a:r>
              <a:rPr lang="en-US" dirty="0"/>
              <a:t> Now click “Change Chart.” Any of the “Change Chart” buttons will work.</a:t>
            </a:r>
          </a:p>
        </p:txBody>
      </p:sp>
      <p:sp>
        <p:nvSpPr>
          <p:cNvPr id="4" name="Slide Number Placeholder 3"/>
          <p:cNvSpPr>
            <a:spLocks noGrp="1"/>
          </p:cNvSpPr>
          <p:nvPr>
            <p:ph type="sldNum" sz="quarter" idx="10"/>
          </p:nvPr>
        </p:nvSpPr>
        <p:spPr/>
        <p:txBody>
          <a:bodyPr/>
          <a:lstStyle/>
          <a:p>
            <a:fld id="{06FF69EB-0C28-46A0-BF34-FCD158F6CBCA}" type="slidenum">
              <a:rPr lang="en-US" smtClean="0"/>
              <a:t>19</a:t>
            </a:fld>
            <a:endParaRPr lang="en-US"/>
          </a:p>
        </p:txBody>
      </p:sp>
    </p:spTree>
    <p:extLst>
      <p:ext uri="{BB962C8B-B14F-4D97-AF65-F5344CB8AC3E}">
        <p14:creationId xmlns:p14="http://schemas.microsoft.com/office/powerpoint/2010/main" val="301609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the list of</a:t>
            </a:r>
            <a:r>
              <a:rPr lang="en-US" dirty="0"/>
              <a:t> clicks to query</a:t>
            </a:r>
            <a:r>
              <a:rPr lang="en-US" baseline="0" dirty="0"/>
              <a:t> unintentional motor vehicle traffic and non-traffic fatalities, by race,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included traffic and non-traffic fatalities because this is the most common request we get from tribes. A traffic fatality occurred on an public roadway. A non-traffic fatality may have occurred on a dirt or gravel road, off-road, on private property, or in a parking lot. Tribes sometimes request intentional motor vehicle deaths, which includes vehicular homicide and suicide, but we have yet to see a death recorded this way on a death certificate.</a:t>
            </a:r>
            <a:endParaRPr lang="en-US" dirty="0"/>
          </a:p>
          <a:p>
            <a:endParaRPr lang="en-US" dirty="0"/>
          </a:p>
        </p:txBody>
      </p:sp>
      <p:sp>
        <p:nvSpPr>
          <p:cNvPr id="4" name="Slide Number Placeholder 3"/>
          <p:cNvSpPr>
            <a:spLocks noGrp="1"/>
          </p:cNvSpPr>
          <p:nvPr>
            <p:ph type="sldNum" sz="quarter" idx="10"/>
          </p:nvPr>
        </p:nvSpPr>
        <p:spPr/>
        <p:txBody>
          <a:bodyPr/>
          <a:lstStyle/>
          <a:p>
            <a:fld id="{1FEFEA42-3B25-4E76-B019-F86E1E6602F0}" type="slidenum">
              <a:rPr lang="en-US" smtClean="0"/>
              <a:t>2</a:t>
            </a:fld>
            <a:endParaRPr lang="en-US"/>
          </a:p>
        </p:txBody>
      </p:sp>
    </p:spTree>
    <p:extLst>
      <p:ext uri="{BB962C8B-B14F-4D97-AF65-F5344CB8AC3E}">
        <p14:creationId xmlns:p14="http://schemas.microsoft.com/office/powerpoint/2010/main" val="2126051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line chart really allows us to see the change over time and the disparity by race. See the distance between the fatality rates? AI/AN have the highest motor vehicle fatality rates of any race in Washington State, by far. Here is the link to this saved chart in the CDC WONDER system: https://wonder.cdc.gov/controller/saved/D76/D313F423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I’m going to show you a second way to make a motor vehicle fatality chart. I like to have more control over how I display and share my data, so in this next example, we will run the query a bit differently then use Microsoft Excel to make a chart.</a:t>
            </a:r>
            <a:endParaRPr lang="en-US" dirty="0"/>
          </a:p>
          <a:p>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20</a:t>
            </a:fld>
            <a:endParaRPr lang="en-US"/>
          </a:p>
        </p:txBody>
      </p:sp>
    </p:spTree>
    <p:extLst>
      <p:ext uri="{BB962C8B-B14F-4D97-AF65-F5344CB8AC3E}">
        <p14:creationId xmlns:p14="http://schemas.microsoft.com/office/powerpoint/2010/main" val="2821644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go</a:t>
            </a:r>
            <a:r>
              <a:rPr lang="en-US" baseline="0" dirty="0"/>
              <a:t> back to my query page. I keep “Year” as a group variable, but nothing else. In this query, I will request only AI/AN data. I keep “Age Adjusted Rate” and give my data a new title.</a:t>
            </a:r>
          </a:p>
          <a:p>
            <a:endParaRPr lang="en-US" baseline="0" dirty="0"/>
          </a:p>
        </p:txBody>
      </p:sp>
      <p:sp>
        <p:nvSpPr>
          <p:cNvPr id="4" name="Slide Number Placeholder 3"/>
          <p:cNvSpPr>
            <a:spLocks noGrp="1"/>
          </p:cNvSpPr>
          <p:nvPr>
            <p:ph type="sldNum" sz="quarter" idx="10"/>
          </p:nvPr>
        </p:nvSpPr>
        <p:spPr/>
        <p:txBody>
          <a:bodyPr/>
          <a:lstStyle/>
          <a:p>
            <a:fld id="{06FF69EB-0C28-46A0-BF34-FCD158F6CBCA}" type="slidenum">
              <a:rPr lang="en-US" smtClean="0"/>
              <a:t>21</a:t>
            </a:fld>
            <a:endParaRPr lang="en-US"/>
          </a:p>
        </p:txBody>
      </p:sp>
    </p:spTree>
    <p:extLst>
      <p:ext uri="{BB962C8B-B14F-4D97-AF65-F5344CB8AC3E}">
        <p14:creationId xmlns:p14="http://schemas.microsoft.com/office/powerpoint/2010/main" val="3765141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I select American Indian or Alaska Native race. This gives me rates for just AI/AN.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22</a:t>
            </a:fld>
            <a:endParaRPr lang="en-US"/>
          </a:p>
        </p:txBody>
      </p:sp>
    </p:spTree>
    <p:extLst>
      <p:ext uri="{BB962C8B-B14F-4D97-AF65-F5344CB8AC3E}">
        <p14:creationId xmlns:p14="http://schemas.microsoft.com/office/powerpoint/2010/main" val="1350663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keep “Cause of death” the same. “ICD-10 113 Cause List” ,“Motor vehicle accidents”. All my other previous selections remain same.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Click “Send.”</a:t>
            </a:r>
            <a:endParaRPr lang="en-US" dirty="0"/>
          </a:p>
          <a:p>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23</a:t>
            </a:fld>
            <a:endParaRPr lang="en-US"/>
          </a:p>
        </p:txBody>
      </p:sp>
    </p:spTree>
    <p:extLst>
      <p:ext uri="{BB962C8B-B14F-4D97-AF65-F5344CB8AC3E}">
        <p14:creationId xmlns:p14="http://schemas.microsoft.com/office/powerpoint/2010/main" val="3142485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I have just AI/AN motor vehicle fatality rates by year.</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24</a:t>
            </a:fld>
            <a:endParaRPr lang="en-US"/>
          </a:p>
        </p:txBody>
      </p:sp>
    </p:spTree>
    <p:extLst>
      <p:ext uri="{BB962C8B-B14F-4D97-AF65-F5344CB8AC3E}">
        <p14:creationId xmlns:p14="http://schemas.microsoft.com/office/powerpoint/2010/main" val="3644801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select my numbers. I do not select headers or totals. I hit “copy” or “control C” in Windows.</a:t>
            </a:r>
          </a:p>
        </p:txBody>
      </p:sp>
      <p:sp>
        <p:nvSpPr>
          <p:cNvPr id="4" name="Slide Number Placeholder 3"/>
          <p:cNvSpPr>
            <a:spLocks noGrp="1"/>
          </p:cNvSpPr>
          <p:nvPr>
            <p:ph type="sldNum" sz="quarter" idx="10"/>
          </p:nvPr>
        </p:nvSpPr>
        <p:spPr/>
        <p:txBody>
          <a:bodyPr/>
          <a:lstStyle/>
          <a:p>
            <a:fld id="{06FF69EB-0C28-46A0-BF34-FCD158F6CBCA}" type="slidenum">
              <a:rPr lang="en-US" smtClean="0"/>
              <a:t>25</a:t>
            </a:fld>
            <a:endParaRPr lang="en-US"/>
          </a:p>
        </p:txBody>
      </p:sp>
    </p:spTree>
    <p:extLst>
      <p:ext uri="{BB962C8B-B14F-4D97-AF65-F5344CB8AC3E}">
        <p14:creationId xmlns:p14="http://schemas.microsoft.com/office/powerpoint/2010/main" val="137583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 paste</a:t>
            </a:r>
            <a:r>
              <a:rPr lang="en-US" baseline="0" dirty="0"/>
              <a:t> it into this Excel sheet, where I wrote in; “American Indians and Alaska Natives.” You can download the spreadsheet on the Native CARS website:</a:t>
            </a:r>
          </a:p>
          <a:p>
            <a:r>
              <a:rPr lang="en-US" dirty="0">
                <a:hlinkClick r:id="rId3"/>
              </a:rPr>
              <a:t>https://nativecars.org/section/3-2-explore-existing-data/</a:t>
            </a:r>
            <a:endParaRPr lang="en-US" dirty="0"/>
          </a:p>
          <a:p>
            <a:endParaRPr lang="en-US" dirty="0"/>
          </a:p>
          <a:p>
            <a:r>
              <a:rPr lang="en-US" dirty="0"/>
              <a:t>To get the non-Hispanic White data, I go back to CDC WONDER, and</a:t>
            </a:r>
            <a:r>
              <a:rPr lang="en-US" baseline="0" dirty="0"/>
              <a:t> change my query to “White” under “Race” and “non-Hispanic” under Ethnicity, hit “Send,” then copy the table date and paste under “Non-Hispanic White” in my Excel sheet.</a:t>
            </a:r>
          </a:p>
          <a:p>
            <a:endParaRPr lang="en-US" baseline="0" dirty="0"/>
          </a:p>
          <a:p>
            <a:r>
              <a:rPr lang="en-US" baseline="0" dirty="0"/>
              <a:t>Now, you have complete control and can change colors and display rates however you wish. Be sure to change the title to reflect the data from your query.</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26</a:t>
            </a:fld>
            <a:endParaRPr lang="en-US"/>
          </a:p>
        </p:txBody>
      </p:sp>
    </p:spTree>
    <p:extLst>
      <p:ext uri="{BB962C8B-B14F-4D97-AF65-F5344CB8AC3E}">
        <p14:creationId xmlns:p14="http://schemas.microsoft.com/office/powerpoint/2010/main" val="282816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WONDER has lots of data that may</a:t>
            </a:r>
            <a:r>
              <a:rPr lang="en-US" baseline="0" dirty="0"/>
              <a:t> be of interest to you</a:t>
            </a:r>
            <a:r>
              <a:rPr lang="en-US" dirty="0"/>
              <a:t> – birth, cancer, environmental</a:t>
            </a:r>
            <a:r>
              <a:rPr lang="en-US" baseline="0" dirty="0"/>
              <a:t> data, as well as population data. We use Bridged-Race population data when we calculate rates. You can explore that as well as census population data here.</a:t>
            </a:r>
          </a:p>
          <a:p>
            <a:endParaRPr lang="en-US" baseline="0" dirty="0"/>
          </a:p>
          <a:p>
            <a:r>
              <a:rPr lang="en-US" baseline="0" dirty="0"/>
              <a:t>Under Deaths, </a:t>
            </a:r>
            <a:r>
              <a:rPr lang="en-US" dirty="0"/>
              <a:t>There are multiple options to choose such as fetal or infant deaths or deaths due to multiple causes. For our purposes, motor vehicle fatality</a:t>
            </a:r>
            <a:r>
              <a:rPr lang="en-US" baseline="0" dirty="0"/>
              <a:t> rates by race and year, Underlying Cause of Deaths will have the most recent available data as well the options we need to create this chart. Click on Underlying cause of death to proceed.</a:t>
            </a:r>
            <a:endParaRPr lang="en-US" dirty="0"/>
          </a:p>
          <a:p>
            <a:endParaRPr lang="en-US" dirty="0"/>
          </a:p>
        </p:txBody>
      </p:sp>
      <p:sp>
        <p:nvSpPr>
          <p:cNvPr id="4" name="Slide Number Placeholder 3"/>
          <p:cNvSpPr>
            <a:spLocks noGrp="1"/>
          </p:cNvSpPr>
          <p:nvPr>
            <p:ph type="sldNum" sz="quarter" idx="5"/>
          </p:nvPr>
        </p:nvSpPr>
        <p:spPr/>
        <p:txBody>
          <a:bodyPr/>
          <a:lstStyle/>
          <a:p>
            <a:fld id="{1FEFEA42-3B25-4E76-B019-F86E1E6602F0}" type="slidenum">
              <a:rPr lang="en-US" smtClean="0"/>
              <a:t>3</a:t>
            </a:fld>
            <a:endParaRPr lang="en-US"/>
          </a:p>
        </p:txBody>
      </p:sp>
    </p:spTree>
    <p:extLst>
      <p:ext uri="{BB962C8B-B14F-4D97-AF65-F5344CB8AC3E}">
        <p14:creationId xmlns:p14="http://schemas.microsoft.com/office/powerpoint/2010/main" val="217367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are interested in the most recent time period, 1999-2020 with CD10 codes for Bridged– Race categories. You can get more information on Bridged race categories here: </a:t>
            </a:r>
            <a:r>
              <a:rPr lang="en-US" dirty="0">
                <a:hlinkClick r:id="rId3"/>
              </a:rPr>
              <a:t>Bridged-Race Population Estimates United States, 1990 - 2020 (cdc.gov)</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1FEFEA42-3B25-4E76-B019-F86E1E6602F0}" type="slidenum">
              <a:rPr lang="en-US" smtClean="0"/>
              <a:t>4</a:t>
            </a:fld>
            <a:endParaRPr lang="en-US"/>
          </a:p>
        </p:txBody>
      </p:sp>
    </p:spTree>
    <p:extLst>
      <p:ext uri="{BB962C8B-B14F-4D97-AF65-F5344CB8AC3E}">
        <p14:creationId xmlns:p14="http://schemas.microsoft.com/office/powerpoint/2010/main" val="203774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ahead</a:t>
            </a:r>
            <a:r>
              <a:rPr lang="en-US" baseline="0" dirty="0"/>
              <a:t> and agree to the terms to use the data. We’re agreeing not to try to use the data to identify a person or establishment, or to present or publish death counts or rates based on counts of nine or fewer individuals.</a:t>
            </a:r>
            <a:endParaRPr lang="en-US" dirty="0"/>
          </a:p>
          <a:p>
            <a:endParaRPr lang="en-US" dirty="0"/>
          </a:p>
        </p:txBody>
      </p:sp>
      <p:sp>
        <p:nvSpPr>
          <p:cNvPr id="4" name="Slide Number Placeholder 3"/>
          <p:cNvSpPr>
            <a:spLocks noGrp="1"/>
          </p:cNvSpPr>
          <p:nvPr>
            <p:ph type="sldNum" sz="quarter" idx="5"/>
          </p:nvPr>
        </p:nvSpPr>
        <p:spPr/>
        <p:txBody>
          <a:bodyPr/>
          <a:lstStyle/>
          <a:p>
            <a:fld id="{1FEFEA42-3B25-4E76-B019-F86E1E6602F0}" type="slidenum">
              <a:rPr lang="en-US" smtClean="0"/>
              <a:t>5</a:t>
            </a:fld>
            <a:endParaRPr lang="en-US"/>
          </a:p>
        </p:txBody>
      </p:sp>
    </p:spTree>
    <p:extLst>
      <p:ext uri="{BB962C8B-B14F-4D97-AF65-F5344CB8AC3E}">
        <p14:creationId xmlns:p14="http://schemas.microsoft.com/office/powerpoint/2010/main" val="202245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will show you two ways to graph race comparisons. First, we will let CDC WONDER create the graph for us.</a:t>
            </a:r>
            <a:endParaRPr lang="en-US" dirty="0"/>
          </a:p>
          <a:p>
            <a:r>
              <a:rPr lang="en-US" baseline="0" dirty="0"/>
              <a:t>Start by clicking the arrow in the drop down box of the first “Group Results By” box.</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6</a:t>
            </a:fld>
            <a:endParaRPr lang="en-US"/>
          </a:p>
        </p:txBody>
      </p:sp>
    </p:spTree>
    <p:extLst>
      <p:ext uri="{BB962C8B-B14F-4D97-AF65-F5344CB8AC3E}">
        <p14:creationId xmlns:p14="http://schemas.microsoft.com/office/powerpoint/2010/main" val="315398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group the results in multiple ways.</a:t>
            </a:r>
            <a:r>
              <a:rPr lang="en-US" baseline="0" dirty="0"/>
              <a:t> </a:t>
            </a:r>
            <a:r>
              <a:rPr lang="en-US" dirty="0"/>
              <a:t>The factors you choose here will report data for</a:t>
            </a:r>
            <a:r>
              <a:rPr lang="en-US" baseline="0" dirty="0"/>
              <a:t> each level of the factor</a:t>
            </a:r>
            <a:r>
              <a:rPr lang="en-US" dirty="0"/>
              <a:t>. If you choose county, you’ll get a rate reported for each county. Same for age groups. You will get</a:t>
            </a:r>
            <a:r>
              <a:rPr lang="en-US" baseline="0" dirty="0"/>
              <a:t> a rate for each age group</a:t>
            </a:r>
            <a:r>
              <a:rPr lang="en-US" dirty="0"/>
              <a:t>. Selecting</a:t>
            </a:r>
            <a:r>
              <a:rPr lang="en-US" baseline="0" dirty="0"/>
              <a:t> “Gender” will give you a rate for male and a rate for female</a:t>
            </a:r>
            <a:r>
              <a:rPr lang="en-US" dirty="0"/>
              <a:t>. You can choose up to five ways to split or layer the data. Since I am interested in creating a line graph comparing</a:t>
            </a:r>
            <a:r>
              <a:rPr lang="en-US" baseline="0" dirty="0"/>
              <a:t> motor vehicle fatality rates by race over time, I’m going to select “Year.”</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7</a:t>
            </a:fld>
            <a:endParaRPr lang="en-US"/>
          </a:p>
        </p:txBody>
      </p:sp>
    </p:spTree>
    <p:extLst>
      <p:ext uri="{BB962C8B-B14F-4D97-AF65-F5344CB8AC3E}">
        <p14:creationId xmlns:p14="http://schemas.microsoft.com/office/powerpoint/2010/main" val="397558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“Group</a:t>
            </a:r>
            <a:r>
              <a:rPr lang="en-US" baseline="0" dirty="0"/>
              <a:t> Results By” menu, select “Race”.</a:t>
            </a:r>
            <a:endParaRPr lang="en-US" dirty="0"/>
          </a:p>
        </p:txBody>
      </p:sp>
      <p:sp>
        <p:nvSpPr>
          <p:cNvPr id="4" name="Slide Number Placeholder 3"/>
          <p:cNvSpPr>
            <a:spLocks noGrp="1"/>
          </p:cNvSpPr>
          <p:nvPr>
            <p:ph type="sldNum" sz="quarter" idx="10"/>
          </p:nvPr>
        </p:nvSpPr>
        <p:spPr/>
        <p:txBody>
          <a:bodyPr/>
          <a:lstStyle/>
          <a:p>
            <a:fld id="{06FF69EB-0C28-46A0-BF34-FCD158F6CBCA}" type="slidenum">
              <a:rPr lang="en-US" smtClean="0"/>
              <a:t>8</a:t>
            </a:fld>
            <a:endParaRPr lang="en-US"/>
          </a:p>
        </p:txBody>
      </p:sp>
    </p:spTree>
    <p:extLst>
      <p:ext uri="{BB962C8B-B14F-4D97-AF65-F5344CB8AC3E}">
        <p14:creationId xmlns:p14="http://schemas.microsoft.com/office/powerpoint/2010/main" val="296468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I am comparing rates from populations that have different age distributions, I need to click “Age Adjusted Rate,” so I can make appropriate comparisons. Age-adjusted rates are also the appropriate estimates to compare rates to other states or to national rates. </a:t>
            </a:r>
          </a:p>
          <a:p>
            <a:endParaRPr lang="en-US" baseline="0" dirty="0"/>
          </a:p>
          <a:p>
            <a:r>
              <a:rPr lang="en-US" baseline="0" dirty="0"/>
              <a:t>I kept the default measures of Deaths, Population and Crude Rate so I can look at counts and denominators too. Sometimes I might want 95% Confidence Intervals so I could see if the rates of my populations overlap, but I’m not doing that today.</a:t>
            </a:r>
            <a:endParaRPr lang="en-US" dirty="0"/>
          </a:p>
          <a:p>
            <a:endParaRPr lang="en-US" dirty="0"/>
          </a:p>
        </p:txBody>
      </p:sp>
      <p:sp>
        <p:nvSpPr>
          <p:cNvPr id="4" name="Slide Number Placeholder 3"/>
          <p:cNvSpPr>
            <a:spLocks noGrp="1"/>
          </p:cNvSpPr>
          <p:nvPr>
            <p:ph type="sldNum" sz="quarter" idx="5"/>
          </p:nvPr>
        </p:nvSpPr>
        <p:spPr/>
        <p:txBody>
          <a:bodyPr/>
          <a:lstStyle/>
          <a:p>
            <a:fld id="{1FEFEA42-3B25-4E76-B019-F86E1E6602F0}" type="slidenum">
              <a:rPr lang="en-US" smtClean="0"/>
              <a:t>9</a:t>
            </a:fld>
            <a:endParaRPr lang="en-US"/>
          </a:p>
        </p:txBody>
      </p:sp>
    </p:spTree>
    <p:extLst>
      <p:ext uri="{BB962C8B-B14F-4D97-AF65-F5344CB8AC3E}">
        <p14:creationId xmlns:p14="http://schemas.microsoft.com/office/powerpoint/2010/main" val="70343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C14-0DC2-7247-B53B-AB8DA02332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27CC7-5E41-2345-B782-F953A3E1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362095-ACD0-8D49-98A0-1AA230135440}"/>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5" name="Footer Placeholder 4">
            <a:extLst>
              <a:ext uri="{FF2B5EF4-FFF2-40B4-BE49-F238E27FC236}">
                <a16:creationId xmlns:a16="http://schemas.microsoft.com/office/drawing/2014/main" id="{A3AE4341-789E-784F-9452-B69027889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88FEC-9DB2-4D48-855F-DE22FB35D5B2}"/>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17501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301D-62C3-8046-9ECB-84AA66F599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27E94-4C5E-864A-A9A0-2CB40CBF53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FFA11-0019-9F4F-8A2A-547168F86C5D}"/>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5" name="Footer Placeholder 4">
            <a:extLst>
              <a:ext uri="{FF2B5EF4-FFF2-40B4-BE49-F238E27FC236}">
                <a16:creationId xmlns:a16="http://schemas.microsoft.com/office/drawing/2014/main" id="{F7377764-4DE4-7749-B66B-4BCD3EDC6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EE194-0280-BF4B-B1D2-E340B7932720}"/>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26181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734D6-9A4A-9D46-9B10-7C1870804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C9750-44E6-5F4C-AF2B-5820738D1A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5E884-4EEF-E34D-8FC3-29F0DF7B6B2E}"/>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5" name="Footer Placeholder 4">
            <a:extLst>
              <a:ext uri="{FF2B5EF4-FFF2-40B4-BE49-F238E27FC236}">
                <a16:creationId xmlns:a16="http://schemas.microsoft.com/office/drawing/2014/main" id="{90DF8720-0C1C-5E4E-B74E-5FC8F54F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301F4-BA2F-C441-87DA-CCCA1534E0B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94629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9FDDB-345E-4641-A0F5-BA813BF3284A}"/>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3" name="Footer Placeholder 2">
            <a:extLst>
              <a:ext uri="{FF2B5EF4-FFF2-40B4-BE49-F238E27FC236}">
                <a16:creationId xmlns:a16="http://schemas.microsoft.com/office/drawing/2014/main" id="{020B0DCE-DC0D-104B-A024-5BD4C11E5D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D9F8B-3DA0-6847-BB63-4D5413D894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12491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C06A-89FC-7E49-9AF0-8DDC26DA1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2C7AD-382F-2544-9996-3AFD21D173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2131A-27C8-9242-B0F4-2E10ED0FF895}"/>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5" name="Footer Placeholder 4">
            <a:extLst>
              <a:ext uri="{FF2B5EF4-FFF2-40B4-BE49-F238E27FC236}">
                <a16:creationId xmlns:a16="http://schemas.microsoft.com/office/drawing/2014/main" id="{A31BB297-B47D-9941-A862-44C17A71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E2029-9674-4949-A0DB-98DB6D97AF63}"/>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415954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3E50-5DCD-0645-92A7-790E7BC28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239A2-6F95-6A4B-B8D3-D3E03EB71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ED3755-76D9-934F-8D1A-8FC092D6EC94}"/>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5" name="Footer Placeholder 4">
            <a:extLst>
              <a:ext uri="{FF2B5EF4-FFF2-40B4-BE49-F238E27FC236}">
                <a16:creationId xmlns:a16="http://schemas.microsoft.com/office/drawing/2014/main" id="{015C1830-872C-144C-8DEF-AA715FAA2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109D8-DF7F-9B44-9934-C1243B02F421}"/>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82470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848-7D83-7449-99AF-564348B12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6D160-0498-D144-834A-9AAF0D5F8E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53D0E-CE62-B745-B47B-2992928708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0C6983-0EF3-7C45-8548-0624487E06C4}"/>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6" name="Footer Placeholder 5">
            <a:extLst>
              <a:ext uri="{FF2B5EF4-FFF2-40B4-BE49-F238E27FC236}">
                <a16:creationId xmlns:a16="http://schemas.microsoft.com/office/drawing/2014/main" id="{33432289-BDDE-BF45-880F-4726A7DD8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CCE20-0FF8-224B-9D96-1829E7BE4CCF}"/>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34389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34D-F5A0-6B45-9CA8-5D0C0D766E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C1232-783A-4C47-BDB2-EADB1DA8C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06B8C8-8B66-0249-AF3C-5A2EC0FB91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2ED923-F317-6941-9E02-7892B17BE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43E2B3-51D6-544F-8D55-28A4FB50BE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58492-9D7B-CC4A-9C50-78F037EED591}"/>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8" name="Footer Placeholder 7">
            <a:extLst>
              <a:ext uri="{FF2B5EF4-FFF2-40B4-BE49-F238E27FC236}">
                <a16:creationId xmlns:a16="http://schemas.microsoft.com/office/drawing/2014/main" id="{3E4AD33E-87E8-FE43-A2C9-1520FFD80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9F6A39-A2F4-2D43-AFFD-D8F1D358ABE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231190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F458-403D-1749-92F6-BC7E6C96AD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9115EA-E22B-4742-920E-B4F74F17F626}"/>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4" name="Footer Placeholder 3">
            <a:extLst>
              <a:ext uri="{FF2B5EF4-FFF2-40B4-BE49-F238E27FC236}">
                <a16:creationId xmlns:a16="http://schemas.microsoft.com/office/drawing/2014/main" id="{7D719CC9-3DE4-E946-BB4B-2683D10C0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34238-E32E-5C4D-8CDF-0B7AFA23EB2D}"/>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86893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5A50-A4BF-444A-9065-6A03B7BFD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266D4-0B65-FF46-9F4C-0E97B95C3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3CAF7F-D642-FA41-A423-EE249A5C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F59E2C-5B82-AC4D-96A9-574048E45450}"/>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6" name="Footer Placeholder 5">
            <a:extLst>
              <a:ext uri="{FF2B5EF4-FFF2-40B4-BE49-F238E27FC236}">
                <a16:creationId xmlns:a16="http://schemas.microsoft.com/office/drawing/2014/main" id="{0131A9D8-2E9E-4942-8ECF-C43B7631C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BB12F-66FA-6E48-AF4A-F490F1E2513E}"/>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346974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0A62-9BC0-1C4C-A1A3-18B6C7225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06BA7-9DD7-1E4C-97B0-B190D5BD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4E6DF-0658-284E-8DA1-7E94D0800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42A791-3651-A347-AC87-CA651DDBD9E0}"/>
              </a:ext>
            </a:extLst>
          </p:cNvPr>
          <p:cNvSpPr>
            <a:spLocks noGrp="1"/>
          </p:cNvSpPr>
          <p:nvPr>
            <p:ph type="dt" sz="half" idx="10"/>
          </p:nvPr>
        </p:nvSpPr>
        <p:spPr/>
        <p:txBody>
          <a:bodyPr/>
          <a:lstStyle/>
          <a:p>
            <a:fld id="{31CBB3B4-E2EA-AE43-8E69-B3235240C870}" type="datetimeFigureOut">
              <a:rPr lang="en-US" smtClean="0"/>
              <a:t>1/26/2023</a:t>
            </a:fld>
            <a:endParaRPr lang="en-US"/>
          </a:p>
        </p:txBody>
      </p:sp>
      <p:sp>
        <p:nvSpPr>
          <p:cNvPr id="6" name="Footer Placeholder 5">
            <a:extLst>
              <a:ext uri="{FF2B5EF4-FFF2-40B4-BE49-F238E27FC236}">
                <a16:creationId xmlns:a16="http://schemas.microsoft.com/office/drawing/2014/main" id="{D05D2688-2C2C-BE45-9A04-5308CB5D7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10D97-7BA6-B341-B552-50DA3D05C0A7}"/>
              </a:ext>
            </a:extLst>
          </p:cNvPr>
          <p:cNvSpPr>
            <a:spLocks noGrp="1"/>
          </p:cNvSpPr>
          <p:nvPr>
            <p:ph type="sldNum" sz="quarter" idx="12"/>
          </p:nvPr>
        </p:nvSpPr>
        <p:spPr/>
        <p:txBody>
          <a:bodyPr/>
          <a:lstStyle/>
          <a:p>
            <a:fld id="{80B02FC6-BBC3-6A4F-853D-79165857EB18}" type="slidenum">
              <a:rPr lang="en-US" smtClean="0"/>
              <a:t>‹#›</a:t>
            </a:fld>
            <a:endParaRPr lang="en-US"/>
          </a:p>
        </p:txBody>
      </p:sp>
    </p:spTree>
    <p:extLst>
      <p:ext uri="{BB962C8B-B14F-4D97-AF65-F5344CB8AC3E}">
        <p14:creationId xmlns:p14="http://schemas.microsoft.com/office/powerpoint/2010/main" val="59260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334D9-2F0D-5341-A351-8110BB94B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aseline="0" dirty="0">
                <a:latin typeface="Gill Sans Nova Medium" panose="020B0502020204020203" pitchFamily="34" charset="0"/>
              </a:rPr>
              <a:t>Title (Gill Sans Nova Medium)</a:t>
            </a:r>
            <a:endParaRPr lang="en-US" dirty="0"/>
          </a:p>
        </p:txBody>
      </p:sp>
      <p:sp>
        <p:nvSpPr>
          <p:cNvPr id="3" name="Text Placeholder 2">
            <a:extLst>
              <a:ext uri="{FF2B5EF4-FFF2-40B4-BE49-F238E27FC236}">
                <a16:creationId xmlns:a16="http://schemas.microsoft.com/office/drawing/2014/main" id="{A4584A1A-4F2B-654E-895E-49C9B6D3B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(Gill Sans Nova)</a:t>
            </a:r>
          </a:p>
          <a:p>
            <a:pPr lvl="1"/>
            <a:r>
              <a:rPr lang="en-US" dirty="0"/>
              <a:t>Second level (Gill Sans Nova Light)</a:t>
            </a:r>
          </a:p>
        </p:txBody>
      </p:sp>
      <p:sp>
        <p:nvSpPr>
          <p:cNvPr id="4" name="Date Placeholder 3">
            <a:extLst>
              <a:ext uri="{FF2B5EF4-FFF2-40B4-BE49-F238E27FC236}">
                <a16:creationId xmlns:a16="http://schemas.microsoft.com/office/drawing/2014/main" id="{7A9F5EF3-D03B-0F4D-9DDE-580A89BAB147}"/>
              </a:ext>
            </a:extLst>
          </p:cNvPr>
          <p:cNvSpPr>
            <a:spLocks noGrp="1"/>
          </p:cNvSpPr>
          <p:nvPr>
            <p:ph type="dt" sz="half" idx="2"/>
          </p:nvPr>
        </p:nvSpPr>
        <p:spPr>
          <a:xfrm>
            <a:off x="6485238"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BB3B4-E2EA-AE43-8E69-B3235240C870}" type="datetimeFigureOut">
              <a:rPr lang="en-US" smtClean="0"/>
              <a:t>1/26/2023</a:t>
            </a:fld>
            <a:endParaRPr lang="en-US"/>
          </a:p>
        </p:txBody>
      </p:sp>
      <p:sp>
        <p:nvSpPr>
          <p:cNvPr id="5" name="Footer Placeholder 4">
            <a:extLst>
              <a:ext uri="{FF2B5EF4-FFF2-40B4-BE49-F238E27FC236}">
                <a16:creationId xmlns:a16="http://schemas.microsoft.com/office/drawing/2014/main" id="{E5C529F5-03F1-7F49-A487-6C73F0E0AE89}"/>
              </a:ext>
            </a:extLst>
          </p:cNvPr>
          <p:cNvSpPr>
            <a:spLocks noGrp="1"/>
          </p:cNvSpPr>
          <p:nvPr>
            <p:ph type="ftr" sz="quarter" idx="3"/>
          </p:nvPr>
        </p:nvSpPr>
        <p:spPr>
          <a:xfrm>
            <a:off x="5799438"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E2F8C-3D9E-774A-9147-5EA2726CA365}"/>
              </a:ext>
            </a:extLst>
          </p:cNvPr>
          <p:cNvSpPr>
            <a:spLocks noGrp="1"/>
          </p:cNvSpPr>
          <p:nvPr>
            <p:ph type="sldNum" sz="quarter" idx="4"/>
          </p:nvPr>
        </p:nvSpPr>
        <p:spPr>
          <a:xfrm>
            <a:off x="837582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2FC6-BBC3-6A4F-853D-79165857EB18}" type="slidenum">
              <a:rPr lang="en-US" smtClean="0"/>
              <a:t>‹#›</a:t>
            </a:fld>
            <a:endParaRPr lang="en-US"/>
          </a:p>
        </p:txBody>
      </p:sp>
    </p:spTree>
    <p:extLst>
      <p:ext uri="{BB962C8B-B14F-4D97-AF65-F5344CB8AC3E}">
        <p14:creationId xmlns:p14="http://schemas.microsoft.com/office/powerpoint/2010/main" val="102220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baseline="0">
          <a:solidFill>
            <a:srgbClr val="9B3E01"/>
          </a:solidFill>
          <a:latin typeface="Gill Sans Nova Medium" panose="020B0502020204020203" pitchFamily="34" charset="0"/>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Nova Book" panose="020B050202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ill Sans Nova Light" panose="020B040202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Nova Book" panose="020B050202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nativecars.org/section/3-2-explore-existing-data/"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onder.cdc.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8643"/>
            <a:ext cx="10515600" cy="1210028"/>
          </a:xfrm>
        </p:spPr>
        <p:txBody>
          <a:bodyPr>
            <a:normAutofit fontScale="90000"/>
          </a:bodyPr>
          <a:lstStyle/>
          <a:p>
            <a:r>
              <a:rPr lang="en-US" dirty="0"/>
              <a:t>How to use CDC WONDER to make this motor vehicle fatality chart</a:t>
            </a:r>
          </a:p>
        </p:txBody>
      </p:sp>
      <p:graphicFrame>
        <p:nvGraphicFramePr>
          <p:cNvPr id="5" name="Chart 4">
            <a:extLst>
              <a:ext uri="{FF2B5EF4-FFF2-40B4-BE49-F238E27FC236}">
                <a16:creationId xmlns:a16="http://schemas.microsoft.com/office/drawing/2014/main" id="{08661C27-523F-46B9-B4E4-348DA6CDEB64}"/>
              </a:ext>
            </a:extLst>
          </p:cNvPr>
          <p:cNvGraphicFramePr>
            <a:graphicFrameLocks/>
          </p:cNvGraphicFramePr>
          <p:nvPr>
            <p:extLst>
              <p:ext uri="{D42A27DB-BD31-4B8C-83A1-F6EECF244321}">
                <p14:modId xmlns:p14="http://schemas.microsoft.com/office/powerpoint/2010/main" val="1475193653"/>
              </p:ext>
            </p:extLst>
          </p:nvPr>
        </p:nvGraphicFramePr>
        <p:xfrm>
          <a:off x="702731" y="1772357"/>
          <a:ext cx="11353802" cy="3936976"/>
        </p:xfrm>
        <a:graphic>
          <a:graphicData uri="http://schemas.openxmlformats.org/drawingml/2006/chart">
            <c:chart xmlns:c="http://schemas.openxmlformats.org/drawingml/2006/chart" xmlns:r="http://schemas.openxmlformats.org/officeDocument/2006/relationships" r:id="rId3"/>
          </a:graphicData>
        </a:graphic>
      </p:graphicFrame>
      <p:sp>
        <p:nvSpPr>
          <p:cNvPr id="8" name="Lightning Bolt 7" descr="-">
            <a:extLst>
              <a:ext uri="{FF2B5EF4-FFF2-40B4-BE49-F238E27FC236}">
                <a16:creationId xmlns:a16="http://schemas.microsoft.com/office/drawing/2014/main" id="{D67E1202-5C66-432D-891C-A2C6AB7B6C7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descr="-">
            <a:extLst>
              <a:ext uri="{FF2B5EF4-FFF2-40B4-BE49-F238E27FC236}">
                <a16:creationId xmlns:a16="http://schemas.microsoft.com/office/drawing/2014/main" id="{5378CC59-2644-4D93-A5B2-C651F01B084B}"/>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ghtning Bolt 9" descr="-">
            <a:extLst>
              <a:ext uri="{FF2B5EF4-FFF2-40B4-BE49-F238E27FC236}">
                <a16:creationId xmlns:a16="http://schemas.microsoft.com/office/drawing/2014/main" id="{61176FC6-63FB-4FA9-8038-9D179F15237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ghtning Bolt 10" descr="-">
            <a:extLst>
              <a:ext uri="{FF2B5EF4-FFF2-40B4-BE49-F238E27FC236}">
                <a16:creationId xmlns:a16="http://schemas.microsoft.com/office/drawing/2014/main" id="{041EEAD4-6C40-409B-9106-43A992B9298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ghtning Bolt 11" descr="-">
            <a:extLst>
              <a:ext uri="{FF2B5EF4-FFF2-40B4-BE49-F238E27FC236}">
                <a16:creationId xmlns:a16="http://schemas.microsoft.com/office/drawing/2014/main" id="{99516A3F-AEA2-4B28-A7D8-A9F260BC9C0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ghtning Bolt 12" descr="-">
            <a:extLst>
              <a:ext uri="{FF2B5EF4-FFF2-40B4-BE49-F238E27FC236}">
                <a16:creationId xmlns:a16="http://schemas.microsoft.com/office/drawing/2014/main" id="{88483CE7-3294-4B4E-AFCC-487B3F360F4D}"/>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57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AAC900-F8DF-4654-9BB0-9FFD2C702585}"/>
              </a:ext>
            </a:extLst>
          </p:cNvPr>
          <p:cNvPicPr>
            <a:picLocks noChangeAspect="1"/>
          </p:cNvPicPr>
          <p:nvPr/>
        </p:nvPicPr>
        <p:blipFill>
          <a:blip r:embed="rId3"/>
          <a:stretch>
            <a:fillRect/>
          </a:stretch>
        </p:blipFill>
        <p:spPr>
          <a:xfrm>
            <a:off x="566782" y="0"/>
            <a:ext cx="12121116" cy="6858000"/>
          </a:xfrm>
          <a:prstGeom prst="rect">
            <a:avLst/>
          </a:prstGeom>
        </p:spPr>
      </p:pic>
      <p:sp>
        <p:nvSpPr>
          <p:cNvPr id="6" name="Oval 5">
            <a:extLst>
              <a:ext uri="{FF2B5EF4-FFF2-40B4-BE49-F238E27FC236}">
                <a16:creationId xmlns:a16="http://schemas.microsoft.com/office/drawing/2014/main" id="{B11C5A40-7E4D-447C-97AB-893AE33C5C39}"/>
              </a:ext>
            </a:extLst>
          </p:cNvPr>
          <p:cNvSpPr/>
          <p:nvPr/>
        </p:nvSpPr>
        <p:spPr>
          <a:xfrm flipV="1">
            <a:off x="1610818" y="5452949"/>
            <a:ext cx="4732317" cy="6650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30DB3EF9-1F78-46F3-8569-DD26C8631B4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1433FE6D-4124-4BD5-90E8-77FB4500A3E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8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DA4FAF-3FA2-4CE5-AFD3-068545B2174E}"/>
              </a:ext>
            </a:extLst>
          </p:cNvPr>
          <p:cNvPicPr>
            <a:picLocks noChangeAspect="1"/>
          </p:cNvPicPr>
          <p:nvPr/>
        </p:nvPicPr>
        <p:blipFill>
          <a:blip r:embed="rId3"/>
          <a:stretch>
            <a:fillRect/>
          </a:stretch>
        </p:blipFill>
        <p:spPr>
          <a:xfrm>
            <a:off x="543697" y="148281"/>
            <a:ext cx="11648303" cy="6524368"/>
          </a:xfrm>
          <a:prstGeom prst="rect">
            <a:avLst/>
          </a:prstGeom>
        </p:spPr>
      </p:pic>
      <p:sp>
        <p:nvSpPr>
          <p:cNvPr id="5" name="Oval 4">
            <a:extLst>
              <a:ext uri="{FF2B5EF4-FFF2-40B4-BE49-F238E27FC236}">
                <a16:creationId xmlns:a16="http://schemas.microsoft.com/office/drawing/2014/main" id="{57367BDE-7FC6-4026-9D49-2026CE2A9605}"/>
              </a:ext>
            </a:extLst>
          </p:cNvPr>
          <p:cNvSpPr/>
          <p:nvPr/>
        </p:nvSpPr>
        <p:spPr>
          <a:xfrm>
            <a:off x="729049" y="3116992"/>
            <a:ext cx="1989438" cy="6240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FDC2E5DD-4F70-4A73-9914-49E18CDAC92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98EF3193-A8AB-4B31-89D0-0C2ED514AE10}"/>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62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860A6-2C13-43D5-A4C7-1E4330BA3E51}"/>
              </a:ext>
            </a:extLst>
          </p:cNvPr>
          <p:cNvPicPr>
            <a:picLocks noChangeAspect="1"/>
          </p:cNvPicPr>
          <p:nvPr/>
        </p:nvPicPr>
        <p:blipFill>
          <a:blip r:embed="rId3"/>
          <a:stretch>
            <a:fillRect/>
          </a:stretch>
        </p:blipFill>
        <p:spPr>
          <a:xfrm>
            <a:off x="506627" y="580769"/>
            <a:ext cx="11685373" cy="4806778"/>
          </a:xfrm>
          <a:prstGeom prst="rect">
            <a:avLst/>
          </a:prstGeom>
        </p:spPr>
      </p:pic>
      <p:sp>
        <p:nvSpPr>
          <p:cNvPr id="2" name="Lightning Bolt 1" descr="-">
            <a:extLst>
              <a:ext uri="{FF2B5EF4-FFF2-40B4-BE49-F238E27FC236}">
                <a16:creationId xmlns:a16="http://schemas.microsoft.com/office/drawing/2014/main" id="{0D9D0978-0F8F-4A5E-90D1-E26C50FE5541}"/>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36193236-5E3A-4A50-92FC-1EDE94A4154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0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570FF2-9181-4660-88AE-FEF5372CCB40}"/>
              </a:ext>
            </a:extLst>
          </p:cNvPr>
          <p:cNvPicPr>
            <a:picLocks noChangeAspect="1"/>
          </p:cNvPicPr>
          <p:nvPr/>
        </p:nvPicPr>
        <p:blipFill>
          <a:blip r:embed="rId3"/>
          <a:stretch>
            <a:fillRect/>
          </a:stretch>
        </p:blipFill>
        <p:spPr>
          <a:xfrm>
            <a:off x="619894" y="0"/>
            <a:ext cx="11572105" cy="6858000"/>
          </a:xfrm>
          <a:prstGeom prst="rect">
            <a:avLst/>
          </a:prstGeom>
        </p:spPr>
      </p:pic>
      <p:sp>
        <p:nvSpPr>
          <p:cNvPr id="3" name="Oval 2">
            <a:extLst>
              <a:ext uri="{FF2B5EF4-FFF2-40B4-BE49-F238E27FC236}">
                <a16:creationId xmlns:a16="http://schemas.microsoft.com/office/drawing/2014/main" id="{EBF660BC-7DB2-4791-B4B5-920337615A35}"/>
              </a:ext>
            </a:extLst>
          </p:cNvPr>
          <p:cNvSpPr/>
          <p:nvPr/>
        </p:nvSpPr>
        <p:spPr>
          <a:xfrm>
            <a:off x="792530" y="1631092"/>
            <a:ext cx="1635982" cy="2788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192A76CF-D63F-45F6-A35A-51AB5BDFDAE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descr="-">
            <a:extLst>
              <a:ext uri="{FF2B5EF4-FFF2-40B4-BE49-F238E27FC236}">
                <a16:creationId xmlns:a16="http://schemas.microsoft.com/office/drawing/2014/main" id="{679312B4-CD09-4959-9050-83F96132938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6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C8B85C-472E-4A14-BD89-043BE2E4B16A}"/>
              </a:ext>
            </a:extLst>
          </p:cNvPr>
          <p:cNvPicPr>
            <a:picLocks noChangeAspect="1"/>
          </p:cNvPicPr>
          <p:nvPr/>
        </p:nvPicPr>
        <p:blipFill>
          <a:blip r:embed="rId3"/>
          <a:stretch>
            <a:fillRect/>
          </a:stretch>
        </p:blipFill>
        <p:spPr>
          <a:xfrm>
            <a:off x="543698" y="494270"/>
            <a:ext cx="11648301" cy="5721179"/>
          </a:xfrm>
          <a:prstGeom prst="rect">
            <a:avLst/>
          </a:prstGeom>
        </p:spPr>
      </p:pic>
      <p:sp>
        <p:nvSpPr>
          <p:cNvPr id="8" name="Oval 7">
            <a:extLst>
              <a:ext uri="{FF2B5EF4-FFF2-40B4-BE49-F238E27FC236}">
                <a16:creationId xmlns:a16="http://schemas.microsoft.com/office/drawing/2014/main" id="{B1A224EF-335C-4D74-9B85-870BE4F25F10}"/>
              </a:ext>
            </a:extLst>
          </p:cNvPr>
          <p:cNvSpPr/>
          <p:nvPr/>
        </p:nvSpPr>
        <p:spPr>
          <a:xfrm>
            <a:off x="543698" y="1674470"/>
            <a:ext cx="2277411" cy="3891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FFC3D8-73C6-4534-87F8-46A61C506BB4}"/>
              </a:ext>
            </a:extLst>
          </p:cNvPr>
          <p:cNvSpPr/>
          <p:nvPr/>
        </p:nvSpPr>
        <p:spPr>
          <a:xfrm>
            <a:off x="543698" y="3336323"/>
            <a:ext cx="6697361" cy="6271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2EAFFD0A-8B16-40C2-9914-7C8533AC938D}"/>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56AC3831-282D-4137-ACC0-D9EFA9C653D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5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134A42-0FF7-4408-A6A4-272B79EBDB7A}"/>
              </a:ext>
            </a:extLst>
          </p:cNvPr>
          <p:cNvPicPr>
            <a:picLocks noChangeAspect="1"/>
          </p:cNvPicPr>
          <p:nvPr/>
        </p:nvPicPr>
        <p:blipFill>
          <a:blip r:embed="rId3"/>
          <a:stretch>
            <a:fillRect/>
          </a:stretch>
        </p:blipFill>
        <p:spPr>
          <a:xfrm>
            <a:off x="580768" y="0"/>
            <a:ext cx="11887200" cy="6858001"/>
          </a:xfrm>
          <a:prstGeom prst="rect">
            <a:avLst/>
          </a:prstGeom>
        </p:spPr>
      </p:pic>
      <p:sp>
        <p:nvSpPr>
          <p:cNvPr id="8" name="Oval 7">
            <a:extLst>
              <a:ext uri="{FF2B5EF4-FFF2-40B4-BE49-F238E27FC236}">
                <a16:creationId xmlns:a16="http://schemas.microsoft.com/office/drawing/2014/main" id="{6D710916-3681-48E5-99E1-5172A7B274A0}"/>
              </a:ext>
            </a:extLst>
          </p:cNvPr>
          <p:cNvSpPr/>
          <p:nvPr/>
        </p:nvSpPr>
        <p:spPr>
          <a:xfrm>
            <a:off x="1245032" y="4968264"/>
            <a:ext cx="1576735" cy="2695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325FB66-3EFE-493E-8734-7F8617AF76BF}"/>
              </a:ext>
            </a:extLst>
          </p:cNvPr>
          <p:cNvSpPr/>
          <p:nvPr/>
        </p:nvSpPr>
        <p:spPr>
          <a:xfrm>
            <a:off x="5549735" y="6446404"/>
            <a:ext cx="1092530"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D4F8D2C2-059C-4706-A97B-931C3A33381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EBC328B5-6343-4BA0-A99D-18E0C4B51C9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24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12085-DA8D-48A5-9B20-2279BA79EF04}"/>
              </a:ext>
            </a:extLst>
          </p:cNvPr>
          <p:cNvPicPr>
            <a:picLocks noChangeAspect="1"/>
          </p:cNvPicPr>
          <p:nvPr/>
        </p:nvPicPr>
        <p:blipFill>
          <a:blip r:embed="rId3"/>
          <a:stretch>
            <a:fillRect/>
          </a:stretch>
        </p:blipFill>
        <p:spPr>
          <a:xfrm>
            <a:off x="1691674" y="0"/>
            <a:ext cx="8808652" cy="6858000"/>
          </a:xfrm>
          <a:prstGeom prst="rect">
            <a:avLst/>
          </a:prstGeom>
        </p:spPr>
      </p:pic>
      <p:sp>
        <p:nvSpPr>
          <p:cNvPr id="2" name="Lightning Bolt 1" descr="-">
            <a:extLst>
              <a:ext uri="{FF2B5EF4-FFF2-40B4-BE49-F238E27FC236}">
                <a16:creationId xmlns:a16="http://schemas.microsoft.com/office/drawing/2014/main" id="{042E188C-C96F-4826-85D1-DC4E69BAE68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2E9E6199-8B01-464E-B468-82918B2C4890}"/>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75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725BA2-E253-4576-A753-66182CDE6674}"/>
              </a:ext>
            </a:extLst>
          </p:cNvPr>
          <p:cNvPicPr>
            <a:picLocks noChangeAspect="1"/>
          </p:cNvPicPr>
          <p:nvPr/>
        </p:nvPicPr>
        <p:blipFill>
          <a:blip r:embed="rId3"/>
          <a:stretch>
            <a:fillRect/>
          </a:stretch>
        </p:blipFill>
        <p:spPr>
          <a:xfrm>
            <a:off x="1854172" y="0"/>
            <a:ext cx="8483656" cy="6858000"/>
          </a:xfrm>
          <a:prstGeom prst="rect">
            <a:avLst/>
          </a:prstGeom>
        </p:spPr>
      </p:pic>
      <p:sp>
        <p:nvSpPr>
          <p:cNvPr id="3" name="Oval 2">
            <a:extLst>
              <a:ext uri="{FF2B5EF4-FFF2-40B4-BE49-F238E27FC236}">
                <a16:creationId xmlns:a16="http://schemas.microsoft.com/office/drawing/2014/main" id="{1275A59C-F782-4161-AE2E-405C7F46A845}"/>
              </a:ext>
            </a:extLst>
          </p:cNvPr>
          <p:cNvSpPr/>
          <p:nvPr/>
        </p:nvSpPr>
        <p:spPr>
          <a:xfrm>
            <a:off x="1921750" y="0"/>
            <a:ext cx="1092530"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3A5DEB-F5BE-4EFF-BEA9-AA8077A185A8}"/>
              </a:ext>
            </a:extLst>
          </p:cNvPr>
          <p:cNvSpPr/>
          <p:nvPr/>
        </p:nvSpPr>
        <p:spPr>
          <a:xfrm>
            <a:off x="2160647" y="6194854"/>
            <a:ext cx="1092530"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6EB044F-29D5-46BD-94BE-47432FCA8BDE}"/>
              </a:ext>
            </a:extLst>
          </p:cNvPr>
          <p:cNvSpPr/>
          <p:nvPr/>
        </p:nvSpPr>
        <p:spPr>
          <a:xfrm>
            <a:off x="2247144" y="5070389"/>
            <a:ext cx="1212747"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2182DD11-587F-4518-AA48-FD3D0EA03540}"/>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descr="-">
            <a:extLst>
              <a:ext uri="{FF2B5EF4-FFF2-40B4-BE49-F238E27FC236}">
                <a16:creationId xmlns:a16="http://schemas.microsoft.com/office/drawing/2014/main" id="{C903FCD0-6B50-4284-9006-143377C46B3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99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79AF77-04B6-4F18-9796-194D64489C72}"/>
              </a:ext>
            </a:extLst>
          </p:cNvPr>
          <p:cNvPicPr>
            <a:picLocks noChangeAspect="1"/>
          </p:cNvPicPr>
          <p:nvPr/>
        </p:nvPicPr>
        <p:blipFill>
          <a:blip r:embed="rId3"/>
          <a:stretch>
            <a:fillRect/>
          </a:stretch>
        </p:blipFill>
        <p:spPr>
          <a:xfrm>
            <a:off x="556054" y="0"/>
            <a:ext cx="10603258" cy="6858000"/>
          </a:xfrm>
          <a:prstGeom prst="rect">
            <a:avLst/>
          </a:prstGeom>
        </p:spPr>
      </p:pic>
      <p:sp>
        <p:nvSpPr>
          <p:cNvPr id="9" name="Oval 8">
            <a:extLst>
              <a:ext uri="{FF2B5EF4-FFF2-40B4-BE49-F238E27FC236}">
                <a16:creationId xmlns:a16="http://schemas.microsoft.com/office/drawing/2014/main" id="{A1FBF2B8-077C-4A5C-9BA4-D0A06B52CADB}"/>
              </a:ext>
            </a:extLst>
          </p:cNvPr>
          <p:cNvSpPr/>
          <p:nvPr/>
        </p:nvSpPr>
        <p:spPr>
          <a:xfrm>
            <a:off x="2519701" y="2278692"/>
            <a:ext cx="914400"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E026B10-B966-4CE2-92CF-E16164431975}"/>
              </a:ext>
            </a:extLst>
          </p:cNvPr>
          <p:cNvSpPr/>
          <p:nvPr/>
        </p:nvSpPr>
        <p:spPr>
          <a:xfrm>
            <a:off x="2948811" y="1577669"/>
            <a:ext cx="833506" cy="4611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9546B14-100B-436D-8B6D-57C80A71CF1F}"/>
              </a:ext>
            </a:extLst>
          </p:cNvPr>
          <p:cNvSpPr/>
          <p:nvPr/>
        </p:nvSpPr>
        <p:spPr>
          <a:xfrm>
            <a:off x="9755900" y="1880490"/>
            <a:ext cx="752612"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633F1149-4E30-401C-9B6A-EECCD55D623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404195C6-B379-48E2-AC88-2A5467237AAB}"/>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0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33E68-84B6-4730-ADBE-C643E5270274}"/>
              </a:ext>
            </a:extLst>
          </p:cNvPr>
          <p:cNvPicPr>
            <a:picLocks noChangeAspect="1"/>
          </p:cNvPicPr>
          <p:nvPr/>
        </p:nvPicPr>
        <p:blipFill>
          <a:blip r:embed="rId3"/>
          <a:stretch>
            <a:fillRect/>
          </a:stretch>
        </p:blipFill>
        <p:spPr>
          <a:xfrm>
            <a:off x="531342" y="0"/>
            <a:ext cx="11660658" cy="6858000"/>
          </a:xfrm>
          <a:prstGeom prst="rect">
            <a:avLst/>
          </a:prstGeom>
        </p:spPr>
      </p:pic>
      <p:sp>
        <p:nvSpPr>
          <p:cNvPr id="7" name="Oval 6">
            <a:extLst>
              <a:ext uri="{FF2B5EF4-FFF2-40B4-BE49-F238E27FC236}">
                <a16:creationId xmlns:a16="http://schemas.microsoft.com/office/drawing/2014/main" id="{67E57FD0-CAE1-4EDA-B981-AF0481CC70D8}"/>
              </a:ext>
            </a:extLst>
          </p:cNvPr>
          <p:cNvSpPr/>
          <p:nvPr/>
        </p:nvSpPr>
        <p:spPr>
          <a:xfrm>
            <a:off x="4855837" y="1668250"/>
            <a:ext cx="1557320" cy="271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22CCBC3-016C-49B0-A529-EFDA435A082D}"/>
              </a:ext>
            </a:extLst>
          </p:cNvPr>
          <p:cNvSpPr/>
          <p:nvPr/>
        </p:nvSpPr>
        <p:spPr>
          <a:xfrm>
            <a:off x="568412" y="3317710"/>
            <a:ext cx="1618734" cy="3769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F87410-53AF-4124-B57A-69CAB0A1B24E}"/>
              </a:ext>
            </a:extLst>
          </p:cNvPr>
          <p:cNvSpPr/>
          <p:nvPr/>
        </p:nvSpPr>
        <p:spPr>
          <a:xfrm>
            <a:off x="10592721" y="4317696"/>
            <a:ext cx="1183267" cy="353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95928E-9A4A-441A-A064-52BE14A372CE}"/>
              </a:ext>
            </a:extLst>
          </p:cNvPr>
          <p:cNvSpPr/>
          <p:nvPr/>
        </p:nvSpPr>
        <p:spPr>
          <a:xfrm>
            <a:off x="692368" y="4961159"/>
            <a:ext cx="1124076" cy="2039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C393939E-0750-4C71-A287-501EDC35F1A5}"/>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7804E0B4-07DC-4D6E-8C11-E165572FBD3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9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clicks to make the chart</a:t>
            </a:r>
          </a:p>
        </p:txBody>
      </p:sp>
      <p:sp>
        <p:nvSpPr>
          <p:cNvPr id="4" name="Content Placeholder 2"/>
          <p:cNvSpPr txBox="1">
            <a:spLocks/>
          </p:cNvSpPr>
          <p:nvPr/>
        </p:nvSpPr>
        <p:spPr>
          <a:xfrm>
            <a:off x="838200" y="1603203"/>
            <a:ext cx="6136758" cy="42721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3"/>
              </a:rPr>
              <a:t>https://wonder.cdc.gov/</a:t>
            </a:r>
            <a:endParaRPr lang="en-US" dirty="0"/>
          </a:p>
          <a:p>
            <a:pPr lvl="1"/>
            <a:r>
              <a:rPr lang="en-US" dirty="0"/>
              <a:t>Underlying Cause of Death</a:t>
            </a:r>
          </a:p>
          <a:p>
            <a:pPr lvl="1"/>
            <a:r>
              <a:rPr lang="en-US" dirty="0"/>
              <a:t>1999-2020:Underlying cause of death by bridged race categories</a:t>
            </a:r>
          </a:p>
          <a:p>
            <a:pPr lvl="1"/>
            <a:r>
              <a:rPr lang="en-US" dirty="0"/>
              <a:t>Group Results by Year</a:t>
            </a:r>
          </a:p>
          <a:p>
            <a:pPr lvl="1"/>
            <a:r>
              <a:rPr lang="en-US" dirty="0"/>
              <a:t>Group by Race</a:t>
            </a:r>
          </a:p>
          <a:p>
            <a:pPr lvl="1"/>
            <a:r>
              <a:rPr lang="en-US" dirty="0"/>
              <a:t>Click “Age Adjusted Rate”</a:t>
            </a:r>
          </a:p>
          <a:p>
            <a:pPr lvl="1"/>
            <a:r>
              <a:rPr lang="en-US" dirty="0"/>
              <a:t>Select State</a:t>
            </a:r>
          </a:p>
          <a:p>
            <a:pPr lvl="1"/>
            <a:r>
              <a:rPr lang="en-US" dirty="0"/>
              <a:t>Select Years</a:t>
            </a:r>
          </a:p>
          <a:p>
            <a:pPr lvl="1"/>
            <a:r>
              <a:rPr lang="en-US" dirty="0"/>
              <a:t>Cause of death: ICD-10 113 Cause List</a:t>
            </a:r>
          </a:p>
          <a:p>
            <a:pPr lvl="2"/>
            <a:r>
              <a:rPr lang="en-US" dirty="0"/>
              <a:t>MV accidents</a:t>
            </a:r>
          </a:p>
          <a:p>
            <a:pPr lvl="1"/>
            <a:r>
              <a:rPr lang="en-US" dirty="0"/>
              <a:t>Send</a:t>
            </a:r>
          </a:p>
        </p:txBody>
      </p:sp>
      <p:cxnSp>
        <p:nvCxnSpPr>
          <p:cNvPr id="5" name="Elbow Connector 4"/>
          <p:cNvCxnSpPr>
            <a:cxnSpLocks/>
          </p:cNvCxnSpPr>
          <p:nvPr/>
        </p:nvCxnSpPr>
        <p:spPr>
          <a:xfrm>
            <a:off x="3906579" y="5257972"/>
            <a:ext cx="993673" cy="491938"/>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89041" y="5423569"/>
            <a:ext cx="4371833" cy="646331"/>
          </a:xfrm>
          <a:prstGeom prst="rect">
            <a:avLst/>
          </a:prstGeom>
          <a:noFill/>
        </p:spPr>
        <p:txBody>
          <a:bodyPr wrap="square" rtlCol="0">
            <a:spAutoFit/>
          </a:bodyPr>
          <a:lstStyle/>
          <a:p>
            <a:r>
              <a:rPr lang="en-US" dirty="0">
                <a:solidFill>
                  <a:schemeClr val="accent1">
                    <a:lumMod val="75000"/>
                  </a:schemeClr>
                </a:solidFill>
              </a:rPr>
              <a:t>This gives us unintentional motor vehicle traffic and non-traffic deaths</a:t>
            </a:r>
          </a:p>
        </p:txBody>
      </p:sp>
      <p:sp>
        <p:nvSpPr>
          <p:cNvPr id="7" name="TextBox 6"/>
          <p:cNvSpPr txBox="1"/>
          <p:nvPr/>
        </p:nvSpPr>
        <p:spPr>
          <a:xfrm>
            <a:off x="7513093" y="1690688"/>
            <a:ext cx="4678907" cy="2985433"/>
          </a:xfrm>
          <a:prstGeom prst="rect">
            <a:avLst/>
          </a:prstGeom>
          <a:noFill/>
        </p:spPr>
        <p:txBody>
          <a:bodyPr wrap="square" rtlCol="0">
            <a:spAutoFit/>
          </a:bodyPr>
          <a:lstStyle/>
          <a:p>
            <a:r>
              <a:rPr lang="en-US" sz="2400" b="1" dirty="0"/>
              <a:t>To alter the chart, click:</a:t>
            </a:r>
          </a:p>
          <a:p>
            <a:pPr marL="285750" indent="-285750">
              <a:buFont typeface="Arial" panose="020B0604020202020204" pitchFamily="34" charset="0"/>
              <a:buChar char="•"/>
            </a:pPr>
            <a:r>
              <a:rPr lang="en-US" sz="2400" dirty="0"/>
              <a:t>Chart</a:t>
            </a:r>
          </a:p>
          <a:p>
            <a:pPr marL="285750" indent="-285750">
              <a:buFont typeface="Arial" panose="020B0604020202020204" pitchFamily="34" charset="0"/>
              <a:buChar char="•"/>
            </a:pPr>
            <a:r>
              <a:rPr lang="en-US" sz="2400" dirty="0"/>
              <a:t>Chart options</a:t>
            </a:r>
          </a:p>
          <a:p>
            <a:pPr marL="285750" indent="-285750">
              <a:buFont typeface="Arial" panose="020B0604020202020204" pitchFamily="34" charset="0"/>
              <a:buChar char="•"/>
            </a:pPr>
            <a:r>
              <a:rPr lang="en-US" sz="2400" dirty="0"/>
              <a:t>Age-adjusted rate</a:t>
            </a:r>
          </a:p>
          <a:p>
            <a:pPr marL="285750" indent="-285750">
              <a:buFont typeface="Arial" panose="020B0604020202020204" pitchFamily="34" charset="0"/>
              <a:buChar char="•"/>
            </a:pPr>
            <a:r>
              <a:rPr lang="en-US" sz="2400" dirty="0"/>
              <a:t>Line graph</a:t>
            </a:r>
          </a:p>
          <a:p>
            <a:pPr marL="285750" indent="-285750">
              <a:buFont typeface="Arial" panose="020B0604020202020204" pitchFamily="34" charset="0"/>
              <a:buChar char="•"/>
            </a:pPr>
            <a:r>
              <a:rPr lang="en-US" sz="2400" dirty="0"/>
              <a:t>Vertical</a:t>
            </a:r>
          </a:p>
          <a:p>
            <a:pPr marL="285750" indent="-285750">
              <a:buFont typeface="Arial" panose="020B0604020202020204" pitchFamily="34" charset="0"/>
              <a:buChar char="•"/>
            </a:pPr>
            <a:r>
              <a:rPr lang="en-US" sz="2400" dirty="0"/>
              <a:t>Change chart</a:t>
            </a:r>
          </a:p>
          <a:p>
            <a:pPr marL="285750" indent="-285750">
              <a:buFont typeface="Arial" panose="020B0604020202020204" pitchFamily="34" charset="0"/>
              <a:buChar char="•"/>
            </a:pPr>
            <a:endParaRPr lang="en-US" sz="2000" dirty="0"/>
          </a:p>
        </p:txBody>
      </p:sp>
      <p:sp>
        <p:nvSpPr>
          <p:cNvPr id="3" name="Lightning Bolt 2" descr="-">
            <a:extLst>
              <a:ext uri="{FF2B5EF4-FFF2-40B4-BE49-F238E27FC236}">
                <a16:creationId xmlns:a16="http://schemas.microsoft.com/office/drawing/2014/main" id="{B3726CA4-8355-411D-AF30-1A15CF76F2E6}"/>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descr="-">
            <a:extLst>
              <a:ext uri="{FF2B5EF4-FFF2-40B4-BE49-F238E27FC236}">
                <a16:creationId xmlns:a16="http://schemas.microsoft.com/office/drawing/2014/main" id="{BD9241BA-450F-4331-BDC9-78E1E8843B3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541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753EC-E4A2-4EA5-9D41-ABCFBEC20C2E}"/>
              </a:ext>
            </a:extLst>
          </p:cNvPr>
          <p:cNvPicPr>
            <a:picLocks noChangeAspect="1"/>
          </p:cNvPicPr>
          <p:nvPr/>
        </p:nvPicPr>
        <p:blipFill>
          <a:blip r:embed="rId3"/>
          <a:stretch>
            <a:fillRect/>
          </a:stretch>
        </p:blipFill>
        <p:spPr>
          <a:xfrm>
            <a:off x="556054" y="0"/>
            <a:ext cx="11635946" cy="6858000"/>
          </a:xfrm>
          <a:prstGeom prst="rect">
            <a:avLst/>
          </a:prstGeom>
        </p:spPr>
      </p:pic>
      <p:sp>
        <p:nvSpPr>
          <p:cNvPr id="3" name="Lightning Bolt 2" descr="-">
            <a:extLst>
              <a:ext uri="{FF2B5EF4-FFF2-40B4-BE49-F238E27FC236}">
                <a16:creationId xmlns:a16="http://schemas.microsoft.com/office/drawing/2014/main" id="{76404C5F-D1FA-4D95-9D85-3A6E71A9D1F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659B2EFE-1E6D-4FDE-94A2-71C419B493F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086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72E65E-6C43-4957-8E48-28561E9A2DD4}"/>
              </a:ext>
            </a:extLst>
          </p:cNvPr>
          <p:cNvPicPr>
            <a:picLocks noChangeAspect="1"/>
          </p:cNvPicPr>
          <p:nvPr/>
        </p:nvPicPr>
        <p:blipFill>
          <a:blip r:embed="rId3"/>
          <a:stretch>
            <a:fillRect/>
          </a:stretch>
        </p:blipFill>
        <p:spPr>
          <a:xfrm>
            <a:off x="518984" y="135924"/>
            <a:ext cx="11673016" cy="6722076"/>
          </a:xfrm>
          <a:prstGeom prst="rect">
            <a:avLst/>
          </a:prstGeom>
        </p:spPr>
      </p:pic>
      <p:sp>
        <p:nvSpPr>
          <p:cNvPr id="8" name="Oval 7">
            <a:extLst>
              <a:ext uri="{FF2B5EF4-FFF2-40B4-BE49-F238E27FC236}">
                <a16:creationId xmlns:a16="http://schemas.microsoft.com/office/drawing/2014/main" id="{4EBC3DF4-3184-4534-B338-937039EE4923}"/>
              </a:ext>
            </a:extLst>
          </p:cNvPr>
          <p:cNvSpPr/>
          <p:nvPr/>
        </p:nvSpPr>
        <p:spPr>
          <a:xfrm>
            <a:off x="1749777" y="3307644"/>
            <a:ext cx="3059289" cy="3951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0F1E172-17B9-417F-8A22-33A8BF481CB0}"/>
              </a:ext>
            </a:extLst>
          </p:cNvPr>
          <p:cNvSpPr/>
          <p:nvPr/>
        </p:nvSpPr>
        <p:spPr>
          <a:xfrm>
            <a:off x="1749777" y="5032170"/>
            <a:ext cx="1730903"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80BFA59-3783-4393-84E4-AF1A9A6981CF}"/>
              </a:ext>
            </a:extLst>
          </p:cNvPr>
          <p:cNvSpPr/>
          <p:nvPr/>
        </p:nvSpPr>
        <p:spPr>
          <a:xfrm flipV="1">
            <a:off x="1623175" y="5418666"/>
            <a:ext cx="4732317" cy="4802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B41F7541-66FA-410E-9B34-66AC6262077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3D14E1BB-8AEE-494A-8BA4-0B11755012E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5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272030-9407-4656-9947-BF8D8A967A59}"/>
              </a:ext>
            </a:extLst>
          </p:cNvPr>
          <p:cNvPicPr>
            <a:picLocks noChangeAspect="1"/>
          </p:cNvPicPr>
          <p:nvPr/>
        </p:nvPicPr>
        <p:blipFill>
          <a:blip r:embed="rId3"/>
          <a:stretch>
            <a:fillRect/>
          </a:stretch>
        </p:blipFill>
        <p:spPr>
          <a:xfrm>
            <a:off x="483856" y="0"/>
            <a:ext cx="11708144" cy="6858000"/>
          </a:xfrm>
          <a:prstGeom prst="rect">
            <a:avLst/>
          </a:prstGeom>
        </p:spPr>
      </p:pic>
      <p:sp>
        <p:nvSpPr>
          <p:cNvPr id="7" name="Oval 6">
            <a:extLst>
              <a:ext uri="{FF2B5EF4-FFF2-40B4-BE49-F238E27FC236}">
                <a16:creationId xmlns:a16="http://schemas.microsoft.com/office/drawing/2014/main" id="{BCD316FF-B098-443F-945B-8556413FB529}"/>
              </a:ext>
            </a:extLst>
          </p:cNvPr>
          <p:cNvSpPr/>
          <p:nvPr/>
        </p:nvSpPr>
        <p:spPr>
          <a:xfrm>
            <a:off x="8511822" y="841412"/>
            <a:ext cx="2005383"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0ABFD404-5B76-4321-B6BE-F6C073BFF36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ABE3E0DF-B393-4142-801F-ED79731AD80B}"/>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4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BB99B-43F2-44A8-915A-34D91D99A660}"/>
              </a:ext>
            </a:extLst>
          </p:cNvPr>
          <p:cNvPicPr>
            <a:picLocks noChangeAspect="1"/>
          </p:cNvPicPr>
          <p:nvPr/>
        </p:nvPicPr>
        <p:blipFill>
          <a:blip r:embed="rId3"/>
          <a:stretch>
            <a:fillRect/>
          </a:stretch>
        </p:blipFill>
        <p:spPr>
          <a:xfrm>
            <a:off x="558709" y="0"/>
            <a:ext cx="11633291" cy="6858000"/>
          </a:xfrm>
          <a:prstGeom prst="rect">
            <a:avLst/>
          </a:prstGeom>
        </p:spPr>
      </p:pic>
      <p:sp>
        <p:nvSpPr>
          <p:cNvPr id="5" name="Oval 4">
            <a:extLst>
              <a:ext uri="{FF2B5EF4-FFF2-40B4-BE49-F238E27FC236}">
                <a16:creationId xmlns:a16="http://schemas.microsoft.com/office/drawing/2014/main" id="{971AE632-223B-46CF-BF52-AE0C63ACE538}"/>
              </a:ext>
            </a:extLst>
          </p:cNvPr>
          <p:cNvSpPr/>
          <p:nvPr/>
        </p:nvSpPr>
        <p:spPr>
          <a:xfrm flipV="1">
            <a:off x="389833" y="4188940"/>
            <a:ext cx="6591735" cy="67897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F7CEAD43-C003-439E-9C55-62991719B32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CC038724-4E9C-42A0-9C56-266918351F5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7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41AC6C-7861-4AC3-AC15-E5C9D63B57DB}"/>
              </a:ext>
            </a:extLst>
          </p:cNvPr>
          <p:cNvPicPr>
            <a:picLocks noChangeAspect="1"/>
          </p:cNvPicPr>
          <p:nvPr/>
        </p:nvPicPr>
        <p:blipFill>
          <a:blip r:embed="rId3"/>
          <a:stretch>
            <a:fillRect/>
          </a:stretch>
        </p:blipFill>
        <p:spPr>
          <a:xfrm>
            <a:off x="483438" y="-1"/>
            <a:ext cx="11708562" cy="7068065"/>
          </a:xfrm>
          <a:prstGeom prst="rect">
            <a:avLst/>
          </a:prstGeom>
        </p:spPr>
      </p:pic>
      <p:sp>
        <p:nvSpPr>
          <p:cNvPr id="3" name="Lightning Bolt 2" descr="-">
            <a:extLst>
              <a:ext uri="{FF2B5EF4-FFF2-40B4-BE49-F238E27FC236}">
                <a16:creationId xmlns:a16="http://schemas.microsoft.com/office/drawing/2014/main" id="{B58373E3-864A-42D8-B518-32FCA79B8D1D}"/>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9E7824D0-1062-410A-84D6-ACEF1F9E46C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593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B1D999-17D2-4BB8-BD7A-6F752AACEDA2}"/>
              </a:ext>
            </a:extLst>
          </p:cNvPr>
          <p:cNvPicPr>
            <a:picLocks noChangeAspect="1"/>
          </p:cNvPicPr>
          <p:nvPr/>
        </p:nvPicPr>
        <p:blipFill>
          <a:blip r:embed="rId3"/>
          <a:stretch>
            <a:fillRect/>
          </a:stretch>
        </p:blipFill>
        <p:spPr>
          <a:xfrm>
            <a:off x="642551" y="0"/>
            <a:ext cx="11549449" cy="6858000"/>
          </a:xfrm>
          <a:prstGeom prst="rect">
            <a:avLst/>
          </a:prstGeom>
        </p:spPr>
      </p:pic>
      <p:sp>
        <p:nvSpPr>
          <p:cNvPr id="2" name="Lightning Bolt 1" descr="-">
            <a:extLst>
              <a:ext uri="{FF2B5EF4-FFF2-40B4-BE49-F238E27FC236}">
                <a16:creationId xmlns:a16="http://schemas.microsoft.com/office/drawing/2014/main" id="{E5B4F73F-1FC3-46F4-98EB-AF51CB4B62D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C82CF6E1-6A2C-4038-A98A-2E4CED857224}"/>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1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0EBC91-C4F9-4948-9C21-334FBEA6607A}"/>
              </a:ext>
            </a:extLst>
          </p:cNvPr>
          <p:cNvPicPr>
            <a:picLocks noChangeAspect="1"/>
          </p:cNvPicPr>
          <p:nvPr/>
        </p:nvPicPr>
        <p:blipFill>
          <a:blip r:embed="rId3"/>
          <a:stretch>
            <a:fillRect/>
          </a:stretch>
        </p:blipFill>
        <p:spPr>
          <a:xfrm>
            <a:off x="563301" y="0"/>
            <a:ext cx="11905658" cy="6858000"/>
          </a:xfrm>
          <a:prstGeom prst="rect">
            <a:avLst/>
          </a:prstGeom>
        </p:spPr>
      </p:pic>
      <p:sp>
        <p:nvSpPr>
          <p:cNvPr id="9" name="TextBox 8">
            <a:extLst>
              <a:ext uri="{FF2B5EF4-FFF2-40B4-BE49-F238E27FC236}">
                <a16:creationId xmlns:a16="http://schemas.microsoft.com/office/drawing/2014/main" id="{5CF51D98-45DF-4230-B0AC-37EE28217A92}"/>
              </a:ext>
            </a:extLst>
          </p:cNvPr>
          <p:cNvSpPr txBox="1"/>
          <p:nvPr/>
        </p:nvSpPr>
        <p:spPr>
          <a:xfrm>
            <a:off x="4031672" y="5278582"/>
            <a:ext cx="7065819" cy="923330"/>
          </a:xfrm>
          <a:prstGeom prst="rect">
            <a:avLst/>
          </a:prstGeom>
          <a:noFill/>
        </p:spPr>
        <p:txBody>
          <a:bodyPr wrap="square" rtlCol="0">
            <a:spAutoFit/>
          </a:bodyPr>
          <a:lstStyle/>
          <a:p>
            <a:r>
              <a:rPr lang="en-US" dirty="0"/>
              <a:t>Download the Excel sheet at: </a:t>
            </a:r>
            <a:r>
              <a:rPr lang="en-US" dirty="0">
                <a:hlinkClick r:id="rId4"/>
              </a:rPr>
              <a:t>https://nativecars.org/section/3-2-explore-existing-data/</a:t>
            </a:r>
            <a:endParaRPr lang="en-US" dirty="0"/>
          </a:p>
          <a:p>
            <a:r>
              <a:rPr lang="en-US" dirty="0"/>
              <a:t> </a:t>
            </a:r>
          </a:p>
        </p:txBody>
      </p:sp>
      <p:sp>
        <p:nvSpPr>
          <p:cNvPr id="2" name="Lightning Bolt 1" descr="-">
            <a:extLst>
              <a:ext uri="{FF2B5EF4-FFF2-40B4-BE49-F238E27FC236}">
                <a16:creationId xmlns:a16="http://schemas.microsoft.com/office/drawing/2014/main" id="{49F18663-2C89-46BF-99D5-DB647F92D421}"/>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18E45994-670A-4ECA-923B-0794AFF7ECF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14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click list to make the Excel graph</a:t>
            </a:r>
          </a:p>
        </p:txBody>
      </p:sp>
      <p:sp>
        <p:nvSpPr>
          <p:cNvPr id="3" name="Content Placeholder 2"/>
          <p:cNvSpPr>
            <a:spLocks noGrp="1"/>
          </p:cNvSpPr>
          <p:nvPr>
            <p:ph idx="4294967295"/>
          </p:nvPr>
        </p:nvSpPr>
        <p:spPr>
          <a:xfrm>
            <a:off x="6096000" y="1690688"/>
            <a:ext cx="5957887" cy="4351337"/>
          </a:xfrm>
        </p:spPr>
        <p:txBody>
          <a:bodyPr>
            <a:normAutofit fontScale="92500" lnSpcReduction="10000"/>
          </a:bodyPr>
          <a:lstStyle/>
          <a:p>
            <a:r>
              <a:rPr lang="en-US" sz="2400" dirty="0"/>
              <a:t>For Non-Hispanic White data</a:t>
            </a:r>
          </a:p>
          <a:p>
            <a:pPr lvl="1"/>
            <a:r>
              <a:rPr lang="en-US" sz="2200" dirty="0">
                <a:latin typeface="+mn-lt"/>
              </a:rPr>
              <a:t>Hit “back” on browser to return to query</a:t>
            </a:r>
          </a:p>
          <a:p>
            <a:pPr lvl="1">
              <a:lnSpc>
                <a:spcPct val="100000"/>
              </a:lnSpc>
            </a:pPr>
            <a:r>
              <a:rPr lang="en-US" sz="2200" dirty="0">
                <a:latin typeface="+mn-lt"/>
              </a:rPr>
              <a:t>Group by Year</a:t>
            </a:r>
          </a:p>
          <a:p>
            <a:pPr lvl="1">
              <a:lnSpc>
                <a:spcPct val="110000"/>
              </a:lnSpc>
            </a:pPr>
            <a:r>
              <a:rPr lang="en-US" sz="2200" dirty="0">
                <a:latin typeface="+mn-lt"/>
              </a:rPr>
              <a:t>Click “Age adjusted”</a:t>
            </a:r>
          </a:p>
          <a:p>
            <a:pPr lvl="1">
              <a:lnSpc>
                <a:spcPct val="110000"/>
              </a:lnSpc>
            </a:pPr>
            <a:r>
              <a:rPr lang="en-US" sz="2200" dirty="0">
                <a:latin typeface="+mn-lt"/>
              </a:rPr>
              <a:t>Select State</a:t>
            </a:r>
          </a:p>
          <a:p>
            <a:pPr lvl="1">
              <a:lnSpc>
                <a:spcPct val="110000"/>
              </a:lnSpc>
            </a:pPr>
            <a:r>
              <a:rPr lang="en-US" sz="2200" dirty="0">
                <a:latin typeface="+mn-lt"/>
              </a:rPr>
              <a:t>Select Years</a:t>
            </a:r>
          </a:p>
          <a:p>
            <a:pPr lvl="1">
              <a:lnSpc>
                <a:spcPct val="110000"/>
              </a:lnSpc>
            </a:pPr>
            <a:r>
              <a:rPr lang="en-US" sz="2200" dirty="0">
                <a:latin typeface="+mn-lt"/>
              </a:rPr>
              <a:t>Click “White”</a:t>
            </a:r>
          </a:p>
          <a:p>
            <a:pPr lvl="1">
              <a:lnSpc>
                <a:spcPct val="110000"/>
              </a:lnSpc>
            </a:pPr>
            <a:r>
              <a:rPr lang="en-US" sz="2200" dirty="0">
                <a:latin typeface="+mn-lt"/>
              </a:rPr>
              <a:t>Click “Not Hispanic or Latino”</a:t>
            </a:r>
          </a:p>
          <a:p>
            <a:pPr lvl="1">
              <a:lnSpc>
                <a:spcPct val="110000"/>
              </a:lnSpc>
            </a:pPr>
            <a:r>
              <a:rPr lang="en-US" sz="2200" dirty="0">
                <a:latin typeface="+mn-lt"/>
              </a:rPr>
              <a:t>Cause of death: ICD-10 113 Groups</a:t>
            </a:r>
          </a:p>
          <a:p>
            <a:pPr lvl="2"/>
            <a:r>
              <a:rPr lang="en-US" sz="2400" dirty="0"/>
              <a:t>MV accidents</a:t>
            </a:r>
          </a:p>
          <a:p>
            <a:pPr lvl="1"/>
            <a:r>
              <a:rPr lang="en-US" sz="2200" dirty="0">
                <a:latin typeface="+mn-lt"/>
              </a:rPr>
              <a:t>Send</a:t>
            </a:r>
          </a:p>
          <a:p>
            <a:pPr lvl="1"/>
            <a:r>
              <a:rPr lang="en-US" sz="2200" dirty="0">
                <a:latin typeface="+mn-lt"/>
              </a:rPr>
              <a:t>Select and copy table, paste in Excel</a:t>
            </a:r>
          </a:p>
          <a:p>
            <a:endParaRPr lang="en-US" dirty="0"/>
          </a:p>
        </p:txBody>
      </p:sp>
      <p:sp>
        <p:nvSpPr>
          <p:cNvPr id="4" name="Content Placeholder 2"/>
          <p:cNvSpPr txBox="1">
            <a:spLocks/>
          </p:cNvSpPr>
          <p:nvPr/>
        </p:nvSpPr>
        <p:spPr>
          <a:xfrm>
            <a:off x="458337" y="1440229"/>
            <a:ext cx="595838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2"/>
              </a:rPr>
              <a:t>https://wonder.cdc.gov/</a:t>
            </a:r>
            <a:endParaRPr lang="en-US" dirty="0"/>
          </a:p>
          <a:p>
            <a:pPr lvl="1"/>
            <a:r>
              <a:rPr lang="en-US" dirty="0"/>
              <a:t>Underlying Cause of Death</a:t>
            </a:r>
          </a:p>
          <a:p>
            <a:pPr lvl="1"/>
            <a:r>
              <a:rPr lang="en-US" dirty="0"/>
              <a:t>1999-2020:Underlying cause of death by bridged race categories</a:t>
            </a:r>
          </a:p>
          <a:p>
            <a:pPr lvl="1"/>
            <a:r>
              <a:rPr lang="en-US" dirty="0"/>
              <a:t>Group Results by Year</a:t>
            </a:r>
          </a:p>
          <a:p>
            <a:pPr lvl="1"/>
            <a:r>
              <a:rPr lang="en-US" dirty="0"/>
              <a:t>Click “Age adjusted”</a:t>
            </a:r>
          </a:p>
          <a:p>
            <a:pPr lvl="1"/>
            <a:r>
              <a:rPr lang="en-US" dirty="0"/>
              <a:t>Select State</a:t>
            </a:r>
          </a:p>
          <a:p>
            <a:pPr lvl="1"/>
            <a:r>
              <a:rPr lang="en-US" dirty="0"/>
              <a:t>Select Years</a:t>
            </a:r>
          </a:p>
          <a:p>
            <a:pPr lvl="1"/>
            <a:r>
              <a:rPr lang="en-US" dirty="0"/>
              <a:t>Select American Indian or Alaska Native</a:t>
            </a:r>
          </a:p>
          <a:p>
            <a:pPr lvl="1"/>
            <a:r>
              <a:rPr lang="en-US" dirty="0"/>
              <a:t>Cause of death: ICD-10 113 Groups</a:t>
            </a:r>
          </a:p>
          <a:p>
            <a:pPr lvl="2"/>
            <a:r>
              <a:rPr lang="en-US" dirty="0"/>
              <a:t>MV accidents</a:t>
            </a:r>
          </a:p>
          <a:p>
            <a:pPr lvl="1"/>
            <a:r>
              <a:rPr lang="en-US" dirty="0"/>
              <a:t>Send</a:t>
            </a:r>
          </a:p>
          <a:p>
            <a:pPr lvl="1"/>
            <a:r>
              <a:rPr lang="en-US" dirty="0"/>
              <a:t>Select and copy table, paste in Excel</a:t>
            </a:r>
          </a:p>
          <a:p>
            <a:endParaRPr lang="en-US" dirty="0"/>
          </a:p>
        </p:txBody>
      </p:sp>
      <p:sp>
        <p:nvSpPr>
          <p:cNvPr id="5" name="Right Brace 4"/>
          <p:cNvSpPr/>
          <p:nvPr/>
        </p:nvSpPr>
        <p:spPr>
          <a:xfrm>
            <a:off x="9411767" y="2508422"/>
            <a:ext cx="223897" cy="121096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9963573" y="2452183"/>
            <a:ext cx="1241946" cy="1323439"/>
          </a:xfrm>
          <a:prstGeom prst="rect">
            <a:avLst/>
          </a:prstGeom>
          <a:noFill/>
        </p:spPr>
        <p:txBody>
          <a:bodyPr wrap="square" rtlCol="0">
            <a:spAutoFit/>
          </a:bodyPr>
          <a:lstStyle/>
          <a:p>
            <a:r>
              <a:rPr lang="en-US" sz="1600" dirty="0"/>
              <a:t>These should still be selected from your last query</a:t>
            </a:r>
          </a:p>
        </p:txBody>
      </p:sp>
      <p:sp>
        <p:nvSpPr>
          <p:cNvPr id="7" name="Lightning Bolt 6" descr="-">
            <a:extLst>
              <a:ext uri="{FF2B5EF4-FFF2-40B4-BE49-F238E27FC236}">
                <a16:creationId xmlns:a16="http://schemas.microsoft.com/office/drawing/2014/main" id="{A9102A35-AD86-4E09-A61F-B0C163601A8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descr="-">
            <a:extLst>
              <a:ext uri="{FF2B5EF4-FFF2-40B4-BE49-F238E27FC236}">
                <a16:creationId xmlns:a16="http://schemas.microsoft.com/office/drawing/2014/main" id="{01702D42-561B-4483-9B9C-651F60C005F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84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33DC80-5460-445F-A549-0AEC830263D3}"/>
              </a:ext>
            </a:extLst>
          </p:cNvPr>
          <p:cNvPicPr>
            <a:picLocks noChangeAspect="1"/>
          </p:cNvPicPr>
          <p:nvPr/>
        </p:nvPicPr>
        <p:blipFill>
          <a:blip r:embed="rId3"/>
          <a:stretch>
            <a:fillRect/>
          </a:stretch>
        </p:blipFill>
        <p:spPr>
          <a:xfrm>
            <a:off x="593124" y="0"/>
            <a:ext cx="11598875" cy="6858000"/>
          </a:xfrm>
          <a:prstGeom prst="rect">
            <a:avLst/>
          </a:prstGeom>
        </p:spPr>
      </p:pic>
      <p:sp>
        <p:nvSpPr>
          <p:cNvPr id="3" name="Oval 2">
            <a:extLst>
              <a:ext uri="{FF2B5EF4-FFF2-40B4-BE49-F238E27FC236}">
                <a16:creationId xmlns:a16="http://schemas.microsoft.com/office/drawing/2014/main" id="{117E85DE-4FF7-4069-ABC9-78793D44D67E}"/>
              </a:ext>
            </a:extLst>
          </p:cNvPr>
          <p:cNvSpPr/>
          <p:nvPr/>
        </p:nvSpPr>
        <p:spPr>
          <a:xfrm>
            <a:off x="3838222" y="2632953"/>
            <a:ext cx="1828800" cy="2832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B7D67964-20B0-42DC-996E-03C56D4DFC4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ghtning Bolt 4" descr="-">
            <a:extLst>
              <a:ext uri="{FF2B5EF4-FFF2-40B4-BE49-F238E27FC236}">
                <a16:creationId xmlns:a16="http://schemas.microsoft.com/office/drawing/2014/main" id="{72D86982-CDCD-40F5-AF02-FA5ACE920E3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AA34D2-5E03-4425-802B-A3B399E7ADEE}"/>
              </a:ext>
            </a:extLst>
          </p:cNvPr>
          <p:cNvPicPr>
            <a:picLocks noChangeAspect="1"/>
          </p:cNvPicPr>
          <p:nvPr/>
        </p:nvPicPr>
        <p:blipFill>
          <a:blip r:embed="rId3"/>
          <a:stretch>
            <a:fillRect/>
          </a:stretch>
        </p:blipFill>
        <p:spPr>
          <a:xfrm>
            <a:off x="587233" y="45126"/>
            <a:ext cx="11604767" cy="6812874"/>
          </a:xfrm>
          <a:prstGeom prst="rect">
            <a:avLst/>
          </a:prstGeom>
        </p:spPr>
      </p:pic>
      <p:sp>
        <p:nvSpPr>
          <p:cNvPr id="2" name="Lightning Bolt 1" descr="-">
            <a:extLst>
              <a:ext uri="{FF2B5EF4-FFF2-40B4-BE49-F238E27FC236}">
                <a16:creationId xmlns:a16="http://schemas.microsoft.com/office/drawing/2014/main" id="{D64C080D-8275-4174-B179-36B78712876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1F549B16-34DE-4E32-916B-7FD39BBD18D8}"/>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7B94F5F-7EE8-4379-AD07-F9BEA68E510E}"/>
              </a:ext>
            </a:extLst>
          </p:cNvPr>
          <p:cNvSpPr/>
          <p:nvPr/>
        </p:nvSpPr>
        <p:spPr>
          <a:xfrm>
            <a:off x="748949" y="3558747"/>
            <a:ext cx="5584118" cy="469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62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8ADA60-9441-4777-97E2-E9C4634310D3}"/>
              </a:ext>
            </a:extLst>
          </p:cNvPr>
          <p:cNvPicPr>
            <a:picLocks noChangeAspect="1"/>
          </p:cNvPicPr>
          <p:nvPr/>
        </p:nvPicPr>
        <p:blipFill>
          <a:blip r:embed="rId3"/>
          <a:stretch>
            <a:fillRect/>
          </a:stretch>
        </p:blipFill>
        <p:spPr>
          <a:xfrm>
            <a:off x="543696" y="-6283"/>
            <a:ext cx="11648303" cy="6864283"/>
          </a:xfrm>
          <a:prstGeom prst="rect">
            <a:avLst/>
          </a:prstGeom>
        </p:spPr>
      </p:pic>
      <p:sp>
        <p:nvSpPr>
          <p:cNvPr id="5" name="Oval 4">
            <a:extLst>
              <a:ext uri="{FF2B5EF4-FFF2-40B4-BE49-F238E27FC236}">
                <a16:creationId xmlns:a16="http://schemas.microsoft.com/office/drawing/2014/main" id="{DB1B753C-7D7C-44F8-A3A2-D8DB38A916B2}"/>
              </a:ext>
            </a:extLst>
          </p:cNvPr>
          <p:cNvSpPr/>
          <p:nvPr/>
        </p:nvSpPr>
        <p:spPr>
          <a:xfrm>
            <a:off x="5933755" y="6313179"/>
            <a:ext cx="1140031" cy="3325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4BC0C2CB-3E05-4BCF-B2FE-6F2FAC5E621C}"/>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FAC4777C-B235-4F16-8692-B45706BD927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1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4AF5D8-8C70-4E48-94AF-1949444ABCF6}"/>
              </a:ext>
            </a:extLst>
          </p:cNvPr>
          <p:cNvPicPr>
            <a:picLocks noChangeAspect="1"/>
          </p:cNvPicPr>
          <p:nvPr/>
        </p:nvPicPr>
        <p:blipFill>
          <a:blip r:embed="rId3"/>
          <a:stretch>
            <a:fillRect/>
          </a:stretch>
        </p:blipFill>
        <p:spPr>
          <a:xfrm>
            <a:off x="531340" y="-22011"/>
            <a:ext cx="11660660" cy="6880011"/>
          </a:xfrm>
          <a:prstGeom prst="rect">
            <a:avLst/>
          </a:prstGeom>
        </p:spPr>
      </p:pic>
      <p:sp>
        <p:nvSpPr>
          <p:cNvPr id="6" name="Oval 5">
            <a:extLst>
              <a:ext uri="{FF2B5EF4-FFF2-40B4-BE49-F238E27FC236}">
                <a16:creationId xmlns:a16="http://schemas.microsoft.com/office/drawing/2014/main" id="{DF765CE5-699B-418C-A41B-317E24DC9092}"/>
              </a:ext>
            </a:extLst>
          </p:cNvPr>
          <p:cNvSpPr/>
          <p:nvPr/>
        </p:nvSpPr>
        <p:spPr>
          <a:xfrm>
            <a:off x="4202260" y="3729334"/>
            <a:ext cx="486890" cy="302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ghtning Bolt 1" descr="-">
            <a:extLst>
              <a:ext uri="{FF2B5EF4-FFF2-40B4-BE49-F238E27FC236}">
                <a16:creationId xmlns:a16="http://schemas.microsoft.com/office/drawing/2014/main" id="{9AEB5AA2-7C5B-4441-B60E-C07D38F4EC7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F1E75F6C-4F4F-4F46-AB9D-BE8929F0CD3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2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09FC7F-8485-4462-A1EE-30A311BDD659}"/>
              </a:ext>
            </a:extLst>
          </p:cNvPr>
          <p:cNvPicPr>
            <a:picLocks noChangeAspect="1"/>
          </p:cNvPicPr>
          <p:nvPr/>
        </p:nvPicPr>
        <p:blipFill>
          <a:blip r:embed="rId3"/>
          <a:stretch>
            <a:fillRect/>
          </a:stretch>
        </p:blipFill>
        <p:spPr>
          <a:xfrm>
            <a:off x="531341" y="17000"/>
            <a:ext cx="11660659" cy="6841000"/>
          </a:xfrm>
          <a:prstGeom prst="rect">
            <a:avLst/>
          </a:prstGeom>
        </p:spPr>
      </p:pic>
      <p:sp>
        <p:nvSpPr>
          <p:cNvPr id="6" name="Oval 5">
            <a:extLst>
              <a:ext uri="{FF2B5EF4-FFF2-40B4-BE49-F238E27FC236}">
                <a16:creationId xmlns:a16="http://schemas.microsoft.com/office/drawing/2014/main" id="{7A5D3853-1332-40A4-9955-B63E1C8D5D9B}"/>
              </a:ext>
            </a:extLst>
          </p:cNvPr>
          <p:cNvSpPr/>
          <p:nvPr/>
        </p:nvSpPr>
        <p:spPr>
          <a:xfrm>
            <a:off x="1801341" y="3667821"/>
            <a:ext cx="2872707" cy="411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1349AB50-BB13-4B69-8B27-37E64F6B0DD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0D8FD8FD-38E4-4F5C-B6E9-FD343875F153}"/>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9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5940A-8FB7-4A34-863C-ECCA6BB3CFC3}"/>
              </a:ext>
            </a:extLst>
          </p:cNvPr>
          <p:cNvPicPr>
            <a:picLocks noChangeAspect="1"/>
          </p:cNvPicPr>
          <p:nvPr/>
        </p:nvPicPr>
        <p:blipFill>
          <a:blip r:embed="rId3"/>
          <a:stretch>
            <a:fillRect/>
          </a:stretch>
        </p:blipFill>
        <p:spPr>
          <a:xfrm>
            <a:off x="574217" y="0"/>
            <a:ext cx="11617783" cy="6858000"/>
          </a:xfrm>
          <a:prstGeom prst="rect">
            <a:avLst/>
          </a:prstGeom>
        </p:spPr>
      </p:pic>
      <p:sp>
        <p:nvSpPr>
          <p:cNvPr id="5" name="Oval 4">
            <a:extLst>
              <a:ext uri="{FF2B5EF4-FFF2-40B4-BE49-F238E27FC236}">
                <a16:creationId xmlns:a16="http://schemas.microsoft.com/office/drawing/2014/main" id="{05C69C77-77E2-4539-BFB8-2FDF6FD30822}"/>
              </a:ext>
            </a:extLst>
          </p:cNvPr>
          <p:cNvSpPr/>
          <p:nvPr/>
        </p:nvSpPr>
        <p:spPr>
          <a:xfrm>
            <a:off x="1853515" y="3818238"/>
            <a:ext cx="2872707" cy="411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58103AB5-D59D-4D93-9C2A-ACF9C3AAC474}"/>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22405253-21DE-4C12-86CB-D3C68193C36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3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B02227-02DA-436F-A5B8-B9AB1BE614D4}"/>
              </a:ext>
            </a:extLst>
          </p:cNvPr>
          <p:cNvPicPr>
            <a:picLocks noChangeAspect="1"/>
          </p:cNvPicPr>
          <p:nvPr/>
        </p:nvPicPr>
        <p:blipFill>
          <a:blip r:embed="rId3"/>
          <a:stretch>
            <a:fillRect/>
          </a:stretch>
        </p:blipFill>
        <p:spPr>
          <a:xfrm>
            <a:off x="543698" y="0"/>
            <a:ext cx="12192000" cy="6858000"/>
          </a:xfrm>
          <a:prstGeom prst="rect">
            <a:avLst/>
          </a:prstGeom>
        </p:spPr>
      </p:pic>
      <p:sp>
        <p:nvSpPr>
          <p:cNvPr id="7" name="Oval 6">
            <a:extLst>
              <a:ext uri="{FF2B5EF4-FFF2-40B4-BE49-F238E27FC236}">
                <a16:creationId xmlns:a16="http://schemas.microsoft.com/office/drawing/2014/main" id="{0DA2BB90-9583-458C-914A-2530FACD368B}"/>
              </a:ext>
            </a:extLst>
          </p:cNvPr>
          <p:cNvSpPr/>
          <p:nvPr/>
        </p:nvSpPr>
        <p:spPr>
          <a:xfrm>
            <a:off x="1781071" y="5288692"/>
            <a:ext cx="1763640" cy="2788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0D316D48-9C08-4041-944D-DDAB13E7D5D4}"/>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7746879A-2022-4CEC-A48B-A5B1AA43E534}"/>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3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b389937c-9702-4216-877e-54a1bc119ef7"/>
</p:tagLst>
</file>

<file path=ppt/theme/theme1.xml><?xml version="1.0" encoding="utf-8"?>
<a:theme xmlns:a="http://schemas.openxmlformats.org/drawingml/2006/main" name="1_Office Theme">
  <a:themeElements>
    <a:clrScheme name="NPAIHBr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NPAIHBtemplate_2" id="{2F32991F-D188-4C90-868E-204BF0821A43}" vid="{F1BC5351-9DD1-4769-A66A-93C02AAFA0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2970</TotalTime>
  <Words>2119</Words>
  <Application>Microsoft Office PowerPoint</Application>
  <PresentationFormat>Widescreen</PresentationFormat>
  <Paragraphs>124</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Gill Sans</vt:lpstr>
      <vt:lpstr>Gill Sans Nova Book</vt:lpstr>
      <vt:lpstr>Gill Sans Nova Light</vt:lpstr>
      <vt:lpstr>Gill Sans Nova Medium</vt:lpstr>
      <vt:lpstr>1_Office Theme</vt:lpstr>
      <vt:lpstr>How to use CDC WONDER to make this motor vehicle fatality chart</vt:lpstr>
      <vt:lpstr>List of clicks to make the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click list to make the Excel graph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CDC WONDER to make a Motor Vehicle Fatality Chart</dc:title>
  <dc:creator>Nicole Smith</dc:creator>
  <cp:lastModifiedBy>Nicole Smith</cp:lastModifiedBy>
  <cp:revision>118</cp:revision>
  <dcterms:created xsi:type="dcterms:W3CDTF">2019-08-28T23:47:34Z</dcterms:created>
  <dcterms:modified xsi:type="dcterms:W3CDTF">2023-01-26T18:18:21Z</dcterms:modified>
</cp:coreProperties>
</file>