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94" r:id="rId2"/>
    <p:sldId id="279" r:id="rId3"/>
    <p:sldId id="280" r:id="rId4"/>
    <p:sldId id="281" r:id="rId5"/>
    <p:sldId id="287" r:id="rId6"/>
    <p:sldId id="282" r:id="rId7"/>
    <p:sldId id="284" r:id="rId8"/>
    <p:sldId id="285" r:id="rId9"/>
    <p:sldId id="286" r:id="rId10"/>
    <p:sldId id="288" r:id="rId11"/>
    <p:sldId id="289" r:id="rId12"/>
    <p:sldId id="290" r:id="rId13"/>
    <p:sldId id="291" r:id="rId14"/>
    <p:sldId id="292" r:id="rId15"/>
    <p:sldId id="293"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ia Whiting" initials="OW" lastIdx="2" clrIdx="0">
    <p:extLst>
      <p:ext uri="{19B8F6BF-5375-455C-9EA6-DF929625EA0E}">
        <p15:presenceInfo xmlns:p15="http://schemas.microsoft.com/office/powerpoint/2012/main" userId="S-1-5-21-1390067357-616249376-682003330-10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74" autoAdjust="0"/>
    <p:restoredTop sz="79560" autoAdjust="0"/>
  </p:normalViewPr>
  <p:slideViewPr>
    <p:cSldViewPr snapToGrid="0">
      <p:cViewPr varScale="1">
        <p:scale>
          <a:sx n="66" d="100"/>
          <a:sy n="66" d="100"/>
        </p:scale>
        <p:origin x="104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D2A48-F2C5-4185-9975-3EF28DB82E00}" type="datetimeFigureOut">
              <a:rPr lang="en-US" smtClean="0"/>
              <a:t>12/19/2022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395B3-C229-4B97-AC71-FFC79931971A}" type="slidenum">
              <a:rPr lang="en-US" smtClean="0"/>
              <a:t>‹#›</a:t>
            </a:fld>
            <a:endParaRPr lang="en-US"/>
          </a:p>
        </p:txBody>
      </p:sp>
    </p:spTree>
    <p:extLst>
      <p:ext uri="{BB962C8B-B14F-4D97-AF65-F5344CB8AC3E}">
        <p14:creationId xmlns:p14="http://schemas.microsoft.com/office/powerpoint/2010/main" val="1201989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dan.dot.gov/query"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Click on the link to start building your new FARS query: </a:t>
            </a:r>
            <a:r>
              <a:rPr lang="en-US" sz="1200" b="0" i="0" u="sng" kern="1200" dirty="0">
                <a:solidFill>
                  <a:schemeClr val="tx1"/>
                </a:solidFill>
                <a:effectLst/>
                <a:latin typeface="+mn-lt"/>
                <a:ea typeface="+mn-ea"/>
                <a:cs typeface="+mn-cs"/>
              </a:rPr>
              <a:t>https://cdan.dot.gov/query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EFEA42-3B25-4E76-B019-F86E1E660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051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map you see three arrow marks pointing towards left side, the top one is just to close or open the map info window. The second arrow mark (middle one with four tiles) is to change the background map and the last one is important for us because it allows us to view the crash data as per our requirements. Let us explore more about the map features in the next couple of steps.</a:t>
            </a:r>
          </a:p>
        </p:txBody>
      </p:sp>
      <p:sp>
        <p:nvSpPr>
          <p:cNvPr id="4" name="Slide Number Placeholder 3"/>
          <p:cNvSpPr>
            <a:spLocks noGrp="1"/>
          </p:cNvSpPr>
          <p:nvPr>
            <p:ph type="sldNum" sz="quarter" idx="5"/>
          </p:nvPr>
        </p:nvSpPr>
        <p:spPr/>
        <p:txBody>
          <a:bodyPr/>
          <a:lstStyle/>
          <a:p>
            <a:fld id="{DF1395B3-C229-4B97-AC71-FFC79931971A}" type="slidenum">
              <a:rPr lang="en-US" smtClean="0"/>
              <a:t>11</a:t>
            </a:fld>
            <a:endParaRPr lang="en-US"/>
          </a:p>
        </p:txBody>
      </p:sp>
    </p:spTree>
    <p:extLst>
      <p:ext uri="{BB962C8B-B14F-4D97-AF65-F5344CB8AC3E}">
        <p14:creationId xmlns:p14="http://schemas.microsoft.com/office/powerpoint/2010/main" val="3217555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You can zoom into an area of interest by using the +/- slide bar on left hand side of map, then click anywhere on the map to grab and move the map to re-center it around the area you wish to display. </a:t>
            </a:r>
            <a:r>
              <a:rPr lang="en-US" dirty="0"/>
              <a:t>Here I clicked on the “</a:t>
            </a:r>
            <a:r>
              <a:rPr lang="en-US" b="1" dirty="0"/>
              <a:t>+</a:t>
            </a:r>
            <a:r>
              <a:rPr lang="en-US" dirty="0"/>
              <a:t>” sign to zoom in on Washington state as I will be looking at the crash events in Washington state. </a:t>
            </a:r>
          </a:p>
        </p:txBody>
      </p:sp>
      <p:sp>
        <p:nvSpPr>
          <p:cNvPr id="4" name="Slide Number Placeholder 3"/>
          <p:cNvSpPr>
            <a:spLocks noGrp="1"/>
          </p:cNvSpPr>
          <p:nvPr>
            <p:ph type="sldNum" sz="quarter" idx="5"/>
          </p:nvPr>
        </p:nvSpPr>
        <p:spPr/>
        <p:txBody>
          <a:bodyPr/>
          <a:lstStyle/>
          <a:p>
            <a:fld id="{DF1395B3-C229-4B97-AC71-FFC79931971A}" type="slidenum">
              <a:rPr lang="en-US" smtClean="0"/>
              <a:t>12</a:t>
            </a:fld>
            <a:endParaRPr lang="en-US"/>
          </a:p>
        </p:txBody>
      </p:sp>
    </p:spTree>
    <p:extLst>
      <p:ext uri="{BB962C8B-B14F-4D97-AF65-F5344CB8AC3E}">
        <p14:creationId xmlns:p14="http://schemas.microsoft.com/office/powerpoint/2010/main" val="1790659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click on the tab with Two arrows, here you see years of your selections with a crossed out eye, in our case it is 2010 -2020 in years. Click on eye next to each year to show the crash events on the map, you can select individual year or click on all the years.</a:t>
            </a:r>
          </a:p>
        </p:txBody>
      </p:sp>
      <p:sp>
        <p:nvSpPr>
          <p:cNvPr id="4" name="Slide Number Placeholder 3"/>
          <p:cNvSpPr>
            <a:spLocks noGrp="1"/>
          </p:cNvSpPr>
          <p:nvPr>
            <p:ph type="sldNum" sz="quarter" idx="5"/>
          </p:nvPr>
        </p:nvSpPr>
        <p:spPr/>
        <p:txBody>
          <a:bodyPr/>
          <a:lstStyle/>
          <a:p>
            <a:fld id="{DF1395B3-C229-4B97-AC71-FFC79931971A}" type="slidenum">
              <a:rPr lang="en-US" smtClean="0"/>
              <a:t>13</a:t>
            </a:fld>
            <a:endParaRPr lang="en-US"/>
          </a:p>
        </p:txBody>
      </p:sp>
    </p:spTree>
    <p:extLst>
      <p:ext uri="{BB962C8B-B14F-4D97-AF65-F5344CB8AC3E}">
        <p14:creationId xmlns:p14="http://schemas.microsoft.com/office/powerpoint/2010/main" val="4288894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our goal was to observe all the occupant fatalities on reservations, we will use one feature that allows us to add a layer of reservations on the base map. Scroll down the years options you see state and county boundaries and at the end we have Bureau of Indian Affairs tribal layer, click on the crossed out eye. </a:t>
            </a:r>
          </a:p>
        </p:txBody>
      </p:sp>
      <p:sp>
        <p:nvSpPr>
          <p:cNvPr id="4" name="Slide Number Placeholder 3"/>
          <p:cNvSpPr>
            <a:spLocks noGrp="1"/>
          </p:cNvSpPr>
          <p:nvPr>
            <p:ph type="sldNum" sz="quarter" idx="5"/>
          </p:nvPr>
        </p:nvSpPr>
        <p:spPr/>
        <p:txBody>
          <a:bodyPr/>
          <a:lstStyle/>
          <a:p>
            <a:fld id="{DF1395B3-C229-4B97-AC71-FFC79931971A}" type="slidenum">
              <a:rPr lang="en-US" smtClean="0"/>
              <a:t>14</a:t>
            </a:fld>
            <a:endParaRPr lang="en-US"/>
          </a:p>
        </p:txBody>
      </p:sp>
    </p:spTree>
    <p:extLst>
      <p:ext uri="{BB962C8B-B14F-4D97-AF65-F5344CB8AC3E}">
        <p14:creationId xmlns:p14="http://schemas.microsoft.com/office/powerpoint/2010/main" val="1256632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you see the reservations and the crash events within those reservations on the map. Each colored dot indicates an occupant fatality in that reservation and the color of the dot indicates the year of occurrence, which you can see by clicking on the lower right corner icon. </a:t>
            </a:r>
            <a:r>
              <a:rPr lang="en-US" sz="1200" b="0" i="0" kern="1200" dirty="0">
                <a:solidFill>
                  <a:schemeClr val="tx1"/>
                </a:solidFill>
                <a:effectLst/>
                <a:latin typeface="+mn-lt"/>
                <a:ea typeface="+mn-ea"/>
                <a:cs typeface="+mn-cs"/>
              </a:rPr>
              <a:t>Again, you may notice that the number of vehicles or people in your query results list is greater than the number of crashes on your map. </a:t>
            </a:r>
            <a:r>
              <a:rPr lang="en-US" sz="1200" b="0" i="0" u="none" kern="1200" dirty="0">
                <a:solidFill>
                  <a:schemeClr val="tx1"/>
                </a:solidFill>
                <a:effectLst/>
                <a:latin typeface="+mn-lt"/>
                <a:ea typeface="+mn-ea"/>
                <a:cs typeface="+mn-cs"/>
              </a:rPr>
              <a:t>Since there is a chance that more people can suffer a fatal injury in one crash, we expect the vehicles or people to possibly be higher than the number of crashes.</a:t>
            </a:r>
            <a:r>
              <a:rPr lang="en-US" u="non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print this map by clicking on the printer icon on the top left corner.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For a brief discussion on the limitations of using FARS to create maps, please read the FARS limitations section on Native CARS website.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F1395B3-C229-4B97-AC71-FFC79931971A}" type="slidenum">
              <a:rPr lang="en-US" smtClean="0"/>
              <a:t>15</a:t>
            </a:fld>
            <a:endParaRPr lang="en-US"/>
          </a:p>
        </p:txBody>
      </p:sp>
    </p:spTree>
    <p:extLst>
      <p:ext uri="{BB962C8B-B14F-4D97-AF65-F5344CB8AC3E}">
        <p14:creationId xmlns:p14="http://schemas.microsoft.com/office/powerpoint/2010/main" val="401882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Click on </a:t>
            </a:r>
            <a:r>
              <a:rPr lang="en-US" dirty="0">
                <a:solidFill>
                  <a:srgbClr val="000000"/>
                </a:solidFill>
                <a:hlinkClick r:id="rId3"/>
              </a:rPr>
              <a:t>https://cdan.dot.gov/query</a:t>
            </a:r>
            <a:r>
              <a:rPr lang="en-US" dirty="0">
                <a:solidFill>
                  <a:srgbClr val="000000"/>
                </a:solidFill>
              </a:rPr>
              <a:t>  </a:t>
            </a:r>
            <a:r>
              <a:rPr lang="en-US" sz="1200" b="0" i="0" kern="1200" dirty="0">
                <a:solidFill>
                  <a:schemeClr val="tx1"/>
                </a:solidFill>
                <a:effectLst/>
                <a:latin typeface="+mn-lt"/>
                <a:ea typeface="+mn-ea"/>
                <a:cs typeface="+mn-cs"/>
              </a:rPr>
              <a:t>this is the web-page to get to the FARS data query page, here you will find sample queries on the right, which is like a training tutorial to get used to the query system and to get the data you are looking for.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In this tutorial I will show the steps involved in building a map from a new FARS query. </a:t>
            </a:r>
            <a:r>
              <a:rPr lang="en-US" sz="1200" b="0" i="0" kern="1200" dirty="0">
                <a:solidFill>
                  <a:schemeClr val="tx1"/>
                </a:solidFill>
                <a:effectLst/>
                <a:latin typeface="+mn-lt"/>
                <a:ea typeface="+mn-ea"/>
                <a:cs typeface="+mn-cs"/>
              </a:rPr>
              <a:t>Based on your data requirements you can select ‘crashes’ or ‘vehicles’ or ‘Driver’ tab etc. from the options on the top bar.  For this tutorial we will map fatal crashes occurring on federally-recognized Tribal Reservations in which occupant of vehicles suffered an incapacitating injury and were not using a restraint system (e.g. seat belt or car seat). To begin we will select “</a:t>
            </a:r>
            <a:r>
              <a:rPr lang="en-US" sz="1200" b="1" i="0" kern="1200" dirty="0">
                <a:solidFill>
                  <a:schemeClr val="tx1"/>
                </a:solidFill>
                <a:effectLst/>
                <a:latin typeface="+mn-lt"/>
                <a:ea typeface="+mn-ea"/>
                <a:cs typeface="+mn-cs"/>
              </a:rPr>
              <a:t>Occupants”</a:t>
            </a:r>
            <a:r>
              <a:rPr lang="en-US" sz="1200" b="0" i="0" kern="1200" dirty="0">
                <a:solidFill>
                  <a:schemeClr val="tx1"/>
                </a:solidFill>
                <a:effectLst/>
                <a:latin typeface="+mn-lt"/>
                <a:ea typeface="+mn-ea"/>
                <a:cs typeface="+mn-cs"/>
              </a:rPr>
              <a:t> tab from the top bar.</a:t>
            </a:r>
            <a:endParaRPr lang="en-US" dirty="0"/>
          </a:p>
        </p:txBody>
      </p:sp>
      <p:sp>
        <p:nvSpPr>
          <p:cNvPr id="4" name="Slide Number Placeholder 3"/>
          <p:cNvSpPr>
            <a:spLocks noGrp="1"/>
          </p:cNvSpPr>
          <p:nvPr>
            <p:ph type="sldNum" sz="quarter" idx="5"/>
          </p:nvPr>
        </p:nvSpPr>
        <p:spPr/>
        <p:txBody>
          <a:bodyPr/>
          <a:lstStyle/>
          <a:p>
            <a:fld id="{DF1395B3-C229-4B97-AC71-FFC79931971A}" type="slidenum">
              <a:rPr lang="en-US" smtClean="0"/>
              <a:t>3</a:t>
            </a:fld>
            <a:endParaRPr lang="en-US"/>
          </a:p>
        </p:txBody>
      </p:sp>
    </p:spTree>
    <p:extLst>
      <p:ext uri="{BB962C8B-B14F-4D97-AF65-F5344CB8AC3E}">
        <p14:creationId xmlns:p14="http://schemas.microsoft.com/office/powerpoint/2010/main" val="187615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Now let us select the time frame. The cursor for year selection can be moved towards left or right to choose our desired years. We will move the left cursor on the year 2010 to choose </a:t>
            </a:r>
            <a:r>
              <a:rPr lang="en-US" sz="1200" b="1" i="0" kern="1200" dirty="0">
                <a:solidFill>
                  <a:schemeClr val="tx1"/>
                </a:solidFill>
                <a:effectLst/>
                <a:latin typeface="+mn-lt"/>
                <a:ea typeface="+mn-ea"/>
                <a:cs typeface="+mn-cs"/>
              </a:rPr>
              <a:t>2010-2020</a:t>
            </a:r>
            <a:r>
              <a:rPr lang="en-US" sz="1200" b="0" i="0" kern="1200" dirty="0">
                <a:solidFill>
                  <a:schemeClr val="tx1"/>
                </a:solidFill>
                <a:effectLst/>
                <a:latin typeface="+mn-lt"/>
                <a:ea typeface="+mn-ea"/>
                <a:cs typeface="+mn-cs"/>
              </a:rPr>
              <a:t> data. Next, we will select the state or region; we will chose “</a:t>
            </a:r>
            <a:r>
              <a:rPr lang="en-US" sz="1200" b="1" i="0" kern="1200" dirty="0">
                <a:solidFill>
                  <a:schemeClr val="tx1"/>
                </a:solidFill>
                <a:effectLst/>
                <a:latin typeface="+mn-lt"/>
                <a:ea typeface="+mn-ea"/>
                <a:cs typeface="+mn-cs"/>
              </a:rPr>
              <a:t>Washington”</a:t>
            </a:r>
            <a:r>
              <a:rPr lang="en-US" sz="1200" b="0" i="0" kern="1200" dirty="0">
                <a:solidFill>
                  <a:schemeClr val="tx1"/>
                </a:solidFill>
                <a:effectLst/>
                <a:latin typeface="+mn-lt"/>
                <a:ea typeface="+mn-ea"/>
                <a:cs typeface="+mn-cs"/>
              </a:rPr>
              <a:t> for this query. You can also choose multiple States from this tab by holding down the “Control” key on a PC or “Shift” on a Macintosh and then clicking on the different states you wish to select. </a:t>
            </a:r>
          </a:p>
          <a:p>
            <a:endParaRPr lang="en-US" dirty="0"/>
          </a:p>
        </p:txBody>
      </p:sp>
      <p:sp>
        <p:nvSpPr>
          <p:cNvPr id="4" name="Slide Number Placeholder 3"/>
          <p:cNvSpPr>
            <a:spLocks noGrp="1"/>
          </p:cNvSpPr>
          <p:nvPr>
            <p:ph type="sldNum" sz="quarter" idx="5"/>
          </p:nvPr>
        </p:nvSpPr>
        <p:spPr/>
        <p:txBody>
          <a:bodyPr/>
          <a:lstStyle/>
          <a:p>
            <a:fld id="{DF1395B3-C229-4B97-AC71-FFC79931971A}" type="slidenum">
              <a:rPr lang="en-US" smtClean="0"/>
              <a:t>4</a:t>
            </a:fld>
            <a:endParaRPr lang="en-US"/>
          </a:p>
        </p:txBody>
      </p:sp>
    </p:spTree>
    <p:extLst>
      <p:ext uri="{BB962C8B-B14F-4D97-AF65-F5344CB8AC3E}">
        <p14:creationId xmlns:p14="http://schemas.microsoft.com/office/powerpoint/2010/main" val="3021581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Next, in Filter Your Selections section under the ‘Crash: General characteristics’ tab we will make several selections. We will click on the check boxes next to these factors: special jurisdiction, injury severity, and protection system use. Since we would like to get data on motor vehicle fatalities on Native reservations , we will click on’</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sign on right side of the “</a:t>
            </a:r>
            <a:r>
              <a:rPr lang="en-US" sz="1200" b="1" i="0" kern="1200" dirty="0">
                <a:solidFill>
                  <a:schemeClr val="tx1"/>
                </a:solidFill>
                <a:effectLst/>
                <a:latin typeface="+mn-lt"/>
                <a:ea typeface="+mn-ea"/>
                <a:cs typeface="+mn-cs"/>
              </a:rPr>
              <a:t>Native American Reservation”</a:t>
            </a:r>
            <a:r>
              <a:rPr lang="en-US" sz="1200" b="0" i="0" kern="1200" dirty="0">
                <a:solidFill>
                  <a:schemeClr val="tx1"/>
                </a:solidFill>
                <a:effectLst/>
                <a:latin typeface="+mn-lt"/>
                <a:ea typeface="+mn-ea"/>
                <a:cs typeface="+mn-cs"/>
              </a:rPr>
              <a:t> tab you will see two options we will select “</a:t>
            </a:r>
            <a:r>
              <a:rPr lang="en-US" sz="1200" b="1" i="0" kern="1200" dirty="0">
                <a:solidFill>
                  <a:schemeClr val="tx1"/>
                </a:solidFill>
                <a:effectLst/>
                <a:latin typeface="+mn-lt"/>
                <a:ea typeface="+mn-ea"/>
                <a:cs typeface="+mn-cs"/>
              </a:rPr>
              <a:t>Yes”</a:t>
            </a:r>
            <a:r>
              <a:rPr lang="en-US" sz="1200" b="0" i="0" kern="1200" dirty="0">
                <a:solidFill>
                  <a:schemeClr val="tx1"/>
                </a:solidFill>
                <a:effectLst/>
                <a:latin typeface="+mn-lt"/>
                <a:ea typeface="+mn-ea"/>
                <a:cs typeface="+mn-cs"/>
              </a:rPr>
              <a:t> option. Similarly we will select “</a:t>
            </a:r>
            <a:r>
              <a:rPr lang="en-US" sz="1200" b="1" i="0" kern="1200" dirty="0">
                <a:solidFill>
                  <a:schemeClr val="tx1"/>
                </a:solidFill>
                <a:effectLst/>
                <a:latin typeface="+mn-lt"/>
                <a:ea typeface="+mn-ea"/>
                <a:cs typeface="+mn-cs"/>
              </a:rPr>
              <a:t>Indian Reservation”</a:t>
            </a:r>
            <a:r>
              <a:rPr lang="en-US" sz="1200" b="0" i="0" kern="1200" dirty="0">
                <a:solidFill>
                  <a:schemeClr val="tx1"/>
                </a:solidFill>
                <a:effectLst/>
                <a:latin typeface="+mn-lt"/>
                <a:ea typeface="+mn-ea"/>
                <a:cs typeface="+mn-cs"/>
              </a:rPr>
              <a:t> in Special Jurisdiction tab. If you wish to deselect a factor that we had chosen earlier you can just click on it again to deselect it. If you choose more than one factor, fatal crashes will have to meet all of your selection criteria to be included in the results of your query.</a:t>
            </a:r>
          </a:p>
        </p:txBody>
      </p:sp>
      <p:sp>
        <p:nvSpPr>
          <p:cNvPr id="4" name="Slide Number Placeholder 3"/>
          <p:cNvSpPr>
            <a:spLocks noGrp="1"/>
          </p:cNvSpPr>
          <p:nvPr>
            <p:ph type="sldNum" sz="quarter" idx="5"/>
          </p:nvPr>
        </p:nvSpPr>
        <p:spPr/>
        <p:txBody>
          <a:bodyPr/>
          <a:lstStyle/>
          <a:p>
            <a:fld id="{DF1395B3-C229-4B97-AC71-FFC79931971A}" type="slidenum">
              <a:rPr lang="en-US" smtClean="0"/>
              <a:t>5</a:t>
            </a:fld>
            <a:endParaRPr lang="en-US"/>
          </a:p>
        </p:txBody>
      </p:sp>
    </p:spTree>
    <p:extLst>
      <p:ext uri="{BB962C8B-B14F-4D97-AF65-F5344CB8AC3E}">
        <p14:creationId xmlns:p14="http://schemas.microsoft.com/office/powerpoint/2010/main" val="69981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To continue on with our example, in the next tab named “</a:t>
            </a:r>
            <a:r>
              <a:rPr lang="en-US" sz="1200" b="1" i="0" kern="1200" dirty="0">
                <a:solidFill>
                  <a:schemeClr val="tx1"/>
                </a:solidFill>
                <a:effectLst/>
                <a:latin typeface="+mn-lt"/>
                <a:ea typeface="+mn-ea"/>
                <a:cs typeface="+mn-cs"/>
              </a:rPr>
              <a:t>Person: Person characteristics”</a:t>
            </a:r>
            <a:r>
              <a:rPr lang="en-US" sz="1200" b="0" i="0" kern="1200" dirty="0">
                <a:solidFill>
                  <a:schemeClr val="tx1"/>
                </a:solidFill>
                <a:effectLst/>
                <a:latin typeface="+mn-lt"/>
                <a:ea typeface="+mn-ea"/>
                <a:cs typeface="+mn-cs"/>
              </a:rPr>
              <a:t> we will select the value </a:t>
            </a:r>
            <a:r>
              <a:rPr lang="en-US" sz="1200" b="1" i="0" kern="1200" dirty="0">
                <a:solidFill>
                  <a:schemeClr val="tx1"/>
                </a:solidFill>
                <a:effectLst/>
                <a:latin typeface="+mn-lt"/>
                <a:ea typeface="+mn-ea"/>
                <a:cs typeface="+mn-cs"/>
              </a:rPr>
              <a:t>“ Injured, Incapacitating</a:t>
            </a:r>
            <a:r>
              <a:rPr lang="en-US" sz="1200" b="0" i="0" kern="1200" dirty="0">
                <a:solidFill>
                  <a:schemeClr val="tx1"/>
                </a:solidFill>
                <a:effectLst/>
                <a:latin typeface="+mn-lt"/>
                <a:ea typeface="+mn-ea"/>
                <a:cs typeface="+mn-cs"/>
              </a:rPr>
              <a:t>” from </a:t>
            </a:r>
            <a:r>
              <a:rPr lang="en-US" sz="1200" b="1" i="0" kern="1200" dirty="0">
                <a:solidFill>
                  <a:schemeClr val="tx1"/>
                </a:solidFill>
                <a:effectLst/>
                <a:latin typeface="+mn-lt"/>
                <a:ea typeface="+mn-ea"/>
                <a:cs typeface="+mn-cs"/>
              </a:rPr>
              <a:t>injury Group</a:t>
            </a:r>
            <a:r>
              <a:rPr lang="en-US" sz="1200" b="0" i="0" kern="1200" dirty="0">
                <a:solidFill>
                  <a:schemeClr val="tx1"/>
                </a:solidFill>
                <a:effectLst/>
                <a:latin typeface="+mn-lt"/>
                <a:ea typeface="+mn-ea"/>
                <a:cs typeface="+mn-cs"/>
              </a:rPr>
              <a:t>, and “</a:t>
            </a:r>
            <a:r>
              <a:rPr lang="en-US" sz="1200" b="1" i="0" kern="1200" dirty="0">
                <a:solidFill>
                  <a:schemeClr val="tx1"/>
                </a:solidFill>
                <a:effectLst/>
                <a:latin typeface="+mn-lt"/>
                <a:ea typeface="+mn-ea"/>
                <a:cs typeface="+mn-cs"/>
              </a:rPr>
              <a:t>Unrestrained/Not Helmeted</a:t>
            </a:r>
            <a:r>
              <a:rPr lang="en-US" sz="1200" b="0" i="0" kern="1200" dirty="0">
                <a:solidFill>
                  <a:schemeClr val="tx1"/>
                </a:solidFill>
                <a:effectLst/>
                <a:latin typeface="+mn-lt"/>
                <a:ea typeface="+mn-ea"/>
                <a:cs typeface="+mn-cs"/>
              </a:rPr>
              <a:t>” from the </a:t>
            </a:r>
            <a:r>
              <a:rPr lang="en-US" sz="1200" b="1" i="0" kern="1200" dirty="0">
                <a:solidFill>
                  <a:schemeClr val="tx1"/>
                </a:solidFill>
                <a:effectLst/>
                <a:latin typeface="+mn-lt"/>
                <a:ea typeface="+mn-ea"/>
                <a:cs typeface="+mn-cs"/>
              </a:rPr>
              <a:t>Restrained/Helmet Use </a:t>
            </a:r>
            <a:r>
              <a:rPr lang="en-US" sz="1200" b="0" i="0" kern="1200" dirty="0">
                <a:solidFill>
                  <a:schemeClr val="tx1"/>
                </a:solidFill>
                <a:effectLst/>
                <a:latin typeface="+mn-lt"/>
                <a:ea typeface="+mn-ea"/>
                <a:cs typeface="+mn-cs"/>
              </a:rPr>
              <a:t>tab.</a:t>
            </a:r>
          </a:p>
          <a:p>
            <a:endParaRPr lang="en-US" dirty="0"/>
          </a:p>
        </p:txBody>
      </p:sp>
      <p:sp>
        <p:nvSpPr>
          <p:cNvPr id="4" name="Slide Number Placeholder 3"/>
          <p:cNvSpPr>
            <a:spLocks noGrp="1"/>
          </p:cNvSpPr>
          <p:nvPr>
            <p:ph type="sldNum" sz="quarter" idx="5"/>
          </p:nvPr>
        </p:nvSpPr>
        <p:spPr/>
        <p:txBody>
          <a:bodyPr/>
          <a:lstStyle/>
          <a:p>
            <a:fld id="{DF1395B3-C229-4B97-AC71-FFC79931971A}" type="slidenum">
              <a:rPr lang="en-US" smtClean="0"/>
              <a:t>6</a:t>
            </a:fld>
            <a:endParaRPr lang="en-US"/>
          </a:p>
        </p:txBody>
      </p:sp>
    </p:spTree>
    <p:extLst>
      <p:ext uri="{BB962C8B-B14F-4D97-AF65-F5344CB8AC3E}">
        <p14:creationId xmlns:p14="http://schemas.microsoft.com/office/powerpoint/2010/main" val="135872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As you expand Person Type tab by clicking right on “</a:t>
            </a:r>
            <a:r>
              <a:rPr lang="en-US" sz="1200" b="1" i="0" kern="12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sign you will see Driver and Occupant values are already selected for us this is because at the beginning of this query we selected “</a:t>
            </a:r>
            <a:r>
              <a:rPr lang="en-US" sz="1200" b="1" i="0" kern="1200" dirty="0">
                <a:solidFill>
                  <a:schemeClr val="tx1"/>
                </a:solidFill>
                <a:effectLst/>
                <a:latin typeface="+mn-lt"/>
                <a:ea typeface="+mn-ea"/>
                <a:cs typeface="+mn-cs"/>
              </a:rPr>
              <a:t>Occupant</a:t>
            </a:r>
            <a:r>
              <a:rPr lang="en-US" sz="1200" b="0" i="0" kern="1200" dirty="0">
                <a:solidFill>
                  <a:schemeClr val="tx1"/>
                </a:solidFill>
                <a:effectLst/>
                <a:latin typeface="+mn-lt"/>
                <a:ea typeface="+mn-ea"/>
                <a:cs typeface="+mn-cs"/>
              </a:rPr>
              <a:t>” tab. If we were looking for Pedestrian data from the beginning then only Pedestrian value would have been selected by default  in this tab.</a:t>
            </a:r>
          </a:p>
          <a:p>
            <a:pPr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F1395B3-C229-4B97-AC71-FFC79931971A}" type="slidenum">
              <a:rPr lang="en-US" smtClean="0"/>
              <a:t>7</a:t>
            </a:fld>
            <a:endParaRPr lang="en-US"/>
          </a:p>
        </p:txBody>
      </p:sp>
    </p:spTree>
    <p:extLst>
      <p:ext uri="{BB962C8B-B14F-4D97-AF65-F5344CB8AC3E}">
        <p14:creationId xmlns:p14="http://schemas.microsoft.com/office/powerpoint/2010/main" val="334795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next tab Person: Age Group Collections you have several options to choose from. It is important to note that if you select a narrow age category such as 0-8 years or something then you may have to select multiple years of data as there is a possibility of data suppression if we don’t have enough fatalities in that category.  </a:t>
            </a:r>
          </a:p>
        </p:txBody>
      </p:sp>
      <p:sp>
        <p:nvSpPr>
          <p:cNvPr id="4" name="Slide Number Placeholder 3"/>
          <p:cNvSpPr>
            <a:spLocks noGrp="1"/>
          </p:cNvSpPr>
          <p:nvPr>
            <p:ph type="sldNum" sz="quarter" idx="5"/>
          </p:nvPr>
        </p:nvSpPr>
        <p:spPr/>
        <p:txBody>
          <a:bodyPr/>
          <a:lstStyle/>
          <a:p>
            <a:fld id="{DF1395B3-C229-4B97-AC71-FFC79931971A}" type="slidenum">
              <a:rPr lang="en-US" smtClean="0"/>
              <a:t>8</a:t>
            </a:fld>
            <a:endParaRPr lang="en-US"/>
          </a:p>
        </p:txBody>
      </p:sp>
    </p:spTree>
    <p:extLst>
      <p:ext uri="{BB962C8B-B14F-4D97-AF65-F5344CB8AC3E}">
        <p14:creationId xmlns:p14="http://schemas.microsoft.com/office/powerpoint/2010/main" val="353808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Build your report tab, you can choose whether you want the data by month and year and also by age groups. This helps you create the data table that you can download at the end of the query selection. If you don’t want the data by crash date but only looking at year then you can click on ‘</a:t>
            </a:r>
            <a:r>
              <a:rPr lang="en-US" b="1" dirty="0"/>
              <a:t>X</a:t>
            </a:r>
            <a:r>
              <a:rPr lang="en-US" dirty="0"/>
              <a:t>’ to delete that option. Here I am deleting the data by “</a:t>
            </a:r>
            <a:r>
              <a:rPr lang="en-US" b="1" dirty="0"/>
              <a:t>Crash date”</a:t>
            </a:r>
            <a:r>
              <a:rPr lang="en-US" dirty="0"/>
              <a:t> selection. To finish your Query and see the results click “ </a:t>
            </a:r>
            <a:r>
              <a:rPr lang="en-US" b="1" dirty="0"/>
              <a:t>Submit</a:t>
            </a:r>
            <a:r>
              <a:rPr lang="en-US" dirty="0"/>
              <a:t>” .</a:t>
            </a:r>
          </a:p>
        </p:txBody>
      </p:sp>
      <p:sp>
        <p:nvSpPr>
          <p:cNvPr id="4" name="Slide Number Placeholder 3"/>
          <p:cNvSpPr>
            <a:spLocks noGrp="1"/>
          </p:cNvSpPr>
          <p:nvPr>
            <p:ph type="sldNum" sz="quarter" idx="5"/>
          </p:nvPr>
        </p:nvSpPr>
        <p:spPr/>
        <p:txBody>
          <a:bodyPr/>
          <a:lstStyle/>
          <a:p>
            <a:fld id="{DF1395B3-C229-4B97-AC71-FFC79931971A}" type="slidenum">
              <a:rPr lang="en-US" smtClean="0"/>
              <a:t>9</a:t>
            </a:fld>
            <a:endParaRPr lang="en-US"/>
          </a:p>
        </p:txBody>
      </p:sp>
    </p:spTree>
    <p:extLst>
      <p:ext uri="{BB962C8B-B14F-4D97-AF65-F5344CB8AC3E}">
        <p14:creationId xmlns:p14="http://schemas.microsoft.com/office/powerpoint/2010/main" val="369443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data table with a detailed title showing all your selections and the motor vehicle occupant counts by year from 2010-2020 and the combined total. You can download the report in different formats as pdf, excel or rtf files. </a:t>
            </a:r>
          </a:p>
          <a:p>
            <a:r>
              <a:rPr lang="en-US" dirty="0"/>
              <a:t>Now click on any count in the table to see it on the map, we will click on total count 21 to see a </a:t>
            </a:r>
            <a:r>
              <a:rPr lang="en-US" sz="1200" b="0" i="0" kern="1200" dirty="0">
                <a:solidFill>
                  <a:schemeClr val="tx1"/>
                </a:solidFill>
                <a:effectLst/>
                <a:latin typeface="+mn-lt"/>
                <a:ea typeface="+mn-ea"/>
                <a:cs typeface="+mn-cs"/>
              </a:rPr>
              <a:t>map that shows the location of each fatal crash according to the factors for which you queried in FARS. </a:t>
            </a:r>
          </a:p>
        </p:txBody>
      </p:sp>
      <p:sp>
        <p:nvSpPr>
          <p:cNvPr id="4" name="Slide Number Placeholder 3"/>
          <p:cNvSpPr>
            <a:spLocks noGrp="1"/>
          </p:cNvSpPr>
          <p:nvPr>
            <p:ph type="sldNum" sz="quarter" idx="5"/>
          </p:nvPr>
        </p:nvSpPr>
        <p:spPr/>
        <p:txBody>
          <a:bodyPr/>
          <a:lstStyle/>
          <a:p>
            <a:fld id="{DF1395B3-C229-4B97-AC71-FFC79931971A}" type="slidenum">
              <a:rPr lang="en-US" smtClean="0"/>
              <a:t>10</a:t>
            </a:fld>
            <a:endParaRPr lang="en-US"/>
          </a:p>
        </p:txBody>
      </p:sp>
    </p:spTree>
    <p:extLst>
      <p:ext uri="{BB962C8B-B14F-4D97-AF65-F5344CB8AC3E}">
        <p14:creationId xmlns:p14="http://schemas.microsoft.com/office/powerpoint/2010/main" val="801104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51732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504675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401832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547922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488143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474655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92224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329239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280453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476163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12/19/2022</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852490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aseline="0" dirty="0">
                <a:latin typeface="Gill Sans Nova Medium" panose="020B0502020204020203" pitchFamily="34" charset="0"/>
              </a:rPr>
              <a:t>Title (Gill Sans Nova Medium)</a:t>
            </a:r>
            <a:endParaRPr lang="en-US" dirty="0"/>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(Gill Sans Nova)</a:t>
            </a:r>
          </a:p>
          <a:p>
            <a:pPr lvl="1"/>
            <a:r>
              <a:rPr lang="en-US" dirty="0"/>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64852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BB3B4-E2EA-AE43-8E69-B3235240C870}" type="datetimeFigureOut">
              <a:rPr lang="en-US" smtClean="0"/>
              <a:t>12/19/2022</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579943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8375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24403549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kern="1200" baseline="0">
          <a:solidFill>
            <a:srgbClr val="9B3E01"/>
          </a:solidFill>
          <a:latin typeface="Gill Sans Nova Medium" panose="020B05020202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dan.dot.gov/query"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C756-7359-40BC-B363-80A9DEB850AA}"/>
              </a:ext>
            </a:extLst>
          </p:cNvPr>
          <p:cNvSpPr>
            <a:spLocks noGrp="1"/>
          </p:cNvSpPr>
          <p:nvPr>
            <p:ph type="ctrTitle"/>
          </p:nvPr>
        </p:nvSpPr>
        <p:spPr/>
        <p:txBody>
          <a:bodyPr/>
          <a:lstStyle/>
          <a:p>
            <a:r>
              <a:rPr lang="en-US" dirty="0"/>
              <a:t>Using the FARS FIRST tool to map fatal crashes</a:t>
            </a:r>
          </a:p>
        </p:txBody>
      </p:sp>
      <p:sp>
        <p:nvSpPr>
          <p:cNvPr id="3" name="Subtitle 2">
            <a:extLst>
              <a:ext uri="{FF2B5EF4-FFF2-40B4-BE49-F238E27FC236}">
                <a16:creationId xmlns:a16="http://schemas.microsoft.com/office/drawing/2014/main" id="{C0B7990F-11CA-4DB3-82D8-A8517F2FDA2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60437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653C35-FBA6-4B43-805E-FBCB88D9BF2C}"/>
              </a:ext>
            </a:extLst>
          </p:cNvPr>
          <p:cNvPicPr>
            <a:picLocks noChangeAspect="1"/>
          </p:cNvPicPr>
          <p:nvPr/>
        </p:nvPicPr>
        <p:blipFill>
          <a:blip r:embed="rId3"/>
          <a:stretch>
            <a:fillRect/>
          </a:stretch>
        </p:blipFill>
        <p:spPr>
          <a:xfrm>
            <a:off x="567159" y="0"/>
            <a:ext cx="11624841" cy="6858000"/>
          </a:xfrm>
          <a:prstGeom prst="rect">
            <a:avLst/>
          </a:prstGeom>
        </p:spPr>
      </p:pic>
      <p:sp>
        <p:nvSpPr>
          <p:cNvPr id="3" name="Oval 2">
            <a:extLst>
              <a:ext uri="{FF2B5EF4-FFF2-40B4-BE49-F238E27FC236}">
                <a16:creationId xmlns:a16="http://schemas.microsoft.com/office/drawing/2014/main" id="{6A49CACA-8D94-4BE5-ABE2-219D80AB325E}"/>
              </a:ext>
            </a:extLst>
          </p:cNvPr>
          <p:cNvSpPr/>
          <p:nvPr/>
        </p:nvSpPr>
        <p:spPr>
          <a:xfrm>
            <a:off x="2126336" y="5700063"/>
            <a:ext cx="2978099" cy="399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8C9041B-B373-49D6-81C1-DB20B916F9D7}"/>
              </a:ext>
            </a:extLst>
          </p:cNvPr>
          <p:cNvSpPr/>
          <p:nvPr/>
        </p:nvSpPr>
        <p:spPr>
          <a:xfrm>
            <a:off x="8666034" y="5075030"/>
            <a:ext cx="1160872" cy="260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67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2561D-E77D-4D0C-8B1F-9A5AF7FC3E7E}"/>
              </a:ext>
            </a:extLst>
          </p:cNvPr>
          <p:cNvPicPr>
            <a:picLocks noChangeAspect="1"/>
          </p:cNvPicPr>
          <p:nvPr/>
        </p:nvPicPr>
        <p:blipFill>
          <a:blip r:embed="rId3"/>
          <a:stretch>
            <a:fillRect/>
          </a:stretch>
        </p:blipFill>
        <p:spPr>
          <a:xfrm>
            <a:off x="520861" y="0"/>
            <a:ext cx="11671139" cy="6858000"/>
          </a:xfrm>
          <a:prstGeom prst="rect">
            <a:avLst/>
          </a:prstGeom>
        </p:spPr>
      </p:pic>
      <p:sp>
        <p:nvSpPr>
          <p:cNvPr id="3" name="Oval 2">
            <a:extLst>
              <a:ext uri="{FF2B5EF4-FFF2-40B4-BE49-F238E27FC236}">
                <a16:creationId xmlns:a16="http://schemas.microsoft.com/office/drawing/2014/main" id="{B1727C90-01AA-447F-9DEF-1941BAB127E7}"/>
              </a:ext>
            </a:extLst>
          </p:cNvPr>
          <p:cNvSpPr/>
          <p:nvPr/>
        </p:nvSpPr>
        <p:spPr>
          <a:xfrm>
            <a:off x="366985" y="1741054"/>
            <a:ext cx="721036" cy="284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0B18532-83F1-495F-8C7F-23A635D47344}"/>
              </a:ext>
            </a:extLst>
          </p:cNvPr>
          <p:cNvSpPr/>
          <p:nvPr/>
        </p:nvSpPr>
        <p:spPr>
          <a:xfrm>
            <a:off x="398304" y="2221637"/>
            <a:ext cx="721036" cy="23774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F9B2315-374D-41F9-91AD-2C6AEA1F37EF}"/>
              </a:ext>
            </a:extLst>
          </p:cNvPr>
          <p:cNvSpPr/>
          <p:nvPr/>
        </p:nvSpPr>
        <p:spPr>
          <a:xfrm>
            <a:off x="366985" y="2589134"/>
            <a:ext cx="732610" cy="24932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405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FF5C3B-F54E-42D0-A7F2-6E945407C5B0}"/>
              </a:ext>
            </a:extLst>
          </p:cNvPr>
          <p:cNvPicPr>
            <a:picLocks noChangeAspect="1"/>
          </p:cNvPicPr>
          <p:nvPr/>
        </p:nvPicPr>
        <p:blipFill>
          <a:blip r:embed="rId3"/>
          <a:stretch>
            <a:fillRect/>
          </a:stretch>
        </p:blipFill>
        <p:spPr>
          <a:xfrm>
            <a:off x="544010" y="0"/>
            <a:ext cx="11647990" cy="6858000"/>
          </a:xfrm>
          <a:prstGeom prst="rect">
            <a:avLst/>
          </a:prstGeom>
        </p:spPr>
      </p:pic>
      <p:sp>
        <p:nvSpPr>
          <p:cNvPr id="3" name="Oval 2">
            <a:extLst>
              <a:ext uri="{FF2B5EF4-FFF2-40B4-BE49-F238E27FC236}">
                <a16:creationId xmlns:a16="http://schemas.microsoft.com/office/drawing/2014/main" id="{E52ABB1C-A86B-4D89-8FC6-1FC8B952AED5}"/>
              </a:ext>
            </a:extLst>
          </p:cNvPr>
          <p:cNvSpPr/>
          <p:nvPr/>
        </p:nvSpPr>
        <p:spPr>
          <a:xfrm>
            <a:off x="544010" y="105104"/>
            <a:ext cx="528045" cy="63567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916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F5E444-10F7-4D2A-9272-F31E4D108D43}"/>
              </a:ext>
            </a:extLst>
          </p:cNvPr>
          <p:cNvPicPr>
            <a:picLocks noChangeAspect="1"/>
          </p:cNvPicPr>
          <p:nvPr/>
        </p:nvPicPr>
        <p:blipFill>
          <a:blip r:embed="rId3"/>
          <a:stretch>
            <a:fillRect/>
          </a:stretch>
        </p:blipFill>
        <p:spPr>
          <a:xfrm>
            <a:off x="545713" y="0"/>
            <a:ext cx="11646287" cy="6858000"/>
          </a:xfrm>
          <a:prstGeom prst="rect">
            <a:avLst/>
          </a:prstGeom>
        </p:spPr>
      </p:pic>
      <p:sp>
        <p:nvSpPr>
          <p:cNvPr id="3" name="Oval 2">
            <a:extLst>
              <a:ext uri="{FF2B5EF4-FFF2-40B4-BE49-F238E27FC236}">
                <a16:creationId xmlns:a16="http://schemas.microsoft.com/office/drawing/2014/main" id="{96A1E77D-3927-4F23-95C2-702404D03B7A}"/>
              </a:ext>
            </a:extLst>
          </p:cNvPr>
          <p:cNvSpPr/>
          <p:nvPr/>
        </p:nvSpPr>
        <p:spPr>
          <a:xfrm>
            <a:off x="1177214" y="3593471"/>
            <a:ext cx="1091426" cy="260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5C8A622-E8BB-443E-A27B-64C912A2B992}"/>
              </a:ext>
            </a:extLst>
          </p:cNvPr>
          <p:cNvSpPr/>
          <p:nvPr/>
        </p:nvSpPr>
        <p:spPr>
          <a:xfrm>
            <a:off x="545713" y="2590412"/>
            <a:ext cx="473790" cy="260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3E54D94-1145-4490-A316-1B70B2DE784A}"/>
              </a:ext>
            </a:extLst>
          </p:cNvPr>
          <p:cNvSpPr/>
          <p:nvPr/>
        </p:nvSpPr>
        <p:spPr>
          <a:xfrm>
            <a:off x="1177214" y="5014729"/>
            <a:ext cx="1091426" cy="2608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276735C-3404-4575-8613-AC7537CF786A}"/>
              </a:ext>
            </a:extLst>
          </p:cNvPr>
          <p:cNvSpPr/>
          <p:nvPr/>
        </p:nvSpPr>
        <p:spPr>
          <a:xfrm>
            <a:off x="9356190" y="4855779"/>
            <a:ext cx="1425162" cy="28939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98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0EE7B9-10F9-49CD-B2D6-CFB764353B84}"/>
              </a:ext>
            </a:extLst>
          </p:cNvPr>
          <p:cNvPicPr>
            <a:picLocks noChangeAspect="1"/>
          </p:cNvPicPr>
          <p:nvPr/>
        </p:nvPicPr>
        <p:blipFill>
          <a:blip r:embed="rId3"/>
          <a:stretch>
            <a:fillRect/>
          </a:stretch>
        </p:blipFill>
        <p:spPr>
          <a:xfrm>
            <a:off x="555585" y="0"/>
            <a:ext cx="11636415" cy="6858000"/>
          </a:xfrm>
          <a:prstGeom prst="rect">
            <a:avLst/>
          </a:prstGeom>
        </p:spPr>
      </p:pic>
      <p:sp>
        <p:nvSpPr>
          <p:cNvPr id="3" name="Oval 2">
            <a:extLst>
              <a:ext uri="{FF2B5EF4-FFF2-40B4-BE49-F238E27FC236}">
                <a16:creationId xmlns:a16="http://schemas.microsoft.com/office/drawing/2014/main" id="{120DBDEB-0F9B-40CB-A477-38903BFD6653}"/>
              </a:ext>
            </a:extLst>
          </p:cNvPr>
          <p:cNvSpPr/>
          <p:nvPr/>
        </p:nvSpPr>
        <p:spPr>
          <a:xfrm>
            <a:off x="1088020" y="5660020"/>
            <a:ext cx="2558005" cy="10417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7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527FCE-5FB0-4382-A112-509D454C5174}"/>
              </a:ext>
            </a:extLst>
          </p:cNvPr>
          <p:cNvPicPr>
            <a:picLocks noChangeAspect="1"/>
          </p:cNvPicPr>
          <p:nvPr/>
        </p:nvPicPr>
        <p:blipFill>
          <a:blip r:embed="rId3"/>
          <a:stretch>
            <a:fillRect/>
          </a:stretch>
        </p:blipFill>
        <p:spPr>
          <a:xfrm>
            <a:off x="532435" y="0"/>
            <a:ext cx="11659565" cy="6771190"/>
          </a:xfrm>
          <a:prstGeom prst="rect">
            <a:avLst/>
          </a:prstGeom>
        </p:spPr>
      </p:pic>
      <p:sp>
        <p:nvSpPr>
          <p:cNvPr id="3" name="Oval 2">
            <a:extLst>
              <a:ext uri="{FF2B5EF4-FFF2-40B4-BE49-F238E27FC236}">
                <a16:creationId xmlns:a16="http://schemas.microsoft.com/office/drawing/2014/main" id="{1F4431A4-7214-4E6F-BFD6-492D76F2F251}"/>
              </a:ext>
            </a:extLst>
          </p:cNvPr>
          <p:cNvSpPr/>
          <p:nvPr/>
        </p:nvSpPr>
        <p:spPr>
          <a:xfrm>
            <a:off x="4441273" y="1828800"/>
            <a:ext cx="1380791" cy="8828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2167C77-F3B2-48A2-A413-1D32E8071E78}"/>
              </a:ext>
            </a:extLst>
          </p:cNvPr>
          <p:cNvSpPr/>
          <p:nvPr/>
        </p:nvSpPr>
        <p:spPr>
          <a:xfrm>
            <a:off x="476291" y="1257447"/>
            <a:ext cx="694483" cy="4904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683D3E2-1696-4904-AB1C-3387A3A14BE3}"/>
              </a:ext>
            </a:extLst>
          </p:cNvPr>
          <p:cNvSpPr/>
          <p:nvPr/>
        </p:nvSpPr>
        <p:spPr>
          <a:xfrm>
            <a:off x="11771586" y="6207155"/>
            <a:ext cx="476558" cy="49046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226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833" y="0"/>
            <a:ext cx="10515600" cy="960699"/>
          </a:xfrm>
        </p:spPr>
        <p:txBody>
          <a:bodyPr>
            <a:normAutofit fontScale="90000"/>
          </a:bodyPr>
          <a:lstStyle/>
          <a:p>
            <a:r>
              <a:rPr lang="en-US" b="1" dirty="0"/>
              <a:t>List of clicks to map fatal crashes on Reservations</a:t>
            </a:r>
            <a:endParaRPr lang="en-US" dirty="0"/>
          </a:p>
        </p:txBody>
      </p:sp>
      <p:sp>
        <p:nvSpPr>
          <p:cNvPr id="4" name="Content Placeholder 2"/>
          <p:cNvSpPr txBox="1">
            <a:spLocks/>
          </p:cNvSpPr>
          <p:nvPr/>
        </p:nvSpPr>
        <p:spPr>
          <a:xfrm>
            <a:off x="648182" y="960699"/>
            <a:ext cx="6326776" cy="510443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3400" dirty="0">
                <a:solidFill>
                  <a:srgbClr val="000000"/>
                </a:solidFill>
                <a:hlinkClick r:id="rId3"/>
              </a:rPr>
              <a:t>https://cdan.dot.gov/query</a:t>
            </a:r>
            <a:endParaRPr lang="en-US" sz="3400" dirty="0">
              <a:solidFill>
                <a:srgbClr val="000000"/>
              </a:solidFill>
            </a:endParaRPr>
          </a:p>
          <a:p>
            <a:pPr lvl="0"/>
            <a:r>
              <a:rPr kumimoji="0" lang="en-US" sz="3400" b="0" i="0" u="none" strike="noStrike" kern="1200" cap="none" spc="0" normalizeH="0" baseline="0" noProof="0" dirty="0">
                <a:ln>
                  <a:noFill/>
                </a:ln>
                <a:solidFill>
                  <a:srgbClr val="000000"/>
                </a:solidFill>
                <a:effectLst/>
                <a:uLnTx/>
                <a:uFillTx/>
                <a:latin typeface="Calibri" panose="020F0502020204030204"/>
                <a:ea typeface="+mn-ea"/>
                <a:cs typeface="+mn-cs"/>
              </a:rPr>
              <a:t>Click on “Occupants” tab</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Calibri" panose="020F0502020204030204"/>
                <a:ea typeface="+mn-ea"/>
                <a:cs typeface="+mn-cs"/>
              </a:rPr>
              <a:t>Select years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Calibri" panose="020F0502020204030204"/>
                <a:ea typeface="+mn-ea"/>
                <a:cs typeface="+mn-cs"/>
              </a:rPr>
              <a:t>Select the State</a:t>
            </a:r>
            <a:endParaRPr lang="en-US" sz="3400" dirty="0">
              <a:solidFill>
                <a:srgbClr val="000000"/>
              </a:solidFill>
              <a:latin typeface="Calibri" panose="020F050202020403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Calibri" panose="020F0502020204030204"/>
                <a:ea typeface="+mn-ea"/>
                <a:cs typeface="+mn-cs"/>
              </a:rPr>
              <a:t>Crash: General Characteristics</a:t>
            </a:r>
          </a:p>
          <a:p>
            <a:pPr lvl="2">
              <a:defRPr/>
            </a:pPr>
            <a:r>
              <a:rPr kumimoji="0" lang="en-US" sz="2900" b="0" i="0" u="none" strike="noStrike" kern="1200" cap="none" spc="0" normalizeH="0" baseline="0" noProof="0" dirty="0">
                <a:ln>
                  <a:noFill/>
                </a:ln>
                <a:solidFill>
                  <a:srgbClr val="000000"/>
                </a:solidFill>
                <a:effectLst/>
                <a:uLnTx/>
                <a:uFillTx/>
                <a:latin typeface="Calibri" panose="020F0502020204030204"/>
                <a:ea typeface="+mn-ea"/>
                <a:cs typeface="+mn-cs"/>
              </a:rPr>
              <a:t>Native American Reservations-Yes</a:t>
            </a:r>
          </a:p>
          <a:p>
            <a:pPr lvl="2">
              <a:defRPr/>
            </a:pPr>
            <a:r>
              <a:rPr kumimoji="0" lang="en-US" sz="2900" b="0" i="0" u="none" strike="noStrike" kern="1200" cap="none" spc="0" normalizeH="0" baseline="0" noProof="0" dirty="0">
                <a:ln>
                  <a:noFill/>
                </a:ln>
                <a:solidFill>
                  <a:srgbClr val="000000"/>
                </a:solidFill>
                <a:effectLst/>
                <a:uLnTx/>
                <a:uFillTx/>
                <a:latin typeface="Calibri" panose="020F0502020204030204"/>
                <a:ea typeface="+mn-ea"/>
                <a:cs typeface="+mn-cs"/>
              </a:rPr>
              <a:t>Indian Reservation –Check</a:t>
            </a:r>
          </a:p>
          <a:p>
            <a:pPr lvl="1">
              <a:defRPr/>
            </a:pPr>
            <a:r>
              <a:rPr lang="en-US" sz="2800" dirty="0">
                <a:solidFill>
                  <a:srgbClr val="000000"/>
                </a:solidFill>
              </a:rPr>
              <a:t>Person: Person Characteristics</a:t>
            </a:r>
          </a:p>
          <a:p>
            <a:pPr lvl="2">
              <a:defRPr/>
            </a:pPr>
            <a:r>
              <a:rPr lang="en-US" sz="2900" dirty="0">
                <a:solidFill>
                  <a:srgbClr val="000000"/>
                </a:solidFill>
              </a:rPr>
              <a:t>Injured: Incapacitated -Check</a:t>
            </a:r>
          </a:p>
          <a:p>
            <a:pPr lvl="2">
              <a:defRPr/>
            </a:pPr>
            <a:r>
              <a:rPr lang="en-US" sz="2900" dirty="0">
                <a:solidFill>
                  <a:srgbClr val="000000"/>
                </a:solidFill>
              </a:rPr>
              <a:t>Unrestrained/Not helmeted- Check</a:t>
            </a:r>
          </a:p>
          <a:p>
            <a:pPr lvl="1">
              <a:defRPr/>
            </a:pPr>
            <a:r>
              <a:rPr lang="en-US" sz="3400" dirty="0">
                <a:solidFill>
                  <a:srgbClr val="000000"/>
                </a:solidFill>
              </a:rPr>
              <a:t>Build your report –Remove crash date (Month)</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Calibri" panose="020F0502020204030204"/>
                <a:ea typeface="+mn-ea"/>
                <a:cs typeface="+mn-cs"/>
              </a:rPr>
              <a:t>Submit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a:ln>
                  <a:noFill/>
                </a:ln>
                <a:solidFill>
                  <a:srgbClr val="000000"/>
                </a:solidFill>
                <a:effectLst/>
                <a:uLnTx/>
                <a:uFillTx/>
                <a:latin typeface="Calibri" panose="020F0502020204030204"/>
                <a:ea typeface="+mn-ea"/>
                <a:cs typeface="+mn-cs"/>
              </a:rPr>
              <a:t>Download the results (in pdf, excel or rtf formats)</a:t>
            </a:r>
          </a:p>
        </p:txBody>
      </p:sp>
      <p:sp>
        <p:nvSpPr>
          <p:cNvPr id="7" name="TextBox 6"/>
          <p:cNvSpPr txBox="1"/>
          <p:nvPr/>
        </p:nvSpPr>
        <p:spPr>
          <a:xfrm>
            <a:off x="7513093" y="1690688"/>
            <a:ext cx="4678907"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a:ea typeface="+mn-ea"/>
                <a:cs typeface="+mn-cs"/>
              </a:rPr>
              <a:t>To view &amp; modify the map, click: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On “Total” counts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Zoom in on Washington State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0000"/>
                </a:solidFill>
                <a:latin typeface="Calibri" panose="020F0502020204030204"/>
              </a:rPr>
              <a:t>All the years (2010-2020)</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Bureau of Indian Reservation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Print your final map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Lightning Bolt 2" descr="-">
            <a:extLst>
              <a:ext uri="{FF2B5EF4-FFF2-40B4-BE49-F238E27FC236}">
                <a16:creationId xmlns:a16="http://schemas.microsoft.com/office/drawing/2014/main" id="{B3726CA4-8355-411D-AF30-1A15CF76F2E6}"/>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Lightning Bolt 7" descr="-">
            <a:extLst>
              <a:ext uri="{FF2B5EF4-FFF2-40B4-BE49-F238E27FC236}">
                <a16:creationId xmlns:a16="http://schemas.microsoft.com/office/drawing/2014/main" id="{BD9241BA-450F-4331-BDC9-78E1E8843B3A}"/>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54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ightning Bolt 2" descr="-">
            <a:extLst>
              <a:ext uri="{FF2B5EF4-FFF2-40B4-BE49-F238E27FC236}">
                <a16:creationId xmlns:a16="http://schemas.microsoft.com/office/drawing/2014/main" id="{AA64C4E4-1852-46E1-A0F4-BAE69D5A85A5}"/>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ightning Bolt 3" descr="-">
            <a:extLst>
              <a:ext uri="{FF2B5EF4-FFF2-40B4-BE49-F238E27FC236}">
                <a16:creationId xmlns:a16="http://schemas.microsoft.com/office/drawing/2014/main" id="{C91693F6-5C78-4A55-ABE8-9DEBDD6351F5}"/>
              </a:ext>
            </a:extLst>
          </p:cNvPr>
          <p:cNvSpPr/>
          <p:nvPr/>
        </p:nvSpPr>
        <p:spPr>
          <a:xfrm>
            <a:off x="0" y="0"/>
            <a:ext cx="0" cy="0"/>
          </a:xfrm>
          <a:prstGeom prst="lightningBol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CBCBB41-8D9C-4EE9-A9B1-B100DDAFF31C}"/>
              </a:ext>
            </a:extLst>
          </p:cNvPr>
          <p:cNvPicPr>
            <a:picLocks noChangeAspect="1"/>
          </p:cNvPicPr>
          <p:nvPr/>
        </p:nvPicPr>
        <p:blipFill>
          <a:blip r:embed="rId3"/>
          <a:stretch>
            <a:fillRect/>
          </a:stretch>
        </p:blipFill>
        <p:spPr>
          <a:xfrm>
            <a:off x="509286" y="104172"/>
            <a:ext cx="11682714" cy="6753827"/>
          </a:xfrm>
          <a:prstGeom prst="rect">
            <a:avLst/>
          </a:prstGeom>
        </p:spPr>
      </p:pic>
      <p:sp>
        <p:nvSpPr>
          <p:cNvPr id="6" name="Oval 5">
            <a:extLst>
              <a:ext uri="{FF2B5EF4-FFF2-40B4-BE49-F238E27FC236}">
                <a16:creationId xmlns:a16="http://schemas.microsoft.com/office/drawing/2014/main" id="{834C87F9-93D5-4085-8B85-70639A7D8DE7}"/>
              </a:ext>
            </a:extLst>
          </p:cNvPr>
          <p:cNvSpPr/>
          <p:nvPr/>
        </p:nvSpPr>
        <p:spPr>
          <a:xfrm>
            <a:off x="3480576" y="1575801"/>
            <a:ext cx="1473389" cy="3918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17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B54BC5-BD99-4C3C-AF83-FB5DC45952A5}"/>
              </a:ext>
            </a:extLst>
          </p:cNvPr>
          <p:cNvPicPr>
            <a:picLocks noChangeAspect="1"/>
          </p:cNvPicPr>
          <p:nvPr/>
        </p:nvPicPr>
        <p:blipFill>
          <a:blip r:embed="rId3"/>
          <a:stretch>
            <a:fillRect/>
          </a:stretch>
        </p:blipFill>
        <p:spPr>
          <a:xfrm>
            <a:off x="544010" y="138896"/>
            <a:ext cx="11647990" cy="6719104"/>
          </a:xfrm>
          <a:prstGeom prst="rect">
            <a:avLst/>
          </a:prstGeom>
        </p:spPr>
      </p:pic>
      <p:sp>
        <p:nvSpPr>
          <p:cNvPr id="3" name="Oval 2">
            <a:extLst>
              <a:ext uri="{FF2B5EF4-FFF2-40B4-BE49-F238E27FC236}">
                <a16:creationId xmlns:a16="http://schemas.microsoft.com/office/drawing/2014/main" id="{227656DC-EDC5-4AC0-BB9A-3F1F0598B846}"/>
              </a:ext>
            </a:extLst>
          </p:cNvPr>
          <p:cNvSpPr/>
          <p:nvPr/>
        </p:nvSpPr>
        <p:spPr>
          <a:xfrm>
            <a:off x="2091612" y="2019314"/>
            <a:ext cx="5194651" cy="469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D67456B-5873-4F37-98E3-F9460088D7AE}"/>
              </a:ext>
            </a:extLst>
          </p:cNvPr>
          <p:cNvSpPr/>
          <p:nvPr/>
        </p:nvSpPr>
        <p:spPr>
          <a:xfrm>
            <a:off x="1304535" y="3053686"/>
            <a:ext cx="2144722" cy="469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22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A280E4-7BB9-4ACE-A0E7-7F138B7B9C43}"/>
              </a:ext>
            </a:extLst>
          </p:cNvPr>
          <p:cNvPicPr>
            <a:picLocks noChangeAspect="1"/>
          </p:cNvPicPr>
          <p:nvPr/>
        </p:nvPicPr>
        <p:blipFill>
          <a:blip r:embed="rId3"/>
          <a:stretch>
            <a:fillRect/>
          </a:stretch>
        </p:blipFill>
        <p:spPr>
          <a:xfrm>
            <a:off x="512092" y="0"/>
            <a:ext cx="11679908" cy="6858000"/>
          </a:xfrm>
          <a:prstGeom prst="rect">
            <a:avLst/>
          </a:prstGeom>
        </p:spPr>
      </p:pic>
      <p:sp>
        <p:nvSpPr>
          <p:cNvPr id="3" name="Oval 2">
            <a:extLst>
              <a:ext uri="{FF2B5EF4-FFF2-40B4-BE49-F238E27FC236}">
                <a16:creationId xmlns:a16="http://schemas.microsoft.com/office/drawing/2014/main" id="{3784A375-0D44-4F51-B6C0-63528845F8C3}"/>
              </a:ext>
            </a:extLst>
          </p:cNvPr>
          <p:cNvSpPr/>
          <p:nvPr/>
        </p:nvSpPr>
        <p:spPr>
          <a:xfrm>
            <a:off x="390135" y="1602624"/>
            <a:ext cx="3070696" cy="5039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B46CD85A-2141-4FF9-ABC5-8CCFBAA804DA}"/>
              </a:ext>
            </a:extLst>
          </p:cNvPr>
          <p:cNvSpPr/>
          <p:nvPr/>
        </p:nvSpPr>
        <p:spPr>
          <a:xfrm>
            <a:off x="7242349" y="2835330"/>
            <a:ext cx="836782" cy="46345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AF48B52-BD00-453D-AAC5-61EB6033B8B1}"/>
              </a:ext>
            </a:extLst>
          </p:cNvPr>
          <p:cNvSpPr/>
          <p:nvPr/>
        </p:nvSpPr>
        <p:spPr>
          <a:xfrm>
            <a:off x="6563527" y="3940712"/>
            <a:ext cx="1357643" cy="30719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29049BD-69F6-44A8-A174-903AD7C72656}"/>
              </a:ext>
            </a:extLst>
          </p:cNvPr>
          <p:cNvSpPr/>
          <p:nvPr/>
        </p:nvSpPr>
        <p:spPr>
          <a:xfrm>
            <a:off x="4441274" y="4797238"/>
            <a:ext cx="1654726" cy="3534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382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22B29-08CD-463E-B6FF-0F97D7F8C481}"/>
              </a:ext>
            </a:extLst>
          </p:cNvPr>
          <p:cNvPicPr>
            <a:picLocks noChangeAspect="1"/>
          </p:cNvPicPr>
          <p:nvPr/>
        </p:nvPicPr>
        <p:blipFill>
          <a:blip r:embed="rId3"/>
          <a:stretch>
            <a:fillRect/>
          </a:stretch>
        </p:blipFill>
        <p:spPr>
          <a:xfrm>
            <a:off x="544010" y="0"/>
            <a:ext cx="11647990" cy="6858000"/>
          </a:xfrm>
          <a:prstGeom prst="rect">
            <a:avLst/>
          </a:prstGeom>
        </p:spPr>
      </p:pic>
      <p:sp>
        <p:nvSpPr>
          <p:cNvPr id="3" name="Oval 2">
            <a:extLst>
              <a:ext uri="{FF2B5EF4-FFF2-40B4-BE49-F238E27FC236}">
                <a16:creationId xmlns:a16="http://schemas.microsoft.com/office/drawing/2014/main" id="{F6A17A62-89D7-48A3-9286-254321C3E5D5}"/>
              </a:ext>
            </a:extLst>
          </p:cNvPr>
          <p:cNvSpPr/>
          <p:nvPr/>
        </p:nvSpPr>
        <p:spPr>
          <a:xfrm>
            <a:off x="4059309" y="3886033"/>
            <a:ext cx="1920944" cy="32861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7E261105-8E31-4255-8245-14F782249040}"/>
              </a:ext>
            </a:extLst>
          </p:cNvPr>
          <p:cNvSpPr/>
          <p:nvPr/>
        </p:nvSpPr>
        <p:spPr>
          <a:xfrm>
            <a:off x="1075423" y="4503647"/>
            <a:ext cx="1635436" cy="37070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43CDCA3-CCDB-4053-A27B-4923099122DF}"/>
              </a:ext>
            </a:extLst>
          </p:cNvPr>
          <p:cNvSpPr/>
          <p:nvPr/>
        </p:nvSpPr>
        <p:spPr>
          <a:xfrm>
            <a:off x="3242271" y="4443113"/>
            <a:ext cx="817038" cy="24588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80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9FF32F-7338-490D-92AD-3D219411D1DD}"/>
              </a:ext>
            </a:extLst>
          </p:cNvPr>
          <p:cNvPicPr>
            <a:picLocks noChangeAspect="1"/>
          </p:cNvPicPr>
          <p:nvPr/>
        </p:nvPicPr>
        <p:blipFill>
          <a:blip r:embed="rId3"/>
          <a:stretch>
            <a:fillRect/>
          </a:stretch>
        </p:blipFill>
        <p:spPr>
          <a:xfrm>
            <a:off x="534037" y="0"/>
            <a:ext cx="11657964" cy="6858000"/>
          </a:xfrm>
          <a:prstGeom prst="rect">
            <a:avLst/>
          </a:prstGeom>
        </p:spPr>
      </p:pic>
      <p:sp>
        <p:nvSpPr>
          <p:cNvPr id="3" name="Oval 2">
            <a:extLst>
              <a:ext uri="{FF2B5EF4-FFF2-40B4-BE49-F238E27FC236}">
                <a16:creationId xmlns:a16="http://schemas.microsoft.com/office/drawing/2014/main" id="{B8B96179-3461-4F8E-80EF-D6A7C41E114F}"/>
              </a:ext>
            </a:extLst>
          </p:cNvPr>
          <p:cNvSpPr/>
          <p:nvPr/>
        </p:nvSpPr>
        <p:spPr>
          <a:xfrm>
            <a:off x="632137" y="4422590"/>
            <a:ext cx="3441087" cy="4113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79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649663-DA72-46AE-AC42-C1B0164D598D}"/>
              </a:ext>
            </a:extLst>
          </p:cNvPr>
          <p:cNvPicPr>
            <a:picLocks noChangeAspect="1"/>
          </p:cNvPicPr>
          <p:nvPr/>
        </p:nvPicPr>
        <p:blipFill>
          <a:blip r:embed="rId3"/>
          <a:stretch>
            <a:fillRect/>
          </a:stretch>
        </p:blipFill>
        <p:spPr>
          <a:xfrm>
            <a:off x="474562" y="0"/>
            <a:ext cx="11717438" cy="6858000"/>
          </a:xfrm>
          <a:prstGeom prst="rect">
            <a:avLst/>
          </a:prstGeom>
        </p:spPr>
      </p:pic>
      <p:sp>
        <p:nvSpPr>
          <p:cNvPr id="3" name="Oval 2">
            <a:extLst>
              <a:ext uri="{FF2B5EF4-FFF2-40B4-BE49-F238E27FC236}">
                <a16:creationId xmlns:a16="http://schemas.microsoft.com/office/drawing/2014/main" id="{617B735A-CFB8-4988-A2B4-8F19A3F0FD32}"/>
              </a:ext>
            </a:extLst>
          </p:cNvPr>
          <p:cNvSpPr/>
          <p:nvPr/>
        </p:nvSpPr>
        <p:spPr>
          <a:xfrm>
            <a:off x="0" y="3533171"/>
            <a:ext cx="3784922" cy="40222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54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C9E40-59FD-44B1-B57E-641CFFD53E5B}"/>
              </a:ext>
            </a:extLst>
          </p:cNvPr>
          <p:cNvPicPr>
            <a:picLocks noChangeAspect="1"/>
          </p:cNvPicPr>
          <p:nvPr/>
        </p:nvPicPr>
        <p:blipFill>
          <a:blip r:embed="rId3"/>
          <a:stretch>
            <a:fillRect/>
          </a:stretch>
        </p:blipFill>
        <p:spPr>
          <a:xfrm>
            <a:off x="555585" y="42783"/>
            <a:ext cx="11636415" cy="6772433"/>
          </a:xfrm>
          <a:prstGeom prst="rect">
            <a:avLst/>
          </a:prstGeom>
        </p:spPr>
      </p:pic>
      <p:sp>
        <p:nvSpPr>
          <p:cNvPr id="3" name="Oval 2">
            <a:extLst>
              <a:ext uri="{FF2B5EF4-FFF2-40B4-BE49-F238E27FC236}">
                <a16:creationId xmlns:a16="http://schemas.microsoft.com/office/drawing/2014/main" id="{659D14CE-0462-4E34-9192-2F82EFA39A6B}"/>
              </a:ext>
            </a:extLst>
          </p:cNvPr>
          <p:cNvSpPr/>
          <p:nvPr/>
        </p:nvSpPr>
        <p:spPr>
          <a:xfrm>
            <a:off x="0" y="42783"/>
            <a:ext cx="3105421" cy="3997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EDCA7A6-EC2F-4D9F-A9E8-F484F88AEEEA}"/>
              </a:ext>
            </a:extLst>
          </p:cNvPr>
          <p:cNvSpPr/>
          <p:nvPr/>
        </p:nvSpPr>
        <p:spPr>
          <a:xfrm>
            <a:off x="7253923" y="2401279"/>
            <a:ext cx="1021976" cy="3303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72C6617-AD11-4D84-AC53-F1E3E35BA023}"/>
              </a:ext>
            </a:extLst>
          </p:cNvPr>
          <p:cNvSpPr/>
          <p:nvPr/>
        </p:nvSpPr>
        <p:spPr>
          <a:xfrm>
            <a:off x="2382910" y="6484870"/>
            <a:ext cx="1021976" cy="3303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498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RESGUID" val="c2f24fe1-f201-4461-aa09-a5f03eb73951"/>
</p:tagLst>
</file>

<file path=ppt/theme/theme1.xml><?xml version="1.0" encoding="utf-8"?>
<a:theme xmlns:a="http://schemas.openxmlformats.org/drawingml/2006/main" name="1_Office Theme">
  <a:themeElements>
    <a:clrScheme name="NPAIHBred">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2" id="{2F32991F-D188-4C90-868E-204BF0821A43}" vid="{F1BC5351-9DD1-4769-A66A-93C02AAFA0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5410</TotalTime>
  <Words>1361</Words>
  <Application>Microsoft Office PowerPoint</Application>
  <PresentationFormat>Widescreen</PresentationFormat>
  <Paragraphs>54</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Gill Sans</vt:lpstr>
      <vt:lpstr>Gill Sans Nova Book</vt:lpstr>
      <vt:lpstr>Gill Sans Nova Light</vt:lpstr>
      <vt:lpstr>Gill Sans Nova Medium</vt:lpstr>
      <vt:lpstr>1_Office Theme</vt:lpstr>
      <vt:lpstr>Using the FARS FIRST tool to map fatal crashes</vt:lpstr>
      <vt:lpstr>List of clicks to map fatal crashes on Reservations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Quick list of clicks to make the CDC WONDER graph</dc:title>
  <dc:creator>Meena Patil</dc:creator>
  <cp:lastModifiedBy>Meena Patil</cp:lastModifiedBy>
  <cp:revision>73</cp:revision>
  <dcterms:created xsi:type="dcterms:W3CDTF">2022-11-22T17:12:47Z</dcterms:created>
  <dcterms:modified xsi:type="dcterms:W3CDTF">2022-12-19T17:12:54Z</dcterms:modified>
</cp:coreProperties>
</file>