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1855" r:id="rId2"/>
    <p:sldId id="1856" r:id="rId3"/>
    <p:sldId id="1857" r:id="rId4"/>
    <p:sldId id="1864" r:id="rId5"/>
    <p:sldId id="1865" r:id="rId6"/>
    <p:sldId id="1858" r:id="rId7"/>
    <p:sldId id="1859" r:id="rId8"/>
    <p:sldId id="1860" r:id="rId9"/>
    <p:sldId id="1861" r:id="rId10"/>
    <p:sldId id="1862" r:id="rId11"/>
    <p:sldId id="1863"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Whiting" initials="OW" lastIdx="1" clrIdx="0">
    <p:extLst>
      <p:ext uri="{19B8F6BF-5375-455C-9EA6-DF929625EA0E}">
        <p15:presenceInfo xmlns:p15="http://schemas.microsoft.com/office/powerpoint/2012/main" userId="S-1-5-21-1390067357-616249376-682003330-10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A2"/>
    <a:srgbClr val="9B3E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74200" autoAdjust="0"/>
  </p:normalViewPr>
  <p:slideViewPr>
    <p:cSldViewPr snapToGrid="0" snapToObjects="1">
      <p:cViewPr varScale="1">
        <p:scale>
          <a:sx n="62" d="100"/>
          <a:sy n="62" d="100"/>
        </p:scale>
        <p:origin x="1066" y="48"/>
      </p:cViewPr>
      <p:guideLst/>
    </p:cSldViewPr>
  </p:slideViewPr>
  <p:notesTextViewPr>
    <p:cViewPr>
      <p:scale>
        <a:sx n="1" d="1"/>
        <a:sy n="1" d="1"/>
      </p:scale>
      <p:origin x="0" y="0"/>
    </p:cViewPr>
  </p:notesTextViewPr>
  <p:notesViewPr>
    <p:cSldViewPr snapToGrid="0" snapToObjects="1">
      <p:cViewPr varScale="1">
        <p:scale>
          <a:sx n="90" d="100"/>
          <a:sy n="90" d="100"/>
        </p:scale>
        <p:origin x="46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A0E37-3DC5-414B-8108-AE2098369ABD}"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2540F-4AA7-4584-B8B1-2361E3D878AD}" type="slidenum">
              <a:rPr lang="en-US" smtClean="0"/>
              <a:t>‹#›</a:t>
            </a:fld>
            <a:endParaRPr lang="en-US"/>
          </a:p>
        </p:txBody>
      </p:sp>
    </p:spTree>
    <p:extLst>
      <p:ext uri="{BB962C8B-B14F-4D97-AF65-F5344CB8AC3E}">
        <p14:creationId xmlns:p14="http://schemas.microsoft.com/office/powerpoint/2010/main" val="136566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injury/wisqars/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transportationsafety/native/factshee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Go to the website : </a:t>
            </a:r>
            <a:r>
              <a:rPr lang="en-US" dirty="0">
                <a:hlinkClick r:id="rId3"/>
              </a:rPr>
              <a:t>https://www.cdc.gov/injury/wisqars/index.html</a:t>
            </a:r>
            <a:r>
              <a:rPr lang="en-US" dirty="0"/>
              <a:t> .</a:t>
            </a:r>
            <a:r>
              <a:rPr lang="en-US" sz="1200" b="0" i="0" kern="1200" dirty="0">
                <a:solidFill>
                  <a:schemeClr val="tx1"/>
                </a:solidFill>
                <a:effectLst/>
                <a:latin typeface="+mn-lt"/>
                <a:ea typeface="+mn-ea"/>
                <a:cs typeface="+mn-cs"/>
              </a:rPr>
              <a:t>The home screen will look like this. Click on Fatal injury and Violence Data Box. </a:t>
            </a:r>
          </a:p>
          <a:p>
            <a:endParaRPr lang="en-US" dirty="0"/>
          </a:p>
        </p:txBody>
      </p:sp>
      <p:sp>
        <p:nvSpPr>
          <p:cNvPr id="4" name="Slide Number Placeholder 3"/>
          <p:cNvSpPr>
            <a:spLocks noGrp="1"/>
          </p:cNvSpPr>
          <p:nvPr>
            <p:ph type="sldNum" sz="quarter" idx="5"/>
          </p:nvPr>
        </p:nvSpPr>
        <p:spPr/>
        <p:txBody>
          <a:bodyPr/>
          <a:lstStyle/>
          <a:p>
            <a:fld id="{2C72540F-4AA7-4584-B8B1-2361E3D878AD}" type="slidenum">
              <a:rPr lang="en-US" smtClean="0"/>
              <a:t>2</a:t>
            </a:fld>
            <a:endParaRPr lang="en-US"/>
          </a:p>
        </p:txBody>
      </p:sp>
    </p:spTree>
    <p:extLst>
      <p:ext uri="{BB962C8B-B14F-4D97-AF65-F5344CB8AC3E}">
        <p14:creationId xmlns:p14="http://schemas.microsoft.com/office/powerpoint/2010/main" val="3665324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example, we compared unintentional motor vehicle traffic occupant deaths over a twenty year period for children age 0-8 of all races in Oregon. You can see that 13 AI/AN children and 86 White children died from motor vehicle crashes during this time period. Look at the crude rate in the right-hand column and notice that this is around five times the rate of the  white population. Since the death counts are fewer than 10 for Black and Asians they are suppressed. You can download the data in excel using the link at on the </a:t>
            </a:r>
            <a:r>
              <a:rPr lang="en-US" sz="1200" b="0" i="0" kern="1200">
                <a:solidFill>
                  <a:schemeClr val="tx1"/>
                </a:solidFill>
                <a:effectLst/>
                <a:latin typeface="+mn-lt"/>
                <a:ea typeface="+mn-ea"/>
                <a:cs typeface="+mn-cs"/>
              </a:rPr>
              <a:t>left side.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Centers for Disease Control and Prevention have published a fact sheet on motor vehicle injuries among American Indians and Alaska Natives using WISQARS data. It’s a great reference if you’re looking for motor vehicle fatality statistics and risk factors for American Indians nationwide. Click here for the Tribal Road Safety fact sheet: </a:t>
            </a:r>
            <a:r>
              <a:rPr lang="en-US" sz="1200" dirty="0">
                <a:hlinkClick r:id="rId3"/>
              </a:rPr>
              <a:t>https://www.cdc.gov/transportationsafety/native/factsheet.html</a:t>
            </a:r>
            <a:endParaRPr lang="en-US" sz="1200" dirty="0"/>
          </a:p>
          <a:p>
            <a:endParaRPr lang="en-US" dirty="0"/>
          </a:p>
        </p:txBody>
      </p:sp>
      <p:sp>
        <p:nvSpPr>
          <p:cNvPr id="4" name="Slide Number Placeholder 3"/>
          <p:cNvSpPr>
            <a:spLocks noGrp="1"/>
          </p:cNvSpPr>
          <p:nvPr>
            <p:ph type="sldNum" sz="quarter" idx="5"/>
          </p:nvPr>
        </p:nvSpPr>
        <p:spPr/>
        <p:txBody>
          <a:bodyPr/>
          <a:lstStyle/>
          <a:p>
            <a:fld id="{2C72540F-4AA7-4584-B8B1-2361E3D878AD}" type="slidenum">
              <a:rPr lang="en-US" smtClean="0"/>
              <a:t>11</a:t>
            </a:fld>
            <a:endParaRPr lang="en-US"/>
          </a:p>
        </p:txBody>
      </p:sp>
    </p:spTree>
    <p:extLst>
      <p:ext uri="{BB962C8B-B14F-4D97-AF65-F5344CB8AC3E}">
        <p14:creationId xmlns:p14="http://schemas.microsoft.com/office/powerpoint/2010/main" val="155057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this page you have options to create data visualizations tailored to your needs by clicking on Fatal Injury Data Visualization Explore box. You can also download fatal injury data to create charts on your own using excel or other tools of your choice. </a:t>
            </a:r>
          </a:p>
          <a:p>
            <a:r>
              <a:rPr lang="en-US" sz="1200" b="0" i="0" kern="1200" dirty="0">
                <a:solidFill>
                  <a:schemeClr val="tx1"/>
                </a:solidFill>
                <a:effectLst/>
                <a:latin typeface="+mn-lt"/>
                <a:ea typeface="+mn-ea"/>
                <a:cs typeface="+mn-cs"/>
              </a:rPr>
              <a:t>Here I am going to show steps involved in accessing American Indian Motor Vehicle fatalities in Oregon. Click on “</a:t>
            </a:r>
            <a:r>
              <a:rPr lang="en-US" sz="1200" b="1" i="0" kern="1200" dirty="0">
                <a:solidFill>
                  <a:schemeClr val="tx1"/>
                </a:solidFill>
                <a:effectLst/>
                <a:latin typeface="+mn-lt"/>
                <a:ea typeface="+mn-ea"/>
                <a:cs typeface="+mn-cs"/>
              </a:rPr>
              <a:t>Fatal Injury Reports 1981-2020</a:t>
            </a:r>
            <a:r>
              <a:rPr lang="en-US" sz="1200" b="0" i="0" kern="1200" dirty="0">
                <a:solidFill>
                  <a:schemeClr val="tx1"/>
                </a:solidFill>
                <a:effectLst/>
                <a:latin typeface="+mn-lt"/>
                <a:ea typeface="+mn-ea"/>
                <a:cs typeface="+mn-cs"/>
              </a:rPr>
              <a:t>” box.  This box shows the currently available data, which here is until 2020. </a:t>
            </a:r>
            <a:endParaRPr lang="en-US" b="0" dirty="0"/>
          </a:p>
        </p:txBody>
      </p:sp>
      <p:sp>
        <p:nvSpPr>
          <p:cNvPr id="4" name="Slide Number Placeholder 3"/>
          <p:cNvSpPr>
            <a:spLocks noGrp="1"/>
          </p:cNvSpPr>
          <p:nvPr>
            <p:ph type="sldNum" sz="quarter" idx="5"/>
          </p:nvPr>
        </p:nvSpPr>
        <p:spPr/>
        <p:txBody>
          <a:bodyPr/>
          <a:lstStyle/>
          <a:p>
            <a:fld id="{2C72540F-4AA7-4584-B8B1-2361E3D878AD}" type="slidenum">
              <a:rPr lang="en-US" smtClean="0"/>
              <a:t>3</a:t>
            </a:fld>
            <a:endParaRPr lang="en-US"/>
          </a:p>
        </p:txBody>
      </p:sp>
    </p:spTree>
    <p:extLst>
      <p:ext uri="{BB962C8B-B14F-4D97-AF65-F5344CB8AC3E}">
        <p14:creationId xmlns:p14="http://schemas.microsoft.com/office/powerpoint/2010/main" val="423443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we are looking for Oregon state data, under “</a:t>
            </a:r>
            <a:r>
              <a:rPr lang="en-US" sz="1200" b="1" i="0" kern="1200" dirty="0">
                <a:solidFill>
                  <a:schemeClr val="tx1"/>
                </a:solidFill>
                <a:effectLst/>
                <a:latin typeface="+mn-lt"/>
                <a:ea typeface="+mn-ea"/>
                <a:cs typeface="+mn-cs"/>
              </a:rPr>
              <a:t>Fatal Injury Reports, National, Regional, and States, 1999-2020</a:t>
            </a:r>
            <a:r>
              <a:rPr lang="en-US" sz="1200" b="0" i="0" kern="1200" dirty="0">
                <a:solidFill>
                  <a:schemeClr val="tx1"/>
                </a:solidFill>
                <a:effectLst/>
                <a:latin typeface="+mn-lt"/>
                <a:ea typeface="+mn-ea"/>
                <a:cs typeface="+mn-cs"/>
              </a:rPr>
              <a:t>” section click on “</a:t>
            </a:r>
            <a:r>
              <a:rPr lang="en-US" sz="1200" b="1" i="0" kern="1200" dirty="0">
                <a:solidFill>
                  <a:schemeClr val="tx1"/>
                </a:solidFill>
                <a:effectLst/>
                <a:latin typeface="+mn-lt"/>
                <a:ea typeface="+mn-ea"/>
                <a:cs typeface="+mn-cs"/>
              </a:rPr>
              <a:t>1999-2020 (ICD-10), National and Regional and State (Restricted)”.</a:t>
            </a:r>
            <a:endParaRPr lang="en-US" b="1" dirty="0"/>
          </a:p>
        </p:txBody>
      </p:sp>
      <p:sp>
        <p:nvSpPr>
          <p:cNvPr id="4" name="Slide Number Placeholder 3"/>
          <p:cNvSpPr>
            <a:spLocks noGrp="1"/>
          </p:cNvSpPr>
          <p:nvPr>
            <p:ph type="sldNum" sz="quarter" idx="5"/>
          </p:nvPr>
        </p:nvSpPr>
        <p:spPr/>
        <p:txBody>
          <a:bodyPr/>
          <a:lstStyle/>
          <a:p>
            <a:fld id="{2C72540F-4AA7-4584-B8B1-2361E3D878AD}" type="slidenum">
              <a:rPr lang="en-US" smtClean="0"/>
              <a:t>4</a:t>
            </a:fld>
            <a:endParaRPr lang="en-US"/>
          </a:p>
        </p:txBody>
      </p:sp>
    </p:spTree>
    <p:extLst>
      <p:ext uri="{BB962C8B-B14F-4D97-AF65-F5344CB8AC3E}">
        <p14:creationId xmlns:p14="http://schemas.microsoft.com/office/powerpoint/2010/main" val="371400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Scroll to the bottom and click “</a:t>
            </a:r>
            <a:r>
              <a:rPr lang="en-US" sz="1200" b="1" i="0" kern="1200" dirty="0">
                <a:solidFill>
                  <a:schemeClr val="tx1"/>
                </a:solidFill>
                <a:effectLst/>
                <a:latin typeface="+mn-lt"/>
                <a:ea typeface="+mn-ea"/>
                <a:cs typeface="+mn-cs"/>
              </a:rPr>
              <a:t>I agree</a:t>
            </a:r>
            <a:r>
              <a:rPr lang="en-US" sz="1200" b="0" i="0" kern="1200" dirty="0">
                <a:solidFill>
                  <a:schemeClr val="tx1"/>
                </a:solidFill>
                <a:effectLst/>
                <a:latin typeface="+mn-lt"/>
                <a:ea typeface="+mn-ea"/>
                <a:cs typeface="+mn-cs"/>
              </a:rPr>
              <a:t>” to the terms of use of the data.</a:t>
            </a:r>
            <a:endParaRPr lang="en-US" dirty="0"/>
          </a:p>
        </p:txBody>
      </p:sp>
      <p:sp>
        <p:nvSpPr>
          <p:cNvPr id="4" name="Slide Number Placeholder 3"/>
          <p:cNvSpPr>
            <a:spLocks noGrp="1"/>
          </p:cNvSpPr>
          <p:nvPr>
            <p:ph type="sldNum" sz="quarter" idx="5"/>
          </p:nvPr>
        </p:nvSpPr>
        <p:spPr/>
        <p:txBody>
          <a:bodyPr/>
          <a:lstStyle/>
          <a:p>
            <a:fld id="{2C72540F-4AA7-4584-B8B1-2361E3D878AD}" type="slidenum">
              <a:rPr lang="en-US" smtClean="0"/>
              <a:t>5</a:t>
            </a:fld>
            <a:endParaRPr lang="en-US"/>
          </a:p>
        </p:txBody>
      </p:sp>
    </p:spTree>
    <p:extLst>
      <p:ext uri="{BB962C8B-B14F-4D97-AF65-F5344CB8AC3E}">
        <p14:creationId xmlns:p14="http://schemas.microsoft.com/office/powerpoint/2010/main" val="21200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In this section you have many options, first you can choose intent or manner of injury, and then have options for various “</a:t>
            </a:r>
            <a:r>
              <a:rPr lang="en-US" sz="1200" b="1" i="0" kern="1200" dirty="0">
                <a:solidFill>
                  <a:schemeClr val="tx1"/>
                </a:solidFill>
                <a:effectLst/>
                <a:latin typeface="+mn-lt"/>
                <a:ea typeface="+mn-ea"/>
                <a:cs typeface="+mn-cs"/>
              </a:rPr>
              <a:t>Cause or Mechanism of injury</a:t>
            </a:r>
            <a:r>
              <a:rPr lang="en-US" sz="1200" b="0" i="0" kern="1200" dirty="0">
                <a:solidFill>
                  <a:schemeClr val="tx1"/>
                </a:solidFill>
                <a:effectLst/>
                <a:latin typeface="+mn-lt"/>
                <a:ea typeface="+mn-ea"/>
                <a:cs typeface="+mn-cs"/>
              </a:rPr>
              <a:t>”. We will focus on “</a:t>
            </a:r>
            <a:r>
              <a:rPr lang="en-US" sz="1200" b="1" i="0" kern="1200" dirty="0">
                <a:solidFill>
                  <a:schemeClr val="tx1"/>
                </a:solidFill>
                <a:effectLst/>
                <a:latin typeface="+mn-lt"/>
                <a:ea typeface="+mn-ea"/>
                <a:cs typeface="+mn-cs"/>
              </a:rPr>
              <a:t>Transportation –Related</a:t>
            </a:r>
            <a:r>
              <a:rPr lang="en-US" sz="1200" b="0" i="0" kern="1200" dirty="0">
                <a:solidFill>
                  <a:schemeClr val="tx1"/>
                </a:solidFill>
                <a:effectLst/>
                <a:latin typeface="+mn-lt"/>
                <a:ea typeface="+mn-ea"/>
                <a:cs typeface="+mn-cs"/>
              </a:rPr>
              <a:t>” section, you can select all motor vehicle traffic or individual categories of traffic fatalities such as occupant or pedestrian etc. We are going to choose “</a:t>
            </a:r>
            <a:r>
              <a:rPr lang="en-US" sz="1200" b="1" i="0" kern="1200" dirty="0">
                <a:solidFill>
                  <a:schemeClr val="tx1"/>
                </a:solidFill>
                <a:effectLst/>
                <a:latin typeface="+mn-lt"/>
                <a:ea typeface="+mn-ea"/>
                <a:cs typeface="+mn-cs"/>
              </a:rPr>
              <a:t>unintentional</a:t>
            </a:r>
            <a:r>
              <a:rPr lang="en-US" sz="1200" b="0" i="0" kern="1200" dirty="0">
                <a:solidFill>
                  <a:schemeClr val="tx1"/>
                </a:solidFill>
                <a:effectLst/>
                <a:latin typeface="+mn-lt"/>
                <a:ea typeface="+mn-ea"/>
                <a:cs typeface="+mn-cs"/>
              </a:rPr>
              <a:t>” option at the top and then click on “occupant” option on the right.</a:t>
            </a:r>
          </a:p>
          <a:p>
            <a:endParaRPr lang="en-US" dirty="0"/>
          </a:p>
        </p:txBody>
      </p:sp>
      <p:sp>
        <p:nvSpPr>
          <p:cNvPr id="4" name="Slide Number Placeholder 3"/>
          <p:cNvSpPr>
            <a:spLocks noGrp="1"/>
          </p:cNvSpPr>
          <p:nvPr>
            <p:ph type="sldNum" sz="quarter" idx="5"/>
          </p:nvPr>
        </p:nvSpPr>
        <p:spPr/>
        <p:txBody>
          <a:bodyPr/>
          <a:lstStyle/>
          <a:p>
            <a:fld id="{2C72540F-4AA7-4584-B8B1-2361E3D878AD}" type="slidenum">
              <a:rPr lang="en-US" smtClean="0"/>
              <a:t>6</a:t>
            </a:fld>
            <a:endParaRPr lang="en-US"/>
          </a:p>
        </p:txBody>
      </p:sp>
    </p:spTree>
    <p:extLst>
      <p:ext uri="{BB962C8B-B14F-4D97-AF65-F5344CB8AC3E}">
        <p14:creationId xmlns:p14="http://schemas.microsoft.com/office/powerpoint/2010/main" val="822509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under “</a:t>
            </a:r>
            <a:r>
              <a:rPr lang="en-US" b="1" dirty="0"/>
              <a:t>Census Region/State</a:t>
            </a:r>
            <a:r>
              <a:rPr lang="en-US" dirty="0"/>
              <a:t>” using the drop down menu choose Oregon. </a:t>
            </a:r>
            <a:r>
              <a:rPr lang="en-US" sz="1200" b="0" i="0" kern="1200" dirty="0">
                <a:solidFill>
                  <a:schemeClr val="tx1"/>
                </a:solidFill>
                <a:effectLst/>
                <a:latin typeface="+mn-lt"/>
                <a:ea typeface="+mn-ea"/>
                <a:cs typeface="+mn-cs"/>
              </a:rPr>
              <a:t>WISQARS does not report numbers less than 10 to protect the identity of the deceased. Luckily, motor vehicle fatalities are a rare enough event that you will need multiple years of data to find more than 10 fatalities, especially if you restrict it to young children.</a:t>
            </a:r>
            <a:r>
              <a:rPr lang="en-US" dirty="0"/>
              <a:t> Using the drop down menu for “</a:t>
            </a:r>
            <a:r>
              <a:rPr lang="en-US" b="1" dirty="0"/>
              <a:t>Year(s) of Report</a:t>
            </a:r>
            <a:r>
              <a:rPr lang="en-US" dirty="0"/>
              <a:t>” select 2000-2020.  Next select American Indian/Alaska Natives under “</a:t>
            </a:r>
            <a:r>
              <a:rPr lang="en-US" b="1" dirty="0"/>
              <a:t>Race</a:t>
            </a:r>
            <a:r>
              <a:rPr lang="en-US" dirty="0"/>
              <a:t>” option.</a:t>
            </a:r>
          </a:p>
        </p:txBody>
      </p:sp>
      <p:sp>
        <p:nvSpPr>
          <p:cNvPr id="4" name="Slide Number Placeholder 3"/>
          <p:cNvSpPr>
            <a:spLocks noGrp="1"/>
          </p:cNvSpPr>
          <p:nvPr>
            <p:ph type="sldNum" sz="quarter" idx="5"/>
          </p:nvPr>
        </p:nvSpPr>
        <p:spPr/>
        <p:txBody>
          <a:bodyPr/>
          <a:lstStyle/>
          <a:p>
            <a:fld id="{2C72540F-4AA7-4584-B8B1-2361E3D878AD}" type="slidenum">
              <a:rPr lang="en-US" smtClean="0"/>
              <a:t>7</a:t>
            </a:fld>
            <a:endParaRPr lang="en-US"/>
          </a:p>
        </p:txBody>
      </p:sp>
    </p:spTree>
    <p:extLst>
      <p:ext uri="{BB962C8B-B14F-4D97-AF65-F5344CB8AC3E}">
        <p14:creationId xmlns:p14="http://schemas.microsoft.com/office/powerpoint/2010/main" val="241270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Here we have several options for age categories; all ages or default age groups or custom ranges. </a:t>
            </a:r>
            <a:r>
              <a:rPr lang="en-US" sz="1200" b="0" i="0" kern="1200" dirty="0">
                <a:solidFill>
                  <a:schemeClr val="tx1"/>
                </a:solidFill>
                <a:effectLst/>
                <a:latin typeface="+mn-lt"/>
                <a:ea typeface="+mn-ea"/>
                <a:cs typeface="+mn-cs"/>
              </a:rPr>
              <a:t>For child motor vehicle fatalities, under “</a:t>
            </a:r>
            <a:r>
              <a:rPr lang="en-US" sz="1200" b="1" i="0" kern="1200" dirty="0">
                <a:solidFill>
                  <a:schemeClr val="tx1"/>
                </a:solidFill>
                <a:effectLst/>
                <a:latin typeface="+mn-lt"/>
                <a:ea typeface="+mn-ea"/>
                <a:cs typeface="+mn-cs"/>
              </a:rPr>
              <a:t>Custom Age Range</a:t>
            </a:r>
            <a:r>
              <a:rPr lang="en-US" sz="1200" b="0" i="0" kern="1200" dirty="0">
                <a:solidFill>
                  <a:schemeClr val="tx1"/>
                </a:solidFill>
                <a:effectLst/>
                <a:latin typeface="+mn-lt"/>
                <a:ea typeface="+mn-ea"/>
                <a:cs typeface="+mn-cs"/>
              </a:rPr>
              <a:t>” select the age range of interest. To match the minimum recommended ages to use child safety seats, select </a:t>
            </a:r>
            <a:r>
              <a:rPr lang="en-US" sz="1200" b="1" i="0" kern="1200" dirty="0">
                <a:solidFill>
                  <a:schemeClr val="tx1"/>
                </a:solidFill>
                <a:effectLst/>
                <a:latin typeface="+mn-lt"/>
                <a:ea typeface="+mn-ea"/>
                <a:cs typeface="+mn-cs"/>
              </a:rPr>
              <a:t>“&lt;1” to “8</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Because we are requesting a specific age group, it does not matter if you click “No Age-Adjusting Requested” or “Use 2000 as the standard year.” The results will be the same. </a:t>
            </a:r>
          </a:p>
          <a:p>
            <a:pPr fontAlgn="base"/>
            <a:r>
              <a:rPr lang="en-US" sz="1200" b="0" i="0" kern="1200" dirty="0">
                <a:solidFill>
                  <a:schemeClr val="tx1"/>
                </a:solidFill>
                <a:effectLst/>
                <a:latin typeface="+mn-lt"/>
                <a:ea typeface="+mn-ea"/>
                <a:cs typeface="+mn-cs"/>
              </a:rPr>
              <a:t>Click “Submit Request.”</a:t>
            </a:r>
          </a:p>
        </p:txBody>
      </p:sp>
      <p:sp>
        <p:nvSpPr>
          <p:cNvPr id="4" name="Slide Number Placeholder 3"/>
          <p:cNvSpPr>
            <a:spLocks noGrp="1"/>
          </p:cNvSpPr>
          <p:nvPr>
            <p:ph type="sldNum" sz="quarter" idx="5"/>
          </p:nvPr>
        </p:nvSpPr>
        <p:spPr/>
        <p:txBody>
          <a:bodyPr/>
          <a:lstStyle/>
          <a:p>
            <a:fld id="{2C72540F-4AA7-4584-B8B1-2361E3D878AD}" type="slidenum">
              <a:rPr lang="en-US" smtClean="0"/>
              <a:t>8</a:t>
            </a:fld>
            <a:endParaRPr lang="en-US"/>
          </a:p>
        </p:txBody>
      </p:sp>
    </p:spTree>
    <p:extLst>
      <p:ext uri="{BB962C8B-B14F-4D97-AF65-F5344CB8AC3E}">
        <p14:creationId xmlns:p14="http://schemas.microsoft.com/office/powerpoint/2010/main" val="280147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box shows </a:t>
            </a:r>
            <a:r>
              <a:rPr lang="en-US" sz="1200" b="0" i="0" kern="1200" dirty="0">
                <a:solidFill>
                  <a:schemeClr val="tx1"/>
                </a:solidFill>
                <a:effectLst/>
                <a:latin typeface="+mn-lt"/>
                <a:ea typeface="+mn-ea"/>
                <a:cs typeface="+mn-cs"/>
              </a:rPr>
              <a:t>13 American Indian children ages 0-8 who were occupants died in unintentional motor vehicle crashes in the state of Oregon</a:t>
            </a:r>
            <a:r>
              <a:rPr lang="en-US" dirty="0"/>
              <a:t> between 2000-2020. In addition, shows total AI/AN population during that same time period and the crude Rate per 100,000 population, which is estimated as total occupant deaths divided by total population calculated for 100,000 populations. </a:t>
            </a:r>
          </a:p>
        </p:txBody>
      </p:sp>
      <p:sp>
        <p:nvSpPr>
          <p:cNvPr id="4" name="Slide Number Placeholder 3"/>
          <p:cNvSpPr>
            <a:spLocks noGrp="1"/>
          </p:cNvSpPr>
          <p:nvPr>
            <p:ph type="sldNum" sz="quarter" idx="5"/>
          </p:nvPr>
        </p:nvSpPr>
        <p:spPr/>
        <p:txBody>
          <a:bodyPr/>
          <a:lstStyle/>
          <a:p>
            <a:fld id="{2C72540F-4AA7-4584-B8B1-2361E3D878AD}" type="slidenum">
              <a:rPr lang="en-US" smtClean="0"/>
              <a:t>9</a:t>
            </a:fld>
            <a:endParaRPr lang="en-US"/>
          </a:p>
        </p:txBody>
      </p:sp>
    </p:spTree>
    <p:extLst>
      <p:ext uri="{BB962C8B-B14F-4D97-AF65-F5344CB8AC3E}">
        <p14:creationId xmlns:p14="http://schemas.microsoft.com/office/powerpoint/2010/main" val="6214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To compare motor vehicle fatalities across race, in the “</a:t>
            </a:r>
            <a:r>
              <a:rPr lang="en-US" sz="1200" b="1" i="0" kern="1200" dirty="0">
                <a:solidFill>
                  <a:schemeClr val="tx1"/>
                </a:solidFill>
                <a:effectLst/>
                <a:latin typeface="+mn-lt"/>
                <a:ea typeface="+mn-ea"/>
                <a:cs typeface="+mn-cs"/>
              </a:rPr>
              <a:t>Select specific options</a:t>
            </a:r>
            <a:r>
              <a:rPr lang="en-US" sz="1200" b="0" i="0" kern="1200" dirty="0">
                <a:solidFill>
                  <a:schemeClr val="tx1"/>
                </a:solidFill>
                <a:effectLst/>
                <a:latin typeface="+mn-lt"/>
                <a:ea typeface="+mn-ea"/>
                <a:cs typeface="+mn-cs"/>
              </a:rPr>
              <a:t>” section, select your region or state, the years of report, and under “</a:t>
            </a:r>
            <a:r>
              <a:rPr lang="en-US" sz="1200" b="1" i="0" kern="1200" dirty="0">
                <a:solidFill>
                  <a:schemeClr val="tx1"/>
                </a:solidFill>
                <a:effectLst/>
                <a:latin typeface="+mn-lt"/>
                <a:ea typeface="+mn-ea"/>
                <a:cs typeface="+mn-cs"/>
              </a:rPr>
              <a:t>Race</a:t>
            </a:r>
            <a:r>
              <a:rPr lang="en-US" sz="1200" b="0" i="0" kern="1200" dirty="0">
                <a:solidFill>
                  <a:schemeClr val="tx1"/>
                </a:solidFill>
                <a:effectLst/>
                <a:latin typeface="+mn-lt"/>
                <a:ea typeface="+mn-ea"/>
                <a:cs typeface="+mn-cs"/>
              </a:rPr>
              <a:t>” select “All Races.”</a:t>
            </a:r>
          </a:p>
          <a:p>
            <a:pPr fontAlgn="base"/>
            <a:r>
              <a:rPr lang="en-US" sz="1200" b="0" i="0" kern="1200" dirty="0">
                <a:solidFill>
                  <a:schemeClr val="tx1"/>
                </a:solidFill>
                <a:effectLst/>
                <a:latin typeface="+mn-lt"/>
                <a:ea typeface="+mn-ea"/>
                <a:cs typeface="+mn-cs"/>
              </a:rPr>
              <a:t>Under “</a:t>
            </a:r>
            <a:r>
              <a:rPr lang="en-US" sz="1200" b="1" i="0" kern="1200" dirty="0">
                <a:solidFill>
                  <a:schemeClr val="tx1"/>
                </a:solidFill>
                <a:effectLst/>
                <a:latin typeface="+mn-lt"/>
                <a:ea typeface="+mn-ea"/>
                <a:cs typeface="+mn-cs"/>
              </a:rPr>
              <a:t>Advanced Options</a:t>
            </a:r>
            <a:r>
              <a:rPr lang="en-US" sz="1200" b="0" i="0" kern="1200" dirty="0">
                <a:solidFill>
                  <a:schemeClr val="tx1"/>
                </a:solidFill>
                <a:effectLst/>
                <a:latin typeface="+mn-lt"/>
                <a:ea typeface="+mn-ea"/>
                <a:cs typeface="+mn-cs"/>
              </a:rPr>
              <a:t>,” select your age range of interest. If you are making comparisons for all ages across races, use age adjusting. Because we are requesting data for a specific age group in this example, age-adjusting is irrelevant. Under “</a:t>
            </a:r>
            <a:r>
              <a:rPr lang="en-US" sz="1200" b="1" i="0" kern="1200" dirty="0">
                <a:solidFill>
                  <a:schemeClr val="tx1"/>
                </a:solidFill>
                <a:effectLst/>
                <a:latin typeface="+mn-lt"/>
                <a:ea typeface="+mn-ea"/>
                <a:cs typeface="+mn-cs"/>
              </a:rPr>
              <a:t>Select output groups</a:t>
            </a:r>
            <a:r>
              <a:rPr lang="en-US" sz="1200" b="0" i="0" kern="1200" dirty="0">
                <a:solidFill>
                  <a:schemeClr val="tx1"/>
                </a:solidFill>
                <a:effectLst/>
                <a:latin typeface="+mn-lt"/>
                <a:ea typeface="+mn-ea"/>
                <a:cs typeface="+mn-cs"/>
              </a:rPr>
              <a:t>” select “Race.” Click “</a:t>
            </a:r>
            <a:r>
              <a:rPr lang="en-US" sz="1200" b="1" i="0" kern="1200" dirty="0">
                <a:solidFill>
                  <a:schemeClr val="tx1"/>
                </a:solidFill>
                <a:effectLst/>
                <a:latin typeface="+mn-lt"/>
                <a:ea typeface="+mn-ea"/>
                <a:cs typeface="+mn-cs"/>
              </a:rPr>
              <a:t>Submit Request</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C72540F-4AA7-4584-B8B1-2361E3D878AD}" type="slidenum">
              <a:rPr lang="en-US" smtClean="0"/>
              <a:t>10</a:t>
            </a:fld>
            <a:endParaRPr lang="en-US"/>
          </a:p>
        </p:txBody>
      </p:sp>
    </p:spTree>
    <p:extLst>
      <p:ext uri="{BB962C8B-B14F-4D97-AF65-F5344CB8AC3E}">
        <p14:creationId xmlns:p14="http://schemas.microsoft.com/office/powerpoint/2010/main" val="41487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C14-0DC2-7247-B53B-AB8DA02332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27CC7-5E41-2345-B782-F953A3E1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362095-ACD0-8D49-98A0-1AA230135440}"/>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5" name="Footer Placeholder 4">
            <a:extLst>
              <a:ext uri="{FF2B5EF4-FFF2-40B4-BE49-F238E27FC236}">
                <a16:creationId xmlns:a16="http://schemas.microsoft.com/office/drawing/2014/main" id="{A3AE4341-789E-784F-9452-B6902788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88FEC-9DB2-4D48-855F-DE22FB35D5B2}"/>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76898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301D-62C3-8046-9ECB-84AA66F599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27E94-4C5E-864A-A9A0-2CB40CBF53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FFA11-0019-9F4F-8A2A-547168F86C5D}"/>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5" name="Footer Placeholder 4">
            <a:extLst>
              <a:ext uri="{FF2B5EF4-FFF2-40B4-BE49-F238E27FC236}">
                <a16:creationId xmlns:a16="http://schemas.microsoft.com/office/drawing/2014/main" id="{F7377764-4DE4-7749-B66B-4BCD3EDC6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EE194-0280-BF4B-B1D2-E340B7932720}"/>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77217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734D6-9A4A-9D46-9B10-7C1870804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C9750-44E6-5F4C-AF2B-5820738D1A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5E884-4EEF-E34D-8FC3-29F0DF7B6B2E}"/>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5" name="Footer Placeholder 4">
            <a:extLst>
              <a:ext uri="{FF2B5EF4-FFF2-40B4-BE49-F238E27FC236}">
                <a16:creationId xmlns:a16="http://schemas.microsoft.com/office/drawing/2014/main" id="{90DF8720-0C1C-5E4E-B74E-5FC8F54F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301F4-BA2F-C441-87DA-CCCA1534E0B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13890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9FDDB-345E-4641-A0F5-BA813BF3284A}"/>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3" name="Footer Placeholder 2">
            <a:extLst>
              <a:ext uri="{FF2B5EF4-FFF2-40B4-BE49-F238E27FC236}">
                <a16:creationId xmlns:a16="http://schemas.microsoft.com/office/drawing/2014/main" id="{020B0DCE-DC0D-104B-A024-5BD4C11E5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D9F8B-3DA0-6847-BB63-4D5413D894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49664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C06A-89FC-7E49-9AF0-8DDC26DA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2C7AD-382F-2544-9996-3AFD21D173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2131A-27C8-9242-B0F4-2E10ED0FF895}"/>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5" name="Footer Placeholder 4">
            <a:extLst>
              <a:ext uri="{FF2B5EF4-FFF2-40B4-BE49-F238E27FC236}">
                <a16:creationId xmlns:a16="http://schemas.microsoft.com/office/drawing/2014/main" id="{A31BB297-B47D-9941-A862-44C17A71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E2029-9674-4949-A0DB-98DB6D97AF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397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3E50-5DCD-0645-92A7-790E7BC28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239A2-6F95-6A4B-B8D3-D3E03EB71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ED3755-76D9-934F-8D1A-8FC092D6EC94}"/>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5" name="Footer Placeholder 4">
            <a:extLst>
              <a:ext uri="{FF2B5EF4-FFF2-40B4-BE49-F238E27FC236}">
                <a16:creationId xmlns:a16="http://schemas.microsoft.com/office/drawing/2014/main" id="{015C1830-872C-144C-8DEF-AA715FAA2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09D8-DF7F-9B44-9934-C1243B02F421}"/>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54410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848-7D83-7449-99AF-564348B12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6D160-0498-D144-834A-9AAF0D5F8E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3D0E-CE62-B745-B47B-2992928708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0C6983-0EF3-7C45-8548-0624487E06C4}"/>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6" name="Footer Placeholder 5">
            <a:extLst>
              <a:ext uri="{FF2B5EF4-FFF2-40B4-BE49-F238E27FC236}">
                <a16:creationId xmlns:a16="http://schemas.microsoft.com/office/drawing/2014/main" id="{33432289-BDDE-BF45-880F-4726A7DD8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CCE20-0FF8-224B-9D96-1829E7BE4CC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1819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34D-F5A0-6B45-9CA8-5D0C0D766E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C1232-783A-4C47-BDB2-EADB1DA8C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06B8C8-8B66-0249-AF3C-5A2EC0FB91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2ED923-F317-6941-9E02-7892B17BE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43E2B3-51D6-544F-8D55-28A4FB50BE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58492-9D7B-CC4A-9C50-78F037EED591}"/>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8" name="Footer Placeholder 7">
            <a:extLst>
              <a:ext uri="{FF2B5EF4-FFF2-40B4-BE49-F238E27FC236}">
                <a16:creationId xmlns:a16="http://schemas.microsoft.com/office/drawing/2014/main" id="{3E4AD33E-87E8-FE43-A2C9-1520FFD80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9F6A39-A2F4-2D43-AFFD-D8F1D358ABE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39744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458-403D-1749-92F6-BC7E6C96A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115EA-E22B-4742-920E-B4F74F17F626}"/>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4" name="Footer Placeholder 3">
            <a:extLst>
              <a:ext uri="{FF2B5EF4-FFF2-40B4-BE49-F238E27FC236}">
                <a16:creationId xmlns:a16="http://schemas.microsoft.com/office/drawing/2014/main" id="{7D719CC9-3DE4-E946-BB4B-2683D10C0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34238-E32E-5C4D-8CDF-0B7AFA23EB2D}"/>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48092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5A50-A4BF-444A-9065-6A03B7BFD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266D4-0B65-FF46-9F4C-0E97B95C3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3CAF7F-D642-FA41-A423-EE249A5C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F59E2C-5B82-AC4D-96A9-574048E45450}"/>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6" name="Footer Placeholder 5">
            <a:extLst>
              <a:ext uri="{FF2B5EF4-FFF2-40B4-BE49-F238E27FC236}">
                <a16:creationId xmlns:a16="http://schemas.microsoft.com/office/drawing/2014/main" id="{0131A9D8-2E9E-4942-8ECF-C43B7631C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BB12F-66FA-6E48-AF4A-F490F1E2513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79379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0A62-9BC0-1C4C-A1A3-18B6C7225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06BA7-9DD7-1E4C-97B0-B190D5BD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4E6DF-0658-284E-8DA1-7E94D080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42A791-3651-A347-AC87-CA651DDBD9E0}"/>
              </a:ext>
            </a:extLst>
          </p:cNvPr>
          <p:cNvSpPr>
            <a:spLocks noGrp="1"/>
          </p:cNvSpPr>
          <p:nvPr>
            <p:ph type="dt" sz="half" idx="10"/>
          </p:nvPr>
        </p:nvSpPr>
        <p:spPr/>
        <p:txBody>
          <a:bodyPr/>
          <a:lstStyle/>
          <a:p>
            <a:fld id="{31CBB3B4-E2EA-AE43-8E69-B3235240C870}" type="datetimeFigureOut">
              <a:rPr lang="en-US" smtClean="0"/>
              <a:t>12/19/2022</a:t>
            </a:fld>
            <a:endParaRPr lang="en-US"/>
          </a:p>
        </p:txBody>
      </p:sp>
      <p:sp>
        <p:nvSpPr>
          <p:cNvPr id="6" name="Footer Placeholder 5">
            <a:extLst>
              <a:ext uri="{FF2B5EF4-FFF2-40B4-BE49-F238E27FC236}">
                <a16:creationId xmlns:a16="http://schemas.microsoft.com/office/drawing/2014/main" id="{D05D2688-2C2C-BE45-9A04-5308CB5D7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10D97-7BA6-B341-B552-50DA3D05C0A7}"/>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831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334D9-2F0D-5341-A351-8110BB94B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aseline="0" dirty="0">
                <a:latin typeface="Gill Sans Nova Medium" panose="020B0502020204020203" pitchFamily="34" charset="0"/>
              </a:rPr>
              <a:t>Title (Gill Sans Nova Medium)</a:t>
            </a:r>
            <a:endParaRPr lang="en-US" dirty="0"/>
          </a:p>
        </p:txBody>
      </p:sp>
      <p:sp>
        <p:nvSpPr>
          <p:cNvPr id="3" name="Text Placeholder 2">
            <a:extLst>
              <a:ext uri="{FF2B5EF4-FFF2-40B4-BE49-F238E27FC236}">
                <a16:creationId xmlns:a16="http://schemas.microsoft.com/office/drawing/2014/main" id="{A4584A1A-4F2B-654E-895E-49C9B6D3B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(Gill Sans Nova)</a:t>
            </a:r>
          </a:p>
          <a:p>
            <a:pPr lvl="1"/>
            <a:r>
              <a:rPr lang="en-US" dirty="0"/>
              <a:t>Second level (Gill Sans Nova Light)</a:t>
            </a:r>
          </a:p>
        </p:txBody>
      </p:sp>
      <p:sp>
        <p:nvSpPr>
          <p:cNvPr id="4" name="Date Placeholder 3">
            <a:extLst>
              <a:ext uri="{FF2B5EF4-FFF2-40B4-BE49-F238E27FC236}">
                <a16:creationId xmlns:a16="http://schemas.microsoft.com/office/drawing/2014/main" id="{7A9F5EF3-D03B-0F4D-9DDE-580A89BAB147}"/>
              </a:ext>
            </a:extLst>
          </p:cNvPr>
          <p:cNvSpPr>
            <a:spLocks noGrp="1"/>
          </p:cNvSpPr>
          <p:nvPr>
            <p:ph type="dt" sz="half" idx="2"/>
          </p:nvPr>
        </p:nvSpPr>
        <p:spPr>
          <a:xfrm>
            <a:off x="6485238"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BB3B4-E2EA-AE43-8E69-B3235240C870}" type="datetimeFigureOut">
              <a:rPr lang="en-US" smtClean="0"/>
              <a:t>12/19/2022</a:t>
            </a:fld>
            <a:endParaRPr lang="en-US"/>
          </a:p>
        </p:txBody>
      </p:sp>
      <p:sp>
        <p:nvSpPr>
          <p:cNvPr id="5" name="Footer Placeholder 4">
            <a:extLst>
              <a:ext uri="{FF2B5EF4-FFF2-40B4-BE49-F238E27FC236}">
                <a16:creationId xmlns:a16="http://schemas.microsoft.com/office/drawing/2014/main" id="{E5C529F5-03F1-7F49-A487-6C73F0E0AE89}"/>
              </a:ext>
            </a:extLst>
          </p:cNvPr>
          <p:cNvSpPr>
            <a:spLocks noGrp="1"/>
          </p:cNvSpPr>
          <p:nvPr>
            <p:ph type="ftr" sz="quarter" idx="3"/>
          </p:nvPr>
        </p:nvSpPr>
        <p:spPr>
          <a:xfrm>
            <a:off x="5799438"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E2F8C-3D9E-774A-9147-5EA2726CA365}"/>
              </a:ext>
            </a:extLst>
          </p:cNvPr>
          <p:cNvSpPr>
            <a:spLocks noGrp="1"/>
          </p:cNvSpPr>
          <p:nvPr>
            <p:ph type="sldNum" sz="quarter" idx="4"/>
          </p:nvPr>
        </p:nvSpPr>
        <p:spPr>
          <a:xfrm>
            <a:off x="837582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2FC6-BBC3-6A4F-853D-79165857EB18}" type="slidenum">
              <a:rPr lang="en-US" smtClean="0"/>
              <a:t>‹#›</a:t>
            </a:fld>
            <a:endParaRPr lang="en-US"/>
          </a:p>
        </p:txBody>
      </p:sp>
    </p:spTree>
    <p:extLst>
      <p:ext uri="{BB962C8B-B14F-4D97-AF65-F5344CB8AC3E}">
        <p14:creationId xmlns:p14="http://schemas.microsoft.com/office/powerpoint/2010/main" val="427251805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baseline="0">
          <a:solidFill>
            <a:srgbClr val="9B3E01"/>
          </a:solidFill>
          <a:latin typeface="Gill Sans Nova Medium" panose="020B0502020204020203" pitchFamily="34" charset="0"/>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Nova Book" panose="020B050202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ill Sans Nova Light" panose="020B040202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Nova Book" panose="020B050202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dc.gov/injury/wisqars/index.html"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38B2-0D2A-491B-A324-CFEE2D0DB1BD}"/>
              </a:ext>
            </a:extLst>
          </p:cNvPr>
          <p:cNvSpPr>
            <a:spLocks noGrp="1"/>
          </p:cNvSpPr>
          <p:nvPr>
            <p:ph type="title"/>
          </p:nvPr>
        </p:nvSpPr>
        <p:spPr/>
        <p:txBody>
          <a:bodyPr>
            <a:noAutofit/>
          </a:bodyPr>
          <a:lstStyle/>
          <a:p>
            <a:r>
              <a:rPr lang="en-US" sz="3600" dirty="0"/>
              <a:t>Quick steps to access &amp; download data from Web-based Injury Statistics Query and Reporting System (WISQARS) </a:t>
            </a:r>
          </a:p>
        </p:txBody>
      </p:sp>
      <p:sp>
        <p:nvSpPr>
          <p:cNvPr id="3" name="Content Placeholder 2">
            <a:extLst>
              <a:ext uri="{FF2B5EF4-FFF2-40B4-BE49-F238E27FC236}">
                <a16:creationId xmlns:a16="http://schemas.microsoft.com/office/drawing/2014/main" id="{C9EE7AE2-6563-4932-A3E5-EF384AF1F5CA}"/>
              </a:ext>
            </a:extLst>
          </p:cNvPr>
          <p:cNvSpPr>
            <a:spLocks noGrp="1"/>
          </p:cNvSpPr>
          <p:nvPr>
            <p:ph idx="1"/>
          </p:nvPr>
        </p:nvSpPr>
        <p:spPr>
          <a:xfrm>
            <a:off x="838200" y="2360884"/>
            <a:ext cx="10515600" cy="4351338"/>
          </a:xfrm>
        </p:spPr>
        <p:txBody>
          <a:bodyPr/>
          <a:lstStyle/>
          <a:p>
            <a:pPr marL="0" indent="0">
              <a:buNone/>
            </a:pPr>
            <a:r>
              <a:rPr lang="en-US" dirty="0"/>
              <a:t>WISQARS</a:t>
            </a:r>
            <a:r>
              <a:rPr lang="en-US" baseline="30000" dirty="0"/>
              <a:t>TM </a:t>
            </a:r>
            <a:r>
              <a:rPr lang="en-US" dirty="0"/>
              <a:t>is an interactive database system that reports injury-related data, including motor vehicle injuries and deaths. Fatal injury data is available by American Indian/Alaska Native race, by census region, and by age group. </a:t>
            </a:r>
          </a:p>
          <a:p>
            <a:pPr marL="0" indent="0">
              <a:buNone/>
            </a:pPr>
            <a:r>
              <a:rPr lang="en-US" dirty="0"/>
              <a:t>National nonfatal injury data from hospital emergency departments is also available, but not by race. </a:t>
            </a:r>
          </a:p>
          <a:p>
            <a:pPr marL="0" indent="0">
              <a:buNone/>
            </a:pPr>
            <a:endParaRPr lang="en-US" sz="1200" dirty="0"/>
          </a:p>
          <a:p>
            <a:pPr marL="0" indent="0">
              <a:buNone/>
            </a:pPr>
            <a:r>
              <a:rPr lang="en-US" dirty="0"/>
              <a:t>Website link:  </a:t>
            </a:r>
            <a:r>
              <a:rPr lang="en-US" dirty="0">
                <a:hlinkClick r:id="rId2"/>
              </a:rPr>
              <a:t>https://www.cdc.gov/injury/wisqars/index.html</a:t>
            </a:r>
            <a:endParaRPr lang="en-US" dirty="0"/>
          </a:p>
          <a:p>
            <a:pPr marL="0" indent="0">
              <a:buNone/>
            </a:pPr>
            <a:endParaRPr lang="en-US" dirty="0"/>
          </a:p>
          <a:p>
            <a:endParaRPr lang="en-US" dirty="0"/>
          </a:p>
        </p:txBody>
      </p:sp>
      <p:sp>
        <p:nvSpPr>
          <p:cNvPr id="4" name="Lightning Bolt 3" descr="-">
            <a:extLst>
              <a:ext uri="{FF2B5EF4-FFF2-40B4-BE49-F238E27FC236}">
                <a16:creationId xmlns:a16="http://schemas.microsoft.com/office/drawing/2014/main" id="{1ECF665D-E200-4702-B2BA-7D957382BA9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descr="-">
            <a:extLst>
              <a:ext uri="{FF2B5EF4-FFF2-40B4-BE49-F238E27FC236}">
                <a16:creationId xmlns:a16="http://schemas.microsoft.com/office/drawing/2014/main" id="{866B8340-BFE1-4D7E-A02D-E640FB617D2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01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BEB56-0079-4C33-886D-43783D4C536B}"/>
              </a:ext>
            </a:extLst>
          </p:cNvPr>
          <p:cNvPicPr>
            <a:picLocks noChangeAspect="1"/>
          </p:cNvPicPr>
          <p:nvPr/>
        </p:nvPicPr>
        <p:blipFill>
          <a:blip r:embed="rId3"/>
          <a:stretch>
            <a:fillRect/>
          </a:stretch>
        </p:blipFill>
        <p:spPr>
          <a:xfrm>
            <a:off x="546410" y="0"/>
            <a:ext cx="11645590" cy="6858000"/>
          </a:xfrm>
          <a:prstGeom prst="rect">
            <a:avLst/>
          </a:prstGeom>
        </p:spPr>
      </p:pic>
      <p:sp>
        <p:nvSpPr>
          <p:cNvPr id="8" name="Oval 7">
            <a:extLst>
              <a:ext uri="{FF2B5EF4-FFF2-40B4-BE49-F238E27FC236}">
                <a16:creationId xmlns:a16="http://schemas.microsoft.com/office/drawing/2014/main" id="{6D395521-A680-4954-952A-8D7CC322D070}"/>
              </a:ext>
            </a:extLst>
          </p:cNvPr>
          <p:cNvSpPr/>
          <p:nvPr/>
        </p:nvSpPr>
        <p:spPr>
          <a:xfrm>
            <a:off x="546410" y="1329070"/>
            <a:ext cx="1112270" cy="3352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4EBFBDF-9363-4DEA-B02B-AFE214554414}"/>
              </a:ext>
            </a:extLst>
          </p:cNvPr>
          <p:cNvSpPr/>
          <p:nvPr/>
        </p:nvSpPr>
        <p:spPr>
          <a:xfrm>
            <a:off x="546410" y="5986130"/>
            <a:ext cx="1112270" cy="3352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FF9993-3332-4E14-8704-3D464EFCE5AE}"/>
              </a:ext>
            </a:extLst>
          </p:cNvPr>
          <p:cNvSpPr/>
          <p:nvPr/>
        </p:nvSpPr>
        <p:spPr>
          <a:xfrm>
            <a:off x="2885956" y="6522751"/>
            <a:ext cx="1112270" cy="3352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7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E98688-36C0-4118-BAA6-D9221E29A1CD}"/>
              </a:ext>
            </a:extLst>
          </p:cNvPr>
          <p:cNvPicPr>
            <a:picLocks noChangeAspect="1"/>
          </p:cNvPicPr>
          <p:nvPr/>
        </p:nvPicPr>
        <p:blipFill>
          <a:blip r:embed="rId3"/>
          <a:stretch>
            <a:fillRect/>
          </a:stretch>
        </p:blipFill>
        <p:spPr>
          <a:xfrm>
            <a:off x="546410" y="0"/>
            <a:ext cx="11645590" cy="6846739"/>
          </a:xfrm>
          <a:prstGeom prst="rect">
            <a:avLst/>
          </a:prstGeom>
        </p:spPr>
      </p:pic>
      <p:sp>
        <p:nvSpPr>
          <p:cNvPr id="4" name="Oval 3">
            <a:extLst>
              <a:ext uri="{FF2B5EF4-FFF2-40B4-BE49-F238E27FC236}">
                <a16:creationId xmlns:a16="http://schemas.microsoft.com/office/drawing/2014/main" id="{B802D6DB-5BDB-4F40-A7C9-3AE5BBC21DB3}"/>
              </a:ext>
            </a:extLst>
          </p:cNvPr>
          <p:cNvSpPr/>
          <p:nvPr/>
        </p:nvSpPr>
        <p:spPr>
          <a:xfrm>
            <a:off x="546410" y="4664925"/>
            <a:ext cx="2286000" cy="6337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40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ghtning Bolt 3" descr="-">
            <a:extLst>
              <a:ext uri="{FF2B5EF4-FFF2-40B4-BE49-F238E27FC236}">
                <a16:creationId xmlns:a16="http://schemas.microsoft.com/office/drawing/2014/main" id="{DF5DA70F-6992-4564-8ACC-CF838D9DC6F4}"/>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descr="-">
            <a:extLst>
              <a:ext uri="{FF2B5EF4-FFF2-40B4-BE49-F238E27FC236}">
                <a16:creationId xmlns:a16="http://schemas.microsoft.com/office/drawing/2014/main" id="{5E8FDCC3-311C-49C6-A57B-F22C3E82AC7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30E1C16-8ED0-49BA-A00D-14EC11ED6418}"/>
              </a:ext>
            </a:extLst>
          </p:cNvPr>
          <p:cNvPicPr>
            <a:picLocks noChangeAspect="1"/>
          </p:cNvPicPr>
          <p:nvPr/>
        </p:nvPicPr>
        <p:blipFill>
          <a:blip r:embed="rId3"/>
          <a:stretch>
            <a:fillRect/>
          </a:stretch>
        </p:blipFill>
        <p:spPr>
          <a:xfrm>
            <a:off x="598542" y="0"/>
            <a:ext cx="11593457" cy="6858000"/>
          </a:xfrm>
          <a:prstGeom prst="rect">
            <a:avLst/>
          </a:prstGeom>
        </p:spPr>
      </p:pic>
      <p:sp>
        <p:nvSpPr>
          <p:cNvPr id="7" name="Oval 6">
            <a:extLst>
              <a:ext uri="{FF2B5EF4-FFF2-40B4-BE49-F238E27FC236}">
                <a16:creationId xmlns:a16="http://schemas.microsoft.com/office/drawing/2014/main" id="{36EAD996-1B51-4E10-ADF9-F2FF85CA615D}"/>
              </a:ext>
            </a:extLst>
          </p:cNvPr>
          <p:cNvSpPr/>
          <p:nvPr/>
        </p:nvSpPr>
        <p:spPr>
          <a:xfrm>
            <a:off x="1050032" y="3429000"/>
            <a:ext cx="3365851" cy="8976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8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1B5AE9-E327-4469-A8E1-E89A83B3DD22}"/>
              </a:ext>
            </a:extLst>
          </p:cNvPr>
          <p:cNvPicPr>
            <a:picLocks noChangeAspect="1"/>
          </p:cNvPicPr>
          <p:nvPr/>
        </p:nvPicPr>
        <p:blipFill>
          <a:blip r:embed="rId3"/>
          <a:stretch>
            <a:fillRect/>
          </a:stretch>
        </p:blipFill>
        <p:spPr>
          <a:xfrm>
            <a:off x="613318" y="0"/>
            <a:ext cx="9489688" cy="6858000"/>
          </a:xfrm>
          <a:prstGeom prst="rect">
            <a:avLst/>
          </a:prstGeom>
        </p:spPr>
      </p:pic>
      <p:sp>
        <p:nvSpPr>
          <p:cNvPr id="3" name="Oval 2">
            <a:extLst>
              <a:ext uri="{FF2B5EF4-FFF2-40B4-BE49-F238E27FC236}">
                <a16:creationId xmlns:a16="http://schemas.microsoft.com/office/drawing/2014/main" id="{2BEE403D-E81E-4204-A426-EE59EDB18AB2}"/>
              </a:ext>
            </a:extLst>
          </p:cNvPr>
          <p:cNvSpPr/>
          <p:nvPr/>
        </p:nvSpPr>
        <p:spPr>
          <a:xfrm>
            <a:off x="2633505" y="4125952"/>
            <a:ext cx="3462495" cy="1003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6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098B5A-3276-4195-A362-0207B4361AA4}"/>
              </a:ext>
            </a:extLst>
          </p:cNvPr>
          <p:cNvPicPr>
            <a:picLocks noChangeAspect="1"/>
          </p:cNvPicPr>
          <p:nvPr/>
        </p:nvPicPr>
        <p:blipFill>
          <a:blip r:embed="rId3"/>
          <a:stretch>
            <a:fillRect/>
          </a:stretch>
        </p:blipFill>
        <p:spPr>
          <a:xfrm>
            <a:off x="557561" y="796624"/>
            <a:ext cx="11634439" cy="5604176"/>
          </a:xfrm>
          <a:prstGeom prst="rect">
            <a:avLst/>
          </a:prstGeom>
        </p:spPr>
      </p:pic>
      <p:sp>
        <p:nvSpPr>
          <p:cNvPr id="3" name="Oval 2">
            <a:extLst>
              <a:ext uri="{FF2B5EF4-FFF2-40B4-BE49-F238E27FC236}">
                <a16:creationId xmlns:a16="http://schemas.microsoft.com/office/drawing/2014/main" id="{BE1E5342-CDAD-41FC-BF9B-08D3FF43E61D}"/>
              </a:ext>
            </a:extLst>
          </p:cNvPr>
          <p:cNvSpPr/>
          <p:nvPr/>
        </p:nvSpPr>
        <p:spPr>
          <a:xfrm>
            <a:off x="673240" y="3292053"/>
            <a:ext cx="4010272" cy="306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35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080B89-3A3A-4B95-A67A-9C2AA29D9EE4}"/>
              </a:ext>
            </a:extLst>
          </p:cNvPr>
          <p:cNvPicPr>
            <a:picLocks noChangeAspect="1"/>
          </p:cNvPicPr>
          <p:nvPr/>
        </p:nvPicPr>
        <p:blipFill>
          <a:blip r:embed="rId3"/>
          <a:stretch>
            <a:fillRect/>
          </a:stretch>
        </p:blipFill>
        <p:spPr>
          <a:xfrm>
            <a:off x="546409" y="0"/>
            <a:ext cx="11645591" cy="6757639"/>
          </a:xfrm>
          <a:prstGeom prst="rect">
            <a:avLst/>
          </a:prstGeom>
        </p:spPr>
      </p:pic>
      <p:sp>
        <p:nvSpPr>
          <p:cNvPr id="3" name="Oval 2">
            <a:extLst>
              <a:ext uri="{FF2B5EF4-FFF2-40B4-BE49-F238E27FC236}">
                <a16:creationId xmlns:a16="http://schemas.microsoft.com/office/drawing/2014/main" id="{987A1F5C-78DC-4A26-8ADC-6C2A0BD52CE5}"/>
              </a:ext>
            </a:extLst>
          </p:cNvPr>
          <p:cNvSpPr/>
          <p:nvPr/>
        </p:nvSpPr>
        <p:spPr>
          <a:xfrm>
            <a:off x="5990023" y="5503127"/>
            <a:ext cx="1581656" cy="306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CBD5F0-3DAB-4DFB-AD69-3012740E4DBE}"/>
              </a:ext>
            </a:extLst>
          </p:cNvPr>
          <p:cNvPicPr>
            <a:picLocks noChangeAspect="1"/>
          </p:cNvPicPr>
          <p:nvPr/>
        </p:nvPicPr>
        <p:blipFill>
          <a:blip r:embed="rId3"/>
          <a:stretch>
            <a:fillRect/>
          </a:stretch>
        </p:blipFill>
        <p:spPr>
          <a:xfrm>
            <a:off x="524107" y="1"/>
            <a:ext cx="11667893" cy="6858000"/>
          </a:xfrm>
          <a:prstGeom prst="rect">
            <a:avLst/>
          </a:prstGeom>
        </p:spPr>
      </p:pic>
      <p:sp>
        <p:nvSpPr>
          <p:cNvPr id="9" name="Oval 8">
            <a:extLst>
              <a:ext uri="{FF2B5EF4-FFF2-40B4-BE49-F238E27FC236}">
                <a16:creationId xmlns:a16="http://schemas.microsoft.com/office/drawing/2014/main" id="{34C520A9-3691-48AD-B8C8-1D4C865EEDED}"/>
              </a:ext>
            </a:extLst>
          </p:cNvPr>
          <p:cNvSpPr/>
          <p:nvPr/>
        </p:nvSpPr>
        <p:spPr>
          <a:xfrm>
            <a:off x="6547584" y="3863898"/>
            <a:ext cx="1581656" cy="306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DD6B7A5-FBFD-4C5A-BE11-E22EA7C541B5}"/>
              </a:ext>
            </a:extLst>
          </p:cNvPr>
          <p:cNvSpPr/>
          <p:nvPr/>
        </p:nvSpPr>
        <p:spPr>
          <a:xfrm>
            <a:off x="390292" y="1120698"/>
            <a:ext cx="1581656" cy="2296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22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DC27C-EAE6-414A-8006-247F27C4265B}"/>
              </a:ext>
            </a:extLst>
          </p:cNvPr>
          <p:cNvPicPr>
            <a:picLocks noChangeAspect="1"/>
          </p:cNvPicPr>
          <p:nvPr/>
        </p:nvPicPr>
        <p:blipFill>
          <a:blip r:embed="rId3"/>
          <a:stretch>
            <a:fillRect/>
          </a:stretch>
        </p:blipFill>
        <p:spPr>
          <a:xfrm>
            <a:off x="546410" y="760104"/>
            <a:ext cx="11645590" cy="5337791"/>
          </a:xfrm>
          <a:prstGeom prst="rect">
            <a:avLst/>
          </a:prstGeom>
        </p:spPr>
      </p:pic>
      <p:sp>
        <p:nvSpPr>
          <p:cNvPr id="7" name="Oval 6">
            <a:extLst>
              <a:ext uri="{FF2B5EF4-FFF2-40B4-BE49-F238E27FC236}">
                <a16:creationId xmlns:a16="http://schemas.microsoft.com/office/drawing/2014/main" id="{BCB6D15F-6FC8-4869-8C02-47D59E0817FB}"/>
              </a:ext>
            </a:extLst>
          </p:cNvPr>
          <p:cNvSpPr/>
          <p:nvPr/>
        </p:nvSpPr>
        <p:spPr>
          <a:xfrm>
            <a:off x="6174058" y="2147777"/>
            <a:ext cx="6017941" cy="573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CE00FF-5010-4D98-8F32-375C392AA1F0}"/>
              </a:ext>
            </a:extLst>
          </p:cNvPr>
          <p:cNvSpPr/>
          <p:nvPr/>
        </p:nvSpPr>
        <p:spPr>
          <a:xfrm>
            <a:off x="475743" y="2280424"/>
            <a:ext cx="1581656" cy="306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BD8647-B59E-4182-BCEC-63BEB4236E0E}"/>
              </a:ext>
            </a:extLst>
          </p:cNvPr>
          <p:cNvSpPr/>
          <p:nvPr/>
        </p:nvSpPr>
        <p:spPr>
          <a:xfrm>
            <a:off x="546410" y="3689497"/>
            <a:ext cx="2533143" cy="4179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7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43E332-D77D-4256-A83F-D94E189A5413}"/>
              </a:ext>
            </a:extLst>
          </p:cNvPr>
          <p:cNvPicPr>
            <a:picLocks noChangeAspect="1"/>
          </p:cNvPicPr>
          <p:nvPr/>
        </p:nvPicPr>
        <p:blipFill>
          <a:blip r:embed="rId3"/>
          <a:stretch>
            <a:fillRect/>
          </a:stretch>
        </p:blipFill>
        <p:spPr>
          <a:xfrm>
            <a:off x="591015" y="78058"/>
            <a:ext cx="11600985" cy="6779942"/>
          </a:xfrm>
          <a:prstGeom prst="rect">
            <a:avLst/>
          </a:prstGeom>
        </p:spPr>
      </p:pic>
      <p:sp>
        <p:nvSpPr>
          <p:cNvPr id="6" name="Oval 5">
            <a:extLst>
              <a:ext uri="{FF2B5EF4-FFF2-40B4-BE49-F238E27FC236}">
                <a16:creationId xmlns:a16="http://schemas.microsoft.com/office/drawing/2014/main" id="{F603BE65-CB3D-48B0-9126-6383AAFCEE2D}"/>
              </a:ext>
            </a:extLst>
          </p:cNvPr>
          <p:cNvSpPr/>
          <p:nvPr/>
        </p:nvSpPr>
        <p:spPr>
          <a:xfrm>
            <a:off x="468351" y="1977656"/>
            <a:ext cx="5865542" cy="5871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4EA9B4E-703A-44D3-B207-E3A49BBA2AB7}"/>
              </a:ext>
            </a:extLst>
          </p:cNvPr>
          <p:cNvSpPr/>
          <p:nvPr/>
        </p:nvSpPr>
        <p:spPr>
          <a:xfrm>
            <a:off x="2930872" y="6288358"/>
            <a:ext cx="1581656" cy="3066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4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0B6AB5-DB89-407F-8B74-815B88E87A6D}"/>
              </a:ext>
            </a:extLst>
          </p:cNvPr>
          <p:cNvPicPr>
            <a:picLocks noChangeAspect="1"/>
          </p:cNvPicPr>
          <p:nvPr/>
        </p:nvPicPr>
        <p:blipFill>
          <a:blip r:embed="rId3"/>
          <a:stretch>
            <a:fillRect/>
          </a:stretch>
        </p:blipFill>
        <p:spPr>
          <a:xfrm>
            <a:off x="497148" y="0"/>
            <a:ext cx="11694852" cy="6858000"/>
          </a:xfrm>
          <a:prstGeom prst="rect">
            <a:avLst/>
          </a:prstGeom>
        </p:spPr>
      </p:pic>
    </p:spTree>
    <p:extLst>
      <p:ext uri="{BB962C8B-B14F-4D97-AF65-F5344CB8AC3E}">
        <p14:creationId xmlns:p14="http://schemas.microsoft.com/office/powerpoint/2010/main" val="2251414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e3c4cc4-be27-423e-93d3-41779ea01ea0"/>
</p:tagLst>
</file>

<file path=ppt/theme/theme1.xml><?xml version="1.0" encoding="utf-8"?>
<a:theme xmlns:a="http://schemas.openxmlformats.org/drawingml/2006/main" name="Office Theme">
  <a:themeElements>
    <a:clrScheme name="NPAIHBr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NPAIHBtemplate_2" id="{2F32991F-D188-4C90-868E-204BF0821A43}" vid="{F1BC5351-9DD1-4769-A66A-93C02AAFA0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2651</TotalTime>
  <Words>912</Words>
  <Application>Microsoft Office PowerPoint</Application>
  <PresentationFormat>Widescreen</PresentationFormat>
  <Paragraphs>30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Gill Sans</vt:lpstr>
      <vt:lpstr>Gill Sans Nova Book</vt:lpstr>
      <vt:lpstr>Gill Sans Nova Light</vt:lpstr>
      <vt:lpstr>Gill Sans Nova Medium</vt:lpstr>
      <vt:lpstr>Office Theme</vt:lpstr>
      <vt:lpstr>Quick steps to access &amp; download data from Web-based Injury Statistics Query and Reporting System (WISQARS)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Child Programs</dc:title>
  <dc:creator>Tam Lutz</dc:creator>
  <cp:lastModifiedBy>Meena Patil</cp:lastModifiedBy>
  <cp:revision>323</cp:revision>
  <dcterms:created xsi:type="dcterms:W3CDTF">2021-10-05T18:27:56Z</dcterms:created>
  <dcterms:modified xsi:type="dcterms:W3CDTF">2022-12-19T18:54:01Z</dcterms:modified>
</cp:coreProperties>
</file>